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 id="2147483722" r:id="rId5"/>
  </p:sldMasterIdLst>
  <p:notesMasterIdLst>
    <p:notesMasterId r:id="rId47"/>
  </p:notesMasterIdLst>
  <p:handoutMasterIdLst>
    <p:handoutMasterId r:id="rId48"/>
  </p:handoutMasterIdLst>
  <p:sldIdLst>
    <p:sldId id="495" r:id="rId6"/>
    <p:sldId id="528" r:id="rId7"/>
    <p:sldId id="550" r:id="rId8"/>
    <p:sldId id="549" r:id="rId9"/>
    <p:sldId id="503" r:id="rId10"/>
    <p:sldId id="516" r:id="rId11"/>
    <p:sldId id="531" r:id="rId12"/>
    <p:sldId id="533" r:id="rId13"/>
    <p:sldId id="534" r:id="rId14"/>
    <p:sldId id="565" r:id="rId15"/>
    <p:sldId id="566" r:id="rId16"/>
    <p:sldId id="535" r:id="rId17"/>
    <p:sldId id="536" r:id="rId18"/>
    <p:sldId id="537" r:id="rId19"/>
    <p:sldId id="538" r:id="rId20"/>
    <p:sldId id="551" r:id="rId21"/>
    <p:sldId id="518" r:id="rId22"/>
    <p:sldId id="540" r:id="rId23"/>
    <p:sldId id="541" r:id="rId24"/>
    <p:sldId id="557" r:id="rId25"/>
    <p:sldId id="539" r:id="rId26"/>
    <p:sldId id="542" r:id="rId27"/>
    <p:sldId id="558" r:id="rId28"/>
    <p:sldId id="568" r:id="rId29"/>
    <p:sldId id="544" r:id="rId30"/>
    <p:sldId id="552" r:id="rId31"/>
    <p:sldId id="519" r:id="rId32"/>
    <p:sldId id="546" r:id="rId33"/>
    <p:sldId id="561" r:id="rId34"/>
    <p:sldId id="553" r:id="rId35"/>
    <p:sldId id="554" r:id="rId36"/>
    <p:sldId id="555" r:id="rId37"/>
    <p:sldId id="556" r:id="rId38"/>
    <p:sldId id="562" r:id="rId39"/>
    <p:sldId id="545" r:id="rId40"/>
    <p:sldId id="560" r:id="rId41"/>
    <p:sldId id="563" r:id="rId42"/>
    <p:sldId id="520" r:id="rId43"/>
    <p:sldId id="547" r:id="rId44"/>
    <p:sldId id="543" r:id="rId45"/>
    <p:sldId id="526" r:id="rId46"/>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0">
          <p15:clr>
            <a:srgbClr val="A4A3A4"/>
          </p15:clr>
        </p15:guide>
        <p15:guide id="2" pos="288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kes-Schnure, Karen" initials="PK" lastIdx="1" clrIdx="0">
    <p:extLst>
      <p:ext uri="{19B8F6BF-5375-455C-9EA6-DF929625EA0E}">
        <p15:presenceInfo xmlns:p15="http://schemas.microsoft.com/office/powerpoint/2012/main" userId="S::kjg138@psu.edu::d95b6a2c-c8ea-4254-909c-362e514d09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0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8F9457-C585-4478-804C-B902880DC5A3}" v="19" dt="2020-09-24T13:52:58.477"/>
  </p1510:revLst>
</p1510:revInfo>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09" d="100"/>
          <a:sy n="109" d="100"/>
        </p:scale>
        <p:origin x="74" y="470"/>
      </p:cViewPr>
      <p:guideLst>
        <p:guide orient="horz" pos="1610"/>
        <p:guide pos="288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DE3B4C0-1011-0B4A-BB54-31DF571664C0}" type="datetimeFigureOut">
              <a:rPr lang="en-US"/>
              <a:t>9/28/2020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68D9969-7CC6-6840-8DAC-E43D0366181D}" type="slidenum">
              <a:rPr/>
              <a:t>‹#›</a:t>
            </a:fld>
            <a:endParaRPr lang="en-US"/>
          </a:p>
        </p:txBody>
      </p:sp>
    </p:spTree>
    <p:extLst>
      <p:ext uri="{BB962C8B-B14F-4D97-AF65-F5344CB8AC3E}">
        <p14:creationId xmlns:p14="http://schemas.microsoft.com/office/powerpoint/2010/main" val="31731327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EE1C7CA-DF79-8846-9F95-E49BAB9BBD04}" type="datetimeFigureOut">
              <a:rPr lang="en-US"/>
              <a:t>9/28/2020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2AE732A-A94D-7948-AC8A-EA6E2776516F}" type="slidenum">
              <a:rPr/>
              <a:t>‹#›</a:t>
            </a:fld>
            <a:endParaRPr lang="en-US"/>
          </a:p>
        </p:txBody>
      </p:sp>
    </p:spTree>
    <p:extLst>
      <p:ext uri="{BB962C8B-B14F-4D97-AF65-F5344CB8AC3E}">
        <p14:creationId xmlns:p14="http://schemas.microsoft.com/office/powerpoint/2010/main" val="4929139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orcid.identity.psu.edu/"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Slide 1 of 41: Welcome – 2020 Promotion and Tenure Workshop</a:t>
            </a:r>
          </a:p>
          <a:p>
            <a:endParaRPr lang="en-US" sz="1400">
              <a:latin typeface="Arial" charset="0"/>
              <a:ea typeface="Arial" charset="0"/>
              <a:cs typeface="Arial" charset="0"/>
            </a:endParaRPr>
          </a:p>
          <a:p>
            <a:pPr lvl="0"/>
            <a:r>
              <a:rPr lang="en-US" sz="1200" kern="1200">
                <a:solidFill>
                  <a:schemeClr val="tx1"/>
                </a:solidFill>
                <a:effectLst/>
                <a:latin typeface="+mn-lt"/>
                <a:ea typeface="+mn-ea"/>
                <a:cs typeface="+mn-cs"/>
              </a:rPr>
              <a:t>Good morning and welcome to today’s Promotion and Tenure Workshop</a:t>
            </a:r>
            <a:r>
              <a:rPr lang="en-US" sz="1200" b="1" kern="1200">
                <a:solidFill>
                  <a:schemeClr val="tx1"/>
                </a:solidFill>
                <a:effectLst/>
                <a:latin typeface="+mn-lt"/>
                <a:ea typeface="+mn-ea"/>
                <a:cs typeface="+mn-cs"/>
              </a:rPr>
              <a:t>. </a:t>
            </a:r>
            <a:r>
              <a:rPr lang="en-US" sz="1200" b="0" kern="1200">
                <a:solidFill>
                  <a:schemeClr val="tx1"/>
                </a:solidFill>
                <a:effectLst/>
                <a:latin typeface="+mn-lt"/>
                <a:ea typeface="+mn-ea"/>
                <a:cs typeface="+mn-cs"/>
              </a:rPr>
              <a:t> </a:t>
            </a:r>
            <a:r>
              <a:rPr lang="en-US" sz="1200" kern="1200">
                <a:solidFill>
                  <a:schemeClr val="tx1"/>
                </a:solidFill>
                <a:effectLst/>
                <a:latin typeface="+mn-lt"/>
                <a:ea typeface="+mn-ea"/>
                <a:cs typeface="+mn-cs"/>
              </a:rPr>
              <a:t>I thank you for joining us today and hope you learn a lot that will enable you to be even more effective in your roles.</a:t>
            </a:r>
          </a:p>
          <a:p>
            <a:r>
              <a:rPr lang="en-US"/>
              <a:t> </a:t>
            </a:r>
          </a:p>
          <a:p>
            <a:r>
              <a:rPr lang="en-US"/>
              <a:t>For those of you who may not know me, my name is Kathy Bieschke. I am the University’s Vice Provost for Faculty Affairs.</a:t>
            </a:r>
          </a:p>
          <a:p>
            <a:endParaRPr lang="en-US"/>
          </a:p>
          <a:p>
            <a:r>
              <a:rPr lang="en-US"/>
              <a:t>I came to this position in 2017 having served as a Penn State faculty member since 1991, and from 2013 to 2016 I served as a department head in College of Education. In 2016, I also served as the interim dean of the Schreyer Honors College. </a:t>
            </a:r>
          </a:p>
          <a:p>
            <a:r>
              <a:rPr lang="en-US"/>
              <a:t> </a:t>
            </a:r>
          </a:p>
          <a:p>
            <a:r>
              <a:rPr lang="en-US"/>
              <a:t>I know firsthand the opportunities </a:t>
            </a:r>
            <a:r>
              <a:rPr lang="en-US" u="sng"/>
              <a:t>and</a:t>
            </a:r>
            <a:r>
              <a:rPr lang="en-US"/>
              <a:t> the challenges that come with being involved in promotion and tenure cases, especially when you are new or somewhat new to the role. Today’s program is designed to provide information and guidance that will help you to seize the opportunities and mitigate the challenges.</a:t>
            </a:r>
          </a:p>
          <a:p>
            <a:endParaRPr lang="en-US"/>
          </a:p>
          <a:p>
            <a:r>
              <a:rPr lang="en-US"/>
              <a:t>This workshop is focused on the many facets of promotion and tenure for tenure-track faculty and does </a:t>
            </a:r>
            <a:r>
              <a:rPr lang="en-US" u="sng"/>
              <a:t>not</a:t>
            </a:r>
            <a:r>
              <a:rPr lang="en-US"/>
              <a:t> cover promotion processes for fixed-term faculty.</a:t>
            </a:r>
            <a:endParaRPr lang="en-US" sz="1400">
              <a:latin typeface="Arial" charset="0"/>
              <a:ea typeface="Arial" charset="0"/>
              <a:cs typeface="Arial" charset="0"/>
            </a:endParaRPr>
          </a:p>
          <a:p>
            <a:endParaRPr lang="en-US" sz="1400">
              <a:latin typeface="Arial" charset="0"/>
              <a:ea typeface="Arial" charset="0"/>
              <a:cs typeface="Arial" charset="0"/>
            </a:endParaRPr>
          </a:p>
          <a:p>
            <a:endParaRPr lang="en-US">
              <a:latin typeface="Arial" charset="0"/>
              <a:ea typeface="Arial" charset="0"/>
              <a:cs typeface="Arial" charset="0"/>
            </a:endParaRPr>
          </a:p>
          <a:p>
            <a:endParaRPr lang="en-US" sz="140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1</a:t>
            </a:fld>
            <a:endParaRPr lang="en-US"/>
          </a:p>
        </p:txBody>
      </p:sp>
    </p:spTree>
    <p:extLst>
      <p:ext uri="{BB962C8B-B14F-4D97-AF65-F5344CB8AC3E}">
        <p14:creationId xmlns:p14="http://schemas.microsoft.com/office/powerpoint/2010/main" val="418591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10 of 41: </a:t>
            </a:r>
            <a:r>
              <a:rPr lang="en-US" sz="1400" b="1"/>
              <a:t>Charge (FAQ #70)</a:t>
            </a:r>
            <a:endParaRPr lang="en-US" sz="1400" b="1">
              <a:latin typeface="Arial" charset="0"/>
              <a:ea typeface="Arial" charset="0"/>
              <a:cs typeface="Arial" charset="0"/>
            </a:endParaRPr>
          </a:p>
          <a:p>
            <a:pPr defTabSz="465887">
              <a:defRPr/>
            </a:pPr>
            <a:endParaRPr lang="en-US" sz="1400" b="0" i="0"/>
          </a:p>
          <a:p>
            <a:pPr marL="342900" indent="-342900">
              <a:buFont typeface="Arial" panose="020B0604020202020204" pitchFamily="34" charset="0"/>
              <a:buChar char="•"/>
            </a:pPr>
            <a:r>
              <a:rPr lang="en-US" sz="2000">
                <a:solidFill>
                  <a:schemeClr val="tx1"/>
                </a:solidFill>
              </a:rPr>
              <a:t>Familiarity with relevant academic and university P&amp;T guidelines</a:t>
            </a:r>
          </a:p>
          <a:p>
            <a:pPr marL="342900" indent="-342900">
              <a:buFont typeface="Arial" panose="020B0604020202020204" pitchFamily="34" charset="0"/>
              <a:buChar char="•"/>
            </a:pPr>
            <a:endParaRPr lang="en-US" sz="2000">
              <a:solidFill>
                <a:schemeClr val="tx1"/>
              </a:solidFill>
            </a:endParaRPr>
          </a:p>
          <a:p>
            <a:pPr marL="342900" indent="-342900">
              <a:buFont typeface="Arial" panose="020B0604020202020204" pitchFamily="34" charset="0"/>
              <a:buChar char="•"/>
            </a:pPr>
            <a:r>
              <a:rPr lang="en-US" sz="2000">
                <a:solidFill>
                  <a:schemeClr val="tx1"/>
                </a:solidFill>
              </a:rPr>
              <a:t>Standard charge topics:</a:t>
            </a:r>
          </a:p>
          <a:p>
            <a:pPr lvl="1"/>
            <a:r>
              <a:rPr lang="en-US" sz="1800">
                <a:solidFill>
                  <a:schemeClr val="tx1"/>
                </a:solidFill>
              </a:rPr>
              <a:t>Confidentiality of the process by all parties, now and into the future</a:t>
            </a:r>
          </a:p>
          <a:p>
            <a:pPr lvl="1"/>
            <a:r>
              <a:rPr lang="en-US" sz="1800">
                <a:solidFill>
                  <a:schemeClr val="tx1"/>
                </a:solidFill>
              </a:rPr>
              <a:t>Consult if considering a decision contrary to the previous level of review</a:t>
            </a:r>
          </a:p>
          <a:p>
            <a:pPr lvl="1"/>
            <a:r>
              <a:rPr lang="en-US" sz="1800">
                <a:solidFill>
                  <a:schemeClr val="tx1"/>
                </a:solidFill>
              </a:rPr>
              <a:t>Consider whether meaningful conflicts of interest exist with candidate under review</a:t>
            </a:r>
          </a:p>
          <a:p>
            <a:pPr lvl="1"/>
            <a:r>
              <a:rPr lang="en-US" sz="1800">
                <a:solidFill>
                  <a:schemeClr val="tx1"/>
                </a:solidFill>
              </a:rPr>
              <a:t>Confine review to the dossier</a:t>
            </a:r>
          </a:p>
          <a:p>
            <a:pPr lvl="1"/>
            <a:r>
              <a:rPr lang="en-US" sz="1800">
                <a:solidFill>
                  <a:schemeClr val="tx1"/>
                </a:solidFill>
              </a:rPr>
              <a:t>Content may be added to dossier up until February 1; must go back through every level of review</a:t>
            </a:r>
          </a:p>
          <a:p>
            <a:pPr marL="0" lvl="0" indent="0">
              <a:buFont typeface="Arial" panose="020B0604020202020204" pitchFamily="34" charset="0"/>
              <a:buNone/>
            </a:pPr>
            <a:endParaRPr lang="en-US" sz="1200" b="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10</a:t>
            </a:fld>
            <a:endParaRPr lang="en-US"/>
          </a:p>
        </p:txBody>
      </p:sp>
    </p:spTree>
    <p:extLst>
      <p:ext uri="{BB962C8B-B14F-4D97-AF65-F5344CB8AC3E}">
        <p14:creationId xmlns:p14="http://schemas.microsoft.com/office/powerpoint/2010/main" val="1356610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11 of 41: </a:t>
            </a:r>
            <a:r>
              <a:rPr lang="en-US" sz="1400" b="1"/>
              <a:t>Charge (FAQ #70)</a:t>
            </a:r>
            <a:endParaRPr lang="en-US" sz="1400" b="1">
              <a:latin typeface="Arial" charset="0"/>
              <a:ea typeface="Arial" charset="0"/>
              <a:cs typeface="Arial" charset="0"/>
            </a:endParaRPr>
          </a:p>
          <a:p>
            <a:pPr defTabSz="465887">
              <a:defRPr/>
            </a:pPr>
            <a:endParaRPr lang="en-US" sz="1400" b="0" i="0"/>
          </a:p>
          <a:p>
            <a:pPr marL="342900" indent="-342900">
              <a:buFont typeface="Arial" panose="020B0604020202020204" pitchFamily="34" charset="0"/>
              <a:buChar char="•"/>
            </a:pPr>
            <a:r>
              <a:rPr lang="en-US" sz="2000">
                <a:solidFill>
                  <a:schemeClr val="tx1"/>
                </a:solidFill>
              </a:rPr>
              <a:t>Familiarity with relevant academic and university P&amp;T guidelines</a:t>
            </a:r>
          </a:p>
          <a:p>
            <a:pPr marL="0" indent="0">
              <a:buFont typeface="Arial" panose="020B0604020202020204" pitchFamily="34" charset="0"/>
              <a:buNone/>
            </a:pPr>
            <a:endParaRPr lang="en-US" sz="2000">
              <a:solidFill>
                <a:schemeClr val="tx1"/>
              </a:solidFill>
            </a:endParaRPr>
          </a:p>
          <a:p>
            <a:pPr marL="342900" indent="-342900">
              <a:buFont typeface="Arial" panose="020B0604020202020204" pitchFamily="34" charset="0"/>
              <a:buChar char="•"/>
            </a:pPr>
            <a:r>
              <a:rPr lang="en-US" sz="2000">
                <a:solidFill>
                  <a:schemeClr val="tx1"/>
                </a:solidFill>
              </a:rPr>
              <a:t>COVID topics</a:t>
            </a:r>
          </a:p>
          <a:p>
            <a:pPr lvl="1"/>
            <a:r>
              <a:rPr lang="en-US" sz="2000">
                <a:solidFill>
                  <a:schemeClr val="tx1"/>
                </a:solidFill>
              </a:rPr>
              <a:t>Mode of meeting (virtual or in-person; see FAQ #71)</a:t>
            </a:r>
          </a:p>
          <a:p>
            <a:pPr lvl="1"/>
            <a:r>
              <a:rPr lang="en-US" sz="2000">
                <a:solidFill>
                  <a:schemeClr val="tx1"/>
                </a:solidFill>
              </a:rPr>
              <a:t>How might COVID have impacted the record? (see IIC2 and Appendix M; FAQs #64-71)</a:t>
            </a:r>
          </a:p>
          <a:p>
            <a:pPr lvl="1"/>
            <a:r>
              <a:rPr lang="en-US" sz="2000">
                <a:solidFill>
                  <a:schemeClr val="tx1"/>
                </a:solidFill>
              </a:rPr>
              <a:t>Review of peer review criteria given COVID (see FAQ #68)</a:t>
            </a:r>
          </a:p>
          <a:p>
            <a:pPr marL="0" lvl="0" indent="0">
              <a:buFont typeface="Arial" panose="020B0604020202020204" pitchFamily="34" charset="0"/>
              <a:buNone/>
            </a:pPr>
            <a:endParaRPr lang="en-US" sz="1200" b="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11</a:t>
            </a:fld>
            <a:endParaRPr lang="en-US"/>
          </a:p>
        </p:txBody>
      </p:sp>
    </p:spTree>
    <p:extLst>
      <p:ext uri="{BB962C8B-B14F-4D97-AF65-F5344CB8AC3E}">
        <p14:creationId xmlns:p14="http://schemas.microsoft.com/office/powerpoint/2010/main" val="304749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12 of 41: </a:t>
            </a:r>
            <a:r>
              <a:rPr lang="en-US" sz="1400" b="1"/>
              <a:t>Charge items specific to level of review (FAQ #70)</a:t>
            </a:r>
            <a:endParaRPr lang="en-US" sz="1400" b="1">
              <a:latin typeface="Arial" charset="0"/>
              <a:ea typeface="Arial" charset="0"/>
              <a:cs typeface="Arial" charset="0"/>
            </a:endParaRPr>
          </a:p>
          <a:p>
            <a:endParaRPr lang="en-US" sz="1400" b="0">
              <a:latin typeface="Arial" charset="0"/>
              <a:ea typeface="Arial" charset="0"/>
              <a:cs typeface="Arial" charset="0"/>
            </a:endParaRPr>
          </a:p>
          <a:p>
            <a:r>
              <a:rPr lang="en-US" sz="1200" b="0" kern="1200">
                <a:solidFill>
                  <a:schemeClr val="tx1"/>
                </a:solidFill>
                <a:effectLst/>
                <a:latin typeface="+mn-lt"/>
                <a:ea typeface="+mn-ea"/>
                <a:cs typeface="+mn-cs"/>
              </a:rPr>
              <a:t>Let’s talk now about the levels of review in the promotion and tenure process. All three are important and build on each other. </a:t>
            </a:r>
          </a:p>
          <a:p>
            <a:r>
              <a:rPr lang="en-US" sz="1200" b="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Level One: Department/School/Campus. </a:t>
            </a:r>
            <a:r>
              <a:rPr lang="en-US" sz="1200" kern="1200">
                <a:solidFill>
                  <a:schemeClr val="tx1"/>
                </a:solidFill>
                <a:effectLst/>
                <a:latin typeface="+mn-lt"/>
                <a:ea typeface="+mn-ea"/>
                <a:cs typeface="+mn-cs"/>
              </a:rPr>
              <a:t>At this level, participants are the most familiar with a candidate’s discipline or field, and the quality and quantity standards for an individual case.</a:t>
            </a: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Level Two: College/Campus. </a:t>
            </a:r>
            <a:r>
              <a:rPr lang="en-US" sz="1200" kern="1200">
                <a:solidFill>
                  <a:schemeClr val="tx1"/>
                </a:solidFill>
                <a:effectLst/>
                <a:latin typeface="+mn-lt"/>
                <a:ea typeface="+mn-ea"/>
                <a:cs typeface="+mn-cs"/>
              </a:rPr>
              <a:t>At this level, a candidate’s record is evaluated using a specific college’s or campus’ criteria and expectations, while striving for consistent standards and procedural fairness across units.</a:t>
            </a: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Level Three: University –</a:t>
            </a:r>
            <a:r>
              <a:rPr lang="en-US" sz="1200" kern="1200">
                <a:solidFill>
                  <a:schemeClr val="tx1"/>
                </a:solidFill>
                <a:effectLst/>
                <a:latin typeface="+mn-lt"/>
                <a:ea typeface="+mn-ea"/>
                <a:cs typeface="+mn-cs"/>
              </a:rPr>
              <a:t> At this level, the focus is on ensuring compliance with university criteria, equity within and among colleagues, and procedural fairness.</a:t>
            </a:r>
          </a:p>
          <a:p>
            <a:pPr marL="0" lvl="0" indent="0">
              <a:buFont typeface="Arial" panose="020B0604020202020204" pitchFamily="34" charset="0"/>
              <a:buNone/>
            </a:pPr>
            <a:endParaRPr lang="en-US"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a:solidFill>
                  <a:schemeClr val="tx1"/>
                </a:solidFill>
                <a:effectLst/>
                <a:latin typeface="+mn-lt"/>
                <a:ea typeface="+mn-ea"/>
                <a:cs typeface="+mn-cs"/>
              </a:rPr>
              <a:t>We have a strong reputation related to promotion and tenure, and reviews at all levels ensure we sustain that.</a:t>
            </a:r>
          </a:p>
          <a:p>
            <a:pPr marL="171450" lvl="0" indent="-171450">
              <a:buFont typeface="Arial" panose="020B0604020202020204" pitchFamily="34" charset="0"/>
              <a:buChar cha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12</a:t>
            </a:fld>
            <a:endParaRPr lang="en-US"/>
          </a:p>
        </p:txBody>
      </p:sp>
    </p:spTree>
    <p:extLst>
      <p:ext uri="{BB962C8B-B14F-4D97-AF65-F5344CB8AC3E}">
        <p14:creationId xmlns:p14="http://schemas.microsoft.com/office/powerpoint/2010/main" val="3366719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13 of 41: Committee Roles and Responsibilities</a:t>
            </a:r>
          </a:p>
          <a:p>
            <a:endParaRPr lang="en-US" sz="1400">
              <a:latin typeface="Arial" charset="0"/>
              <a:ea typeface="Arial" charset="0"/>
              <a:cs typeface="Arial" charset="0"/>
            </a:endParaRPr>
          </a:p>
          <a:p>
            <a:r>
              <a:rPr lang="en-US" sz="1200" b="0" kern="1200">
                <a:solidFill>
                  <a:schemeClr val="tx1"/>
                </a:solidFill>
                <a:effectLst/>
                <a:latin typeface="+mn-lt"/>
                <a:ea typeface="+mn-ea"/>
                <a:cs typeface="+mn-cs"/>
              </a:rPr>
              <a:t>Promotion and tenure review committees have many important roles and responsibilities, so I’ll mention a few here.</a:t>
            </a:r>
          </a:p>
          <a:p>
            <a:r>
              <a:rPr lang="en-US" sz="1200" b="0" kern="120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Again:</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Know and follow all relevant policies and guidelines.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Review committees should have at least three members.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Note that in a decision-making process, a tie vote is equivalent to a “no” vote. One easy way to avoid this issue is to make sure you have an odd number of voting members on your committee.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And, again, always keep in mind that confidentiality is paramount throughout the process.</a:t>
            </a:r>
          </a:p>
          <a:p>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13</a:t>
            </a:fld>
            <a:endParaRPr lang="en-US"/>
          </a:p>
        </p:txBody>
      </p:sp>
    </p:spTree>
    <p:extLst>
      <p:ext uri="{BB962C8B-B14F-4D97-AF65-F5344CB8AC3E}">
        <p14:creationId xmlns:p14="http://schemas.microsoft.com/office/powerpoint/2010/main" val="1924322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14 of 41: The Importance of the Dossier</a:t>
            </a:r>
          </a:p>
          <a:p>
            <a:endParaRPr lang="en-US" sz="1400">
              <a:latin typeface="Arial" charset="0"/>
              <a:ea typeface="Arial" charset="0"/>
              <a:cs typeface="Arial" charset="0"/>
            </a:endParaRPr>
          </a:p>
          <a:p>
            <a:r>
              <a:rPr lang="en-US" sz="1200" b="0" kern="1200">
                <a:solidFill>
                  <a:schemeClr val="tx1"/>
                </a:solidFill>
                <a:effectLst/>
                <a:latin typeface="+mn-lt"/>
                <a:ea typeface="+mn-ea"/>
                <a:cs typeface="+mn-cs"/>
              </a:rPr>
              <a:t>So, let’s talk a bit about the dossier. </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The dossier “paints a picture” that is important for assessment and decision-making, especially for the University Provost and Tenure Review Committee, Provost Jones, and President Barron.</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The dossier has many key components, and because it’s so critical, I want to touch on some of those.</a:t>
            </a:r>
          </a:p>
          <a:p>
            <a:endParaRPr lang="en-US"/>
          </a:p>
          <a:p>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14</a:t>
            </a:fld>
            <a:endParaRPr lang="en-US"/>
          </a:p>
        </p:txBody>
      </p:sp>
    </p:spTree>
    <p:extLst>
      <p:ext uri="{BB962C8B-B14F-4D97-AF65-F5344CB8AC3E}">
        <p14:creationId xmlns:p14="http://schemas.microsoft.com/office/powerpoint/2010/main" val="281350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15 of 41: Key Components of the Dossier</a:t>
            </a:r>
          </a:p>
          <a:p>
            <a:endParaRPr lang="en-US" sz="1400" b="0">
              <a:latin typeface="Arial" charset="0"/>
              <a:ea typeface="Arial" charset="0"/>
              <a:cs typeface="Arial" charset="0"/>
            </a:endParaRPr>
          </a:p>
          <a:p>
            <a:r>
              <a:rPr lang="en-US" sz="1200" b="0" kern="1200">
                <a:solidFill>
                  <a:schemeClr val="tx1"/>
                </a:solidFill>
                <a:effectLst/>
                <a:latin typeface="+mn-lt"/>
                <a:ea typeface="+mn-ea"/>
                <a:cs typeface="+mn-cs"/>
              </a:rPr>
              <a:t>Key components of a candidate’s dossier include:</a:t>
            </a:r>
          </a:p>
          <a:p>
            <a:pPr marL="0" indent="0">
              <a:buFont typeface="Courier New" panose="02070309020205020404" pitchFamily="49" charset="0"/>
              <a:buNone/>
            </a:pP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The candidate’s narrative statement.</a:t>
            </a:r>
            <a:r>
              <a:rPr lang="en-US" sz="1200" kern="1200">
                <a:solidFill>
                  <a:schemeClr val="tx1"/>
                </a:solidFill>
                <a:effectLst/>
                <a:latin typeface="+mn-lt"/>
                <a:ea typeface="+mn-ea"/>
                <a:cs typeface="+mn-cs"/>
              </a:rPr>
              <a:t> The purpose of this statement is not so much to call attention to achievements that are listed elsewhere in the dossier as it is to give candidates the opportunity to place their work and activities in the context of their overall goals and agendas. </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The statement should be no longer than one or two pages (in 10-point font), with three pages being the optimal outer limit. </a:t>
            </a:r>
            <a:r>
              <a:rPr lang="en-US" sz="1200" b="1" kern="1200">
                <a:solidFill>
                  <a:schemeClr val="tx1"/>
                </a:solidFill>
                <a:effectLst/>
                <a:latin typeface="+mn-lt"/>
                <a:ea typeface="+mn-ea"/>
                <a:cs typeface="+mn-cs"/>
              </a:rPr>
              <a:t>The statement should not exceed 1,600 words. </a:t>
            </a:r>
          </a:p>
          <a:p>
            <a:pPr marL="171450" lvl="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Separate sections of the dossier should focus on accomplishments in three areas you all know well: </a:t>
            </a:r>
            <a:r>
              <a:rPr lang="en-US" sz="1200" b="1" kern="1200">
                <a:solidFill>
                  <a:schemeClr val="tx1"/>
                </a:solidFill>
                <a:effectLst/>
                <a:latin typeface="+mn-lt"/>
                <a:ea typeface="+mn-ea"/>
                <a:cs typeface="+mn-cs"/>
              </a:rPr>
              <a:t>Teaching, Research, and Service</a:t>
            </a:r>
            <a:r>
              <a:rPr lang="en-US" sz="1200" b="0" kern="1200">
                <a:solidFill>
                  <a:schemeClr val="tx1"/>
                </a:solidFill>
                <a:effectLst/>
                <a:latin typeface="+mn-lt"/>
                <a:ea typeface="+mn-ea"/>
                <a:cs typeface="+mn-cs"/>
              </a:rPr>
              <a:t>.</a:t>
            </a:r>
          </a:p>
          <a:p>
            <a:pPr marL="171450" lvl="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What should </a:t>
            </a:r>
            <a:r>
              <a:rPr lang="en-US" sz="1200" b="1" u="sng" kern="1200">
                <a:solidFill>
                  <a:schemeClr val="tx1"/>
                </a:solidFill>
                <a:effectLst/>
                <a:latin typeface="+mn-lt"/>
                <a:ea typeface="+mn-ea"/>
                <a:cs typeface="+mn-cs"/>
              </a:rPr>
              <a:t>not</a:t>
            </a:r>
            <a:r>
              <a:rPr lang="en-US" sz="1200" b="1" kern="1200">
                <a:solidFill>
                  <a:schemeClr val="tx1"/>
                </a:solidFill>
                <a:effectLst/>
                <a:latin typeface="+mn-lt"/>
                <a:ea typeface="+mn-ea"/>
                <a:cs typeface="+mn-cs"/>
              </a:rPr>
              <a:t> be part of the dossier? </a:t>
            </a:r>
            <a:r>
              <a:rPr lang="en-US" sz="1200" kern="1200">
                <a:solidFill>
                  <a:schemeClr val="tx1"/>
                </a:solidFill>
                <a:effectLst/>
                <a:latin typeface="+mn-lt"/>
                <a:ea typeface="+mn-ea"/>
                <a:cs typeface="+mn-cs"/>
              </a:rPr>
              <a:t>Statements about the candidate’s personal life, the actual CV, samples of publications, course outlines, letters of thanks or appreciation – none of these belongs in the dossier.</a:t>
            </a:r>
          </a:p>
          <a:p>
            <a:pPr marL="0" indent="0">
              <a:buFont typeface="Arial" panose="020B0604020202020204" pitchFamily="34" charset="0"/>
              <a:buNone/>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15</a:t>
            </a:fld>
            <a:endParaRPr lang="en-US"/>
          </a:p>
        </p:txBody>
      </p:sp>
    </p:spTree>
    <p:extLst>
      <p:ext uri="{BB962C8B-B14F-4D97-AF65-F5344CB8AC3E}">
        <p14:creationId xmlns:p14="http://schemas.microsoft.com/office/powerpoint/2010/main" val="2377727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16 of 41: Responsibility for the Dossier</a:t>
            </a:r>
          </a:p>
          <a:p>
            <a:endParaRPr lang="en-US" sz="1400" b="0">
              <a:latin typeface="Arial" charset="0"/>
              <a:ea typeface="Arial" charset="0"/>
              <a:cs typeface="Arial" charset="0"/>
            </a:endParaRPr>
          </a:p>
          <a:p>
            <a:pPr marL="0" indent="0">
              <a:buNone/>
            </a:pPr>
            <a:r>
              <a:rPr lang="en-US" sz="1200" b="1">
                <a:solidFill>
                  <a:schemeClr val="tx1"/>
                </a:solidFill>
              </a:rPr>
              <a:t>This responsibility is assigned to the department head (or director of academic affairs or division head), </a:t>
            </a:r>
            <a:r>
              <a:rPr lang="en-US" sz="1200" b="0">
                <a:solidFill>
                  <a:schemeClr val="tx1"/>
                </a:solidFill>
              </a:rPr>
              <a:t>and </a:t>
            </a:r>
            <a:r>
              <a:rPr lang="en-US" sz="1200">
                <a:solidFill>
                  <a:schemeClr val="tx1"/>
                </a:solidFill>
              </a:rPr>
              <a:t>the faculty member must cooperate by assembling whatever materials are in his or her possession by the timeline given by the department head.</a:t>
            </a:r>
            <a:endParaRPr lang="en-US" sz="1200" i="1">
              <a:solidFill>
                <a:schemeClr val="tx1"/>
              </a:solidFill>
            </a:endParaRPr>
          </a:p>
          <a:p>
            <a:pPr marL="0" indent="0">
              <a:buNone/>
            </a:pPr>
            <a:r>
              <a:rPr lang="en-US" sz="1200" i="1">
                <a:solidFill>
                  <a:schemeClr val="tx1"/>
                </a:solidFill>
              </a:rPr>
              <a:t>(Related to Administrative Guidelines page 7, III.B; page 11, III.E.1)</a:t>
            </a:r>
          </a:p>
          <a:p>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16</a:t>
            </a:fld>
            <a:endParaRPr lang="en-US"/>
          </a:p>
        </p:txBody>
      </p:sp>
    </p:spTree>
    <p:extLst>
      <p:ext uri="{BB962C8B-B14F-4D97-AF65-F5344CB8AC3E}">
        <p14:creationId xmlns:p14="http://schemas.microsoft.com/office/powerpoint/2010/main" val="2214284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17 of 41: Dossier Guidelines and Tips</a:t>
            </a:r>
          </a:p>
          <a:p>
            <a:endParaRPr lang="en-US" sz="1400">
              <a:latin typeface="Arial" charset="0"/>
              <a:ea typeface="Arial" charset="0"/>
              <a:cs typeface="Arial" charset="0"/>
            </a:endParaRPr>
          </a:p>
          <a:p>
            <a:r>
              <a:rPr lang="en-US" sz="1200" b="0" kern="1200">
                <a:solidFill>
                  <a:schemeClr val="tx1"/>
                </a:solidFill>
                <a:effectLst/>
                <a:latin typeface="+mn-lt"/>
                <a:ea typeface="+mn-ea"/>
                <a:cs typeface="+mn-cs"/>
              </a:rPr>
              <a:t>Some guidelines and tips regarding the dossier:</a:t>
            </a:r>
          </a:p>
          <a:p>
            <a:r>
              <a:rPr lang="en-US" sz="1200" kern="120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Signatory pages must be accurate and complete.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Ensure the dossier leaves the academic unit in pristine condition.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Also, make sure to use </a:t>
            </a:r>
            <a:r>
              <a:rPr lang="en-US" sz="1200" u="sng" kern="1200">
                <a:solidFill>
                  <a:schemeClr val="tx1"/>
                </a:solidFill>
                <a:effectLst/>
                <a:latin typeface="+mn-lt"/>
                <a:ea typeface="+mn-ea"/>
                <a:cs typeface="+mn-cs"/>
              </a:rPr>
              <a:t>current</a:t>
            </a:r>
            <a:r>
              <a:rPr lang="en-US" sz="1200" kern="1200">
                <a:solidFill>
                  <a:schemeClr val="tx1"/>
                </a:solidFill>
                <a:effectLst/>
                <a:latin typeface="+mn-lt"/>
                <a:ea typeface="+mn-ea"/>
                <a:cs typeface="+mn-cs"/>
              </a:rPr>
              <a:t> promotion and tenure forms. Do not assume what you have stashed away on your computer is current.</a:t>
            </a:r>
            <a:r>
              <a:rPr lang="en-US" sz="1200" b="1" kern="1200">
                <a:solidFill>
                  <a:schemeClr val="tx1"/>
                </a:solidFill>
                <a:effectLst/>
                <a:latin typeface="+mn-lt"/>
                <a:ea typeface="+mn-ea"/>
                <a:cs typeface="+mn-cs"/>
              </a:rPr>
              <a:t> </a:t>
            </a:r>
            <a:br>
              <a:rPr lang="en-US" sz="1200" b="1" kern="1200">
                <a:solidFill>
                  <a:schemeClr val="tx1"/>
                </a:solidFill>
                <a:effectLst/>
                <a:latin typeface="+mn-lt"/>
                <a:ea typeface="+mn-ea"/>
                <a:cs typeface="+mn-cs"/>
              </a:rPr>
            </a:br>
            <a:r>
              <a:rPr lang="en-US" sz="1200" b="1" kern="1200">
                <a:solidFill>
                  <a:schemeClr val="tx1"/>
                </a:solidFill>
                <a:effectLst/>
                <a:latin typeface="+mn-lt"/>
                <a:ea typeface="+mn-ea"/>
                <a:cs typeface="+mn-cs"/>
              </a:rPr>
              <a:t>The up-to-date promotion and tenure forms are available for download in GURU’s General Forms Usage Guide at the link highlighted on this slide OR create promotion and tenure forms by using Activity Insight's Permanent Data screen and running the 'Promotion and Tenure Report.'</a:t>
            </a:r>
          </a:p>
          <a:p>
            <a:pPr marL="171450" lvl="0" indent="-171450">
              <a:buFont typeface="Arial" panose="020B0604020202020204" pitchFamily="34" charset="0"/>
              <a:buChar char="•"/>
            </a:pPr>
            <a:endParaRPr lang="en-US" sz="1200" b="1" kern="1200">
              <a:solidFill>
                <a:schemeClr val="tx1"/>
              </a:solidFill>
              <a:effectLst/>
              <a:latin typeface="+mn-lt"/>
              <a:ea typeface="+mn-ea"/>
              <a:cs typeface="+mn-cs"/>
            </a:endParaRPr>
          </a:p>
          <a:p>
            <a:pPr marL="171450" lvl="0" indent="-171450">
              <a:buFont typeface="Arial" panose="020B0604020202020204" pitchFamily="34" charset="0"/>
              <a:buChar char="•"/>
            </a:pPr>
            <a:endParaRPr lang="en-US" sz="1200" b="1" kern="1200">
              <a:solidFill>
                <a:schemeClr val="tx1"/>
              </a:solidFill>
              <a:effectLst/>
              <a:latin typeface="+mn-lt"/>
              <a:ea typeface="+mn-ea"/>
              <a:cs typeface="+mn-cs"/>
            </a:endParaRPr>
          </a:p>
          <a:p>
            <a:pPr marL="0" lvl="0" indent="0">
              <a:buFont typeface="Arial" panose="020B0604020202020204" pitchFamily="34" charset="0"/>
              <a:buNone/>
            </a:pPr>
            <a:endParaRPr lang="en-US" sz="1200" kern="1200">
              <a:solidFill>
                <a:schemeClr val="tx1"/>
              </a:solidFill>
              <a:effectLst/>
              <a:latin typeface="+mn-lt"/>
              <a:ea typeface="+mn-ea"/>
              <a:cs typeface="+mn-cs"/>
            </a:endParaRPr>
          </a:p>
          <a:p>
            <a:pPr lvl="0"/>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17</a:t>
            </a:fld>
            <a:endParaRPr lang="en-US"/>
          </a:p>
        </p:txBody>
      </p:sp>
    </p:spTree>
    <p:extLst>
      <p:ext uri="{BB962C8B-B14F-4D97-AF65-F5344CB8AC3E}">
        <p14:creationId xmlns:p14="http://schemas.microsoft.com/office/powerpoint/2010/main" val="427248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18 of 41: Dossier Guidelines and Tips (Teaching and Learning)</a:t>
            </a:r>
          </a:p>
          <a:p>
            <a:endParaRPr lang="en-US" sz="1400" b="0">
              <a:latin typeface="Arial" charset="0"/>
              <a:ea typeface="Arial" charset="0"/>
              <a:cs typeface="Arial" charset="0"/>
            </a:endParaRPr>
          </a:p>
          <a:p>
            <a:r>
              <a:rPr lang="en-US" sz="1200" b="0" kern="1200">
                <a:solidFill>
                  <a:schemeClr val="tx1"/>
                </a:solidFill>
                <a:effectLst/>
                <a:latin typeface="+mn-lt"/>
                <a:ea typeface="+mn-ea"/>
                <a:cs typeface="+mn-cs"/>
              </a:rPr>
              <a:t>Regarding Teaching and Learning and the dossier:</a:t>
            </a:r>
          </a:p>
          <a:p>
            <a:r>
              <a:rPr lang="en-US" sz="1200" kern="120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For a tenure review, you should include materials from the date of Penn State employment in a tenure-eligible position.</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For a promotion review, use materials from the date of the individual’s last promotion or from the last 10 years.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Regarding student comments, they should not be included verbatim. A summary is sufficient.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Peer reviews and advising surveys should be included as parts of the dossier. Candidates have access to this material. </a:t>
            </a:r>
          </a:p>
          <a:p>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18</a:t>
            </a:fld>
            <a:endParaRPr lang="en-US"/>
          </a:p>
        </p:txBody>
      </p:sp>
    </p:spTree>
    <p:extLst>
      <p:ext uri="{BB962C8B-B14F-4D97-AF65-F5344CB8AC3E}">
        <p14:creationId xmlns:p14="http://schemas.microsoft.com/office/powerpoint/2010/main" val="956571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19 of 41: Dossier Guidelines and Tips (Research and Creative Accomplishments)</a:t>
            </a:r>
          </a:p>
          <a:p>
            <a:endParaRPr lang="en-US" sz="1400" b="0">
              <a:latin typeface="Arial" charset="0"/>
              <a:ea typeface="Arial" charset="0"/>
              <a:cs typeface="Arial" charset="0"/>
            </a:endParaRPr>
          </a:p>
          <a:p>
            <a:r>
              <a:rPr lang="en-US" sz="1200" b="0" kern="1200">
                <a:solidFill>
                  <a:schemeClr val="tx1"/>
                </a:solidFill>
                <a:effectLst/>
                <a:latin typeface="+mn-lt"/>
                <a:ea typeface="+mn-ea"/>
                <a:cs typeface="+mn-cs"/>
              </a:rPr>
              <a:t>Regarding the Research section of the dossier:</a:t>
            </a:r>
          </a:p>
          <a:p>
            <a:r>
              <a:rPr lang="en-US" sz="1200" b="0" kern="120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Research and creative accomplishments should cover a candidate’s entire career.</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Do not include works in progress and grants not funded for sixth year and promotion dossiers.</a:t>
            </a:r>
          </a:p>
          <a:p>
            <a:pPr marL="171450" lvl="0" indent="-171450">
              <a:buFont typeface="Arial" panose="020B0604020202020204" pitchFamily="34" charset="0"/>
              <a:buChar char="•"/>
            </a:pPr>
            <a:endParaRPr lang="en-US" sz="1200" kern="1200">
              <a:solidFill>
                <a:schemeClr val="tx1"/>
              </a:solidFill>
              <a:effectLst/>
              <a:latin typeface="+mn-lt"/>
              <a:ea typeface="+mn-ea"/>
              <a:cs typeface="+mn-cs"/>
            </a:endParaRPr>
          </a:p>
          <a:p>
            <a:pPr marL="0" lvl="0" indent="0">
              <a:buFont typeface="Arial" panose="020B0604020202020204" pitchFamily="34" charset="0"/>
              <a:buNone/>
            </a:pPr>
            <a:r>
              <a:rPr lang="en-US" sz="1200">
                <a:solidFill>
                  <a:srgbClr val="000000"/>
                </a:solidFill>
                <a:effectLst/>
                <a:latin typeface="Calibri" panose="020F0502020204030204" pitchFamily="34" charset="0"/>
                <a:ea typeface="Times New Roman" panose="02020603050405020304" pitchFamily="18" charset="0"/>
              </a:rPr>
              <a:t>FROM NICOLA DISCUSSION: 'Submitted' status publications DO appear in 6th </a:t>
            </a:r>
            <a:r>
              <a:rPr lang="en-US" sz="1200" err="1">
                <a:solidFill>
                  <a:srgbClr val="000000"/>
                </a:solidFill>
                <a:effectLst/>
                <a:latin typeface="Calibri" panose="020F0502020204030204" pitchFamily="34" charset="0"/>
                <a:ea typeface="Times New Roman" panose="02020603050405020304" pitchFamily="18" charset="0"/>
              </a:rPr>
              <a:t>yr</a:t>
            </a:r>
            <a:r>
              <a:rPr lang="en-US" sz="1200">
                <a:solidFill>
                  <a:srgbClr val="000000"/>
                </a:solidFill>
                <a:effectLst/>
                <a:latin typeface="Calibri" panose="020F0502020204030204" pitchFamily="34" charset="0"/>
                <a:ea typeface="Times New Roman" panose="02020603050405020304" pitchFamily="18" charset="0"/>
              </a:rPr>
              <a:t> and promotion to full dossiers, while 'in progress' publications do NOT. Anything in 'revising to resubmit status' is considered 'in progress' . Notes can be added to explain revising to resubmit status pubs further, and for 6th </a:t>
            </a:r>
            <a:r>
              <a:rPr lang="en-US" sz="1200" err="1">
                <a:solidFill>
                  <a:srgbClr val="000000"/>
                </a:solidFill>
                <a:effectLst/>
                <a:latin typeface="Calibri" panose="020F0502020204030204" pitchFamily="34" charset="0"/>
                <a:ea typeface="Times New Roman" panose="02020603050405020304" pitchFamily="18" charset="0"/>
              </a:rPr>
              <a:t>yr</a:t>
            </a:r>
            <a:r>
              <a:rPr lang="en-US" sz="1200">
                <a:solidFill>
                  <a:srgbClr val="000000"/>
                </a:solidFill>
                <a:effectLst/>
                <a:latin typeface="Calibri" panose="020F0502020204030204" pitchFamily="34" charset="0"/>
                <a:ea typeface="Times New Roman" panose="02020603050405020304" pitchFamily="18" charset="0"/>
              </a:rPr>
              <a:t> and promotion to full dossiers they can be mentioned in the Narrative (because of course they can't be in the Dossier).</a:t>
            </a:r>
          </a:p>
          <a:p>
            <a:pPr marL="0" lvl="0" indent="0">
              <a:buFont typeface="Arial" panose="020B0604020202020204" pitchFamily="34" charset="0"/>
              <a:buNone/>
            </a:pPr>
            <a:endParaRPr lang="en-US" sz="1200" kern="1200">
              <a:solidFill>
                <a:srgbClr val="000000"/>
              </a:solidFill>
              <a:effectLst/>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solidFill>
                  <a:srgbClr val="000000"/>
                </a:solidFill>
                <a:effectLst/>
                <a:latin typeface="Trebuchet MS" panose="020B0603020202020204" pitchFamily="34" charset="0"/>
                <a:ea typeface="Times New Roman" panose="02020603050405020304" pitchFamily="18" charset="0"/>
              </a:rPr>
              <a:t>If you have been invited to revise and resubmit your manuscript you are in revise and resubmit status and your manuscript will be ‘in progress’. You may enter an explanation in the comments field if you wish.</a:t>
            </a:r>
            <a:br>
              <a:rPr lang="en-US" sz="1200">
                <a:solidFill>
                  <a:srgbClr val="000000"/>
                </a:solidFill>
                <a:effectLst/>
                <a:latin typeface="Trebuchet MS" panose="020B0603020202020204" pitchFamily="34" charset="0"/>
                <a:ea typeface="Times New Roman" panose="02020603050405020304" pitchFamily="18" charset="0"/>
              </a:rPr>
            </a:br>
            <a:br>
              <a:rPr lang="en-US" sz="1200">
                <a:solidFill>
                  <a:srgbClr val="000000"/>
                </a:solidFill>
                <a:effectLst/>
                <a:latin typeface="Trebuchet MS" panose="020B0603020202020204" pitchFamily="34" charset="0"/>
                <a:ea typeface="Times New Roman" panose="02020603050405020304" pitchFamily="18" charset="0"/>
              </a:rPr>
            </a:br>
            <a:r>
              <a:rPr lang="en-US" sz="1200">
                <a:solidFill>
                  <a:srgbClr val="000000"/>
                </a:solidFill>
                <a:effectLst/>
                <a:latin typeface="Trebuchet MS" panose="020B0603020202020204" pitchFamily="34" charset="0"/>
                <a:ea typeface="Times New Roman" panose="02020603050405020304" pitchFamily="18" charset="0"/>
              </a:rPr>
              <a:t>If you have completed a revise and resubmit at the request of an editor or publisher, select the current status of ‘Submitted’ and enter an explanation of the current status in the comments field if you wish.</a:t>
            </a:r>
            <a:br>
              <a:rPr lang="en-US" sz="1200">
                <a:solidFill>
                  <a:srgbClr val="000000"/>
                </a:solidFill>
                <a:effectLst/>
                <a:latin typeface="Trebuchet MS" panose="020B0603020202020204" pitchFamily="34" charset="0"/>
                <a:ea typeface="Times New Roman" panose="02020603050405020304" pitchFamily="18" charset="0"/>
              </a:rPr>
            </a:br>
            <a:br>
              <a:rPr lang="en-US" sz="1200">
                <a:solidFill>
                  <a:srgbClr val="000000"/>
                </a:solidFill>
                <a:effectLst/>
                <a:latin typeface="Trebuchet MS" panose="020B0603020202020204" pitchFamily="34" charset="0"/>
                <a:ea typeface="Times New Roman" panose="02020603050405020304" pitchFamily="18" charset="0"/>
              </a:rPr>
            </a:br>
            <a:r>
              <a:rPr lang="en-US" sz="1200">
                <a:solidFill>
                  <a:srgbClr val="000000"/>
                </a:solidFill>
                <a:effectLst/>
                <a:latin typeface="Trebuchet MS" panose="020B0603020202020204" pitchFamily="34" charset="0"/>
                <a:ea typeface="Times New Roman" panose="02020603050405020304" pitchFamily="18" charset="0"/>
              </a:rPr>
              <a:t>If the manuscript has been rejected and you are revising it to resubmit to another journal or press, select the current status of “Revising to Resubmit.” You may enter an explanation in the comments field if you wish.</a:t>
            </a:r>
            <a:br>
              <a:rPr lang="en-US" sz="1200">
                <a:solidFill>
                  <a:srgbClr val="000000"/>
                </a:solidFill>
                <a:effectLst/>
                <a:latin typeface="Trebuchet MS" panose="020B0603020202020204" pitchFamily="34" charset="0"/>
                <a:ea typeface="Times New Roman" panose="02020603050405020304" pitchFamily="18" charset="0"/>
              </a:rPr>
            </a:br>
            <a:br>
              <a:rPr lang="en-US" sz="1200">
                <a:solidFill>
                  <a:srgbClr val="000000"/>
                </a:solidFill>
                <a:effectLst/>
                <a:latin typeface="Trebuchet MS" panose="020B0603020202020204" pitchFamily="34" charset="0"/>
                <a:ea typeface="Times New Roman" panose="02020603050405020304" pitchFamily="18" charset="0"/>
              </a:rPr>
            </a:br>
            <a:r>
              <a:rPr lang="en-US" sz="1200">
                <a:solidFill>
                  <a:srgbClr val="000000"/>
                </a:solidFill>
                <a:effectLst/>
                <a:latin typeface="Trebuchet MS" panose="020B0603020202020204" pitchFamily="34" charset="0"/>
                <a:ea typeface="Times New Roman" panose="02020603050405020304" pitchFamily="18" charset="0"/>
              </a:rPr>
              <a:t>Remember that the narrative statement is the appropriate place to describe, at your discretion, any of your scholarly work (including manuscripts in ‘revising to resubmit’ and ‘in progress’ status).</a:t>
            </a:r>
            <a:endParaRPr lang="en-US" sz="1200">
              <a:effectLst/>
              <a:latin typeface="Calibri" panose="020F0502020204030204" pitchFamily="34" charset="0"/>
              <a:ea typeface="Calibri" panose="020F0502020204030204" pitchFamily="34" charset="0"/>
            </a:endParaRPr>
          </a:p>
          <a:p>
            <a:pPr marL="0" lvl="0" indent="0">
              <a:buFont typeface="Arial" panose="020B0604020202020204" pitchFamily="34" charset="0"/>
              <a:buNone/>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19</a:t>
            </a:fld>
            <a:endParaRPr lang="en-US"/>
          </a:p>
        </p:txBody>
      </p:sp>
    </p:spTree>
    <p:extLst>
      <p:ext uri="{BB962C8B-B14F-4D97-AF65-F5344CB8AC3E}">
        <p14:creationId xmlns:p14="http://schemas.microsoft.com/office/powerpoint/2010/main" val="356511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41218"/>
          </a:xfrm>
        </p:spPr>
        <p:txBody>
          <a:bodyPr/>
          <a:lstStyle/>
          <a:p>
            <a:r>
              <a:rPr lang="en-US" sz="1400" b="1">
                <a:latin typeface="Arial" charset="0"/>
                <a:ea typeface="Arial" charset="0"/>
                <a:cs typeface="Arial" charset="0"/>
              </a:rPr>
              <a:t>BIESCHKE – Slide 2 of 41: Today’s Topics</a:t>
            </a:r>
          </a:p>
          <a:p>
            <a:endParaRPr lang="en-US" sz="1400">
              <a:latin typeface="Arial" charset="0"/>
              <a:ea typeface="Arial" charset="0"/>
              <a:cs typeface="Arial" charset="0"/>
            </a:endParaRPr>
          </a:p>
          <a:p>
            <a:pPr lvl="0"/>
            <a:r>
              <a:rPr lang="en-US" sz="1200" kern="1200">
                <a:solidFill>
                  <a:schemeClr val="tx1"/>
                </a:solidFill>
                <a:effectLst/>
                <a:latin typeface="+mn-lt"/>
                <a:ea typeface="+mn-ea"/>
                <a:cs typeface="+mn-cs"/>
              </a:rPr>
              <a:t>We have a robust agenda today. </a:t>
            </a:r>
            <a:r>
              <a:rPr lang="en-US" sz="1200" b="1" kern="1200">
                <a:solidFill>
                  <a:schemeClr val="tx1"/>
                </a:solidFill>
                <a:effectLst/>
                <a:highlight>
                  <a:srgbClr val="FFFF00"/>
                </a:highlight>
                <a:latin typeface="+mn-lt"/>
                <a:ea typeface="+mn-ea"/>
                <a:cs typeface="+mn-cs"/>
              </a:rPr>
              <a:t>REMOVE? Before I begin, I should ask – by a show of hands here in the room:</a:t>
            </a:r>
            <a:endParaRPr lang="en-US" sz="1000" b="1" kern="1200">
              <a:solidFill>
                <a:schemeClr val="tx1"/>
              </a:solidFill>
              <a:effectLst/>
              <a:highlight>
                <a:srgbClr val="FFFF00"/>
              </a:highlight>
              <a:latin typeface="+mn-lt"/>
              <a:ea typeface="+mn-ea"/>
              <a:cs typeface="+mn-cs"/>
            </a:endParaRPr>
          </a:p>
          <a:p>
            <a:pPr lvl="0"/>
            <a:endParaRPr lang="en-US" sz="1000" b="1" kern="1200">
              <a:solidFill>
                <a:schemeClr val="tx1"/>
              </a:solidFill>
              <a:effectLst/>
              <a:highlight>
                <a:srgbClr val="FFFF00"/>
              </a:highlight>
              <a:latin typeface="+mn-lt"/>
              <a:ea typeface="+mn-ea"/>
              <a:cs typeface="+mn-cs"/>
            </a:endParaRPr>
          </a:p>
          <a:p>
            <a:pPr marL="171450" lvl="0" indent="-171450">
              <a:buFont typeface="Arial" panose="020B0604020202020204" pitchFamily="34" charset="0"/>
              <a:buChar char="•"/>
            </a:pPr>
            <a:r>
              <a:rPr lang="en-US" sz="1200" b="1" kern="1200">
                <a:solidFill>
                  <a:schemeClr val="tx1"/>
                </a:solidFill>
                <a:effectLst/>
                <a:highlight>
                  <a:srgbClr val="FFFF00"/>
                </a:highlight>
                <a:latin typeface="+mn-lt"/>
                <a:ea typeface="+mn-ea"/>
                <a:cs typeface="+mn-cs"/>
              </a:rPr>
              <a:t>How many in attendance today are members of a promotion and tenure committee?</a:t>
            </a:r>
            <a:endParaRPr lang="en-US" sz="1000" b="1" kern="1200">
              <a:solidFill>
                <a:schemeClr val="tx1"/>
              </a:solidFill>
              <a:effectLst/>
              <a:highlight>
                <a:srgbClr val="FFFF00"/>
              </a:highlight>
              <a:latin typeface="+mn-lt"/>
              <a:ea typeface="+mn-ea"/>
              <a:cs typeface="+mn-cs"/>
            </a:endParaRPr>
          </a:p>
          <a:p>
            <a:pPr marL="171450" lvl="0" indent="-171450">
              <a:buFont typeface="Arial" panose="020B0604020202020204" pitchFamily="34" charset="0"/>
              <a:buChar char="•"/>
            </a:pPr>
            <a:r>
              <a:rPr lang="en-US" sz="1200" b="1" kern="1200">
                <a:solidFill>
                  <a:schemeClr val="tx1"/>
                </a:solidFill>
                <a:effectLst/>
                <a:highlight>
                  <a:srgbClr val="FFFF00"/>
                </a:highlight>
                <a:latin typeface="+mn-lt"/>
                <a:ea typeface="+mn-ea"/>
                <a:cs typeface="+mn-cs"/>
              </a:rPr>
              <a:t>How many of you are administrators?</a:t>
            </a:r>
            <a:endParaRPr lang="en-US" sz="1000" b="1" kern="1200">
              <a:solidFill>
                <a:schemeClr val="tx1"/>
              </a:solidFill>
              <a:effectLst/>
              <a:highlight>
                <a:srgbClr val="FFFF00"/>
              </a:highlight>
              <a:latin typeface="+mn-lt"/>
              <a:ea typeface="+mn-ea"/>
              <a:cs typeface="+mn-cs"/>
            </a:endParaRPr>
          </a:p>
          <a:p>
            <a:pPr marL="171450" lvl="0" indent="-171450">
              <a:buFont typeface="Arial" panose="020B0604020202020204" pitchFamily="34" charset="0"/>
              <a:buChar char="•"/>
            </a:pPr>
            <a:r>
              <a:rPr lang="en-US" sz="1200" b="1" kern="1200">
                <a:solidFill>
                  <a:schemeClr val="tx1"/>
                </a:solidFill>
                <a:effectLst/>
                <a:highlight>
                  <a:srgbClr val="FFFF00"/>
                </a:highlight>
                <a:latin typeface="+mn-lt"/>
                <a:ea typeface="+mn-ea"/>
                <a:cs typeface="+mn-cs"/>
              </a:rPr>
              <a:t>How many of you are staff who assist in the promotion and tenure process?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a:solidFill>
                  <a:schemeClr val="tx1"/>
                </a:solidFill>
                <a:effectLst/>
                <a:highlight>
                  <a:srgbClr val="FFFF00"/>
                </a:highlight>
                <a:latin typeface="+mn-lt"/>
                <a:ea typeface="+mn-ea"/>
                <a:cs typeface="+mn-cs"/>
              </a:rPr>
              <a:t>How many of you are faculty members going through the promotion and tenure process?</a:t>
            </a:r>
            <a:endParaRPr lang="en-US" sz="1000" b="1" kern="1200">
              <a:solidFill>
                <a:schemeClr val="tx1"/>
              </a:solidFill>
              <a:effectLst/>
              <a:highlight>
                <a:srgbClr val="FFFF00"/>
              </a:highlight>
              <a:latin typeface="+mn-lt"/>
              <a:ea typeface="+mn-ea"/>
              <a:cs typeface="+mn-cs"/>
            </a:endParaRPr>
          </a:p>
          <a:p>
            <a:pPr defTabSz="465887">
              <a:defRPr/>
            </a:pPr>
            <a:endParaRPr lang="en-US" sz="1400">
              <a:latin typeface="Arial" charset="0"/>
              <a:ea typeface="Arial" charset="0"/>
              <a:cs typeface="Arial" charset="0"/>
            </a:endParaRPr>
          </a:p>
          <a:p>
            <a:pPr defTabSz="465887">
              <a:defRPr/>
            </a:pPr>
            <a:r>
              <a:rPr lang="en-US" sz="1400">
                <a:latin typeface="Arial" charset="0"/>
                <a:ea typeface="Arial" charset="0"/>
                <a:cs typeface="Arial" charset="0"/>
              </a:rPr>
              <a:t>On the agenda today are “All Things P&amp;T” for tenure-track faculty – including topics relevant to all of you, such as: </a:t>
            </a:r>
            <a:r>
              <a:rPr lang="en-US" sz="1400" b="1">
                <a:latin typeface="Arial" charset="0"/>
                <a:ea typeface="Arial" charset="0"/>
                <a:cs typeface="Arial" charset="0"/>
              </a:rPr>
              <a:t>NEED TO ADD COVID-19 PEER REVIEWS, SRTE’s, EXTENSION OF THE PROBATIONARY PERIOD</a:t>
            </a:r>
            <a:endParaRPr lang="en-US" sz="1400">
              <a:latin typeface="Arial" charset="0"/>
              <a:ea typeface="Arial" charset="0"/>
              <a:cs typeface="Arial" charset="0"/>
            </a:endParaRPr>
          </a:p>
          <a:p>
            <a:pPr defTabSz="465887">
              <a:defRPr/>
            </a:pPr>
            <a:endParaRPr lang="en-US" sz="1400">
              <a:latin typeface="Arial" charset="0"/>
              <a:ea typeface="Arial" charset="0"/>
              <a:cs typeface="Arial" charset="0"/>
            </a:endParaRPr>
          </a:p>
          <a:p>
            <a:pPr marL="291179" marR="0" lvl="0" indent="-291179" algn="l" defTabSz="4658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The Role and Overview of the Office of the Vice Provost of Faculty Affairs </a:t>
            </a:r>
          </a:p>
          <a:p>
            <a:pPr marL="291179" indent="-291179" defTabSz="465887">
              <a:buFont typeface="Arial" panose="020B0604020202020204" pitchFamily="34" charset="0"/>
              <a:buChar char="•"/>
              <a:defRPr/>
            </a:pPr>
            <a:r>
              <a:rPr lang="en-US" sz="1400">
                <a:latin typeface="Arial" charset="0"/>
                <a:ea typeface="Arial" charset="0"/>
                <a:cs typeface="Arial" charset="0"/>
              </a:rPr>
              <a:t>Promotion and Tenure-related Policies and Processes, </a:t>
            </a:r>
            <a:r>
              <a:rPr lang="en-US" sz="1200" kern="1200">
                <a:solidFill>
                  <a:schemeClr val="tx1"/>
                </a:solidFill>
                <a:effectLst/>
                <a:latin typeface="+mn-lt"/>
                <a:ea typeface="+mn-ea"/>
                <a:cs typeface="+mn-cs"/>
              </a:rPr>
              <a:t>Including AC23 (formerly known as HR23)</a:t>
            </a:r>
            <a:endParaRPr lang="en-US" sz="1400">
              <a:latin typeface="Arial" charset="0"/>
              <a:ea typeface="Arial" charset="0"/>
              <a:cs typeface="Arial" charset="0"/>
            </a:endParaRPr>
          </a:p>
          <a:p>
            <a:pPr marL="291179" indent="-291179" defTabSz="465887">
              <a:buFont typeface="Arial" panose="020B0604020202020204" pitchFamily="34" charset="0"/>
              <a:buChar char="•"/>
              <a:defRPr/>
            </a:pPr>
            <a:r>
              <a:rPr lang="en-US" sz="1400">
                <a:latin typeface="Arial" charset="0"/>
                <a:ea typeface="Arial" charset="0"/>
                <a:cs typeface="Arial" charset="0"/>
              </a:rPr>
              <a:t>Our Administrative Guidelines and Recent Updates to Them for 2020-2021</a:t>
            </a:r>
          </a:p>
          <a:p>
            <a:pPr marL="291179" indent="-291179" defTabSz="465887">
              <a:buFont typeface="Arial" panose="020B0604020202020204" pitchFamily="34" charset="0"/>
              <a:buChar char="•"/>
              <a:defRPr/>
            </a:pPr>
            <a:r>
              <a:rPr lang="en-US" sz="1400">
                <a:latin typeface="Arial" charset="0"/>
                <a:ea typeface="Arial" charset="0"/>
                <a:cs typeface="Arial" charset="0"/>
              </a:rPr>
              <a:t>The Levels of Review in the P&amp;T Process</a:t>
            </a:r>
          </a:p>
          <a:p>
            <a:pPr marL="291179" indent="-291179" defTabSz="465887">
              <a:buFont typeface="Arial" panose="020B0604020202020204" pitchFamily="34" charset="0"/>
              <a:buChar char="•"/>
              <a:defRPr/>
            </a:pPr>
            <a:r>
              <a:rPr lang="en-US" sz="1400">
                <a:latin typeface="Arial" charset="0"/>
                <a:ea typeface="Arial" charset="0"/>
                <a:cs typeface="Arial" charset="0"/>
              </a:rPr>
              <a:t>P&amp;T Review Committee Roles and Responsibilities</a:t>
            </a:r>
          </a:p>
          <a:p>
            <a:pPr marL="291179" indent="-291179" defTabSz="465887">
              <a:buFont typeface="Arial" panose="020B0604020202020204" pitchFamily="34" charset="0"/>
              <a:buChar char="•"/>
              <a:defRPr/>
            </a:pPr>
            <a:r>
              <a:rPr lang="en-US" sz="1400">
                <a:latin typeface="Arial" charset="0"/>
                <a:ea typeface="Arial" charset="0"/>
                <a:cs typeface="Arial" charset="0"/>
              </a:rPr>
              <a:t>The Dossier – A Closer Look at that Important Document</a:t>
            </a:r>
          </a:p>
          <a:p>
            <a:pPr marL="291179" indent="-291179" defTabSz="465887">
              <a:buFont typeface="Arial" panose="020B0604020202020204" pitchFamily="34" charset="0"/>
              <a:buChar char="•"/>
              <a:defRPr/>
            </a:pPr>
            <a:r>
              <a:rPr lang="en-US" sz="1400">
                <a:latin typeface="Arial" charset="0"/>
                <a:ea typeface="Arial" charset="0"/>
                <a:cs typeface="Arial" charset="0"/>
              </a:rPr>
              <a:t>Some Frequently Asked Questions and Answers to Them, Including Recent Updates</a:t>
            </a:r>
          </a:p>
          <a:p>
            <a:pPr marL="291179" indent="-291179" defTabSz="465887">
              <a:buFont typeface="Arial" panose="020B0604020202020204" pitchFamily="34" charset="0"/>
              <a:buChar char="•"/>
              <a:defRPr/>
            </a:pPr>
            <a:r>
              <a:rPr lang="en-US" sz="1400">
                <a:latin typeface="Arial" charset="0"/>
                <a:ea typeface="Arial" charset="0"/>
                <a:cs typeface="Arial" charset="0"/>
              </a:rPr>
              <a:t>Activity Insight, Including Improvements and Changes to the Tool</a:t>
            </a:r>
          </a:p>
          <a:p>
            <a:pPr defTabSz="465887">
              <a:defRPr/>
            </a:pPr>
            <a:endParaRPr lang="en-US" sz="1400">
              <a:latin typeface="Arial" charset="0"/>
              <a:ea typeface="Arial" charset="0"/>
              <a:cs typeface="Arial" charset="0"/>
            </a:endParaRPr>
          </a:p>
          <a:p>
            <a:pPr defTabSz="465887">
              <a:defRPr/>
            </a:pPr>
            <a:r>
              <a:rPr lang="en-US" sz="1400">
                <a:latin typeface="Arial" charset="0"/>
                <a:ea typeface="Arial" charset="0"/>
                <a:cs typeface="Arial" charset="0"/>
              </a:rPr>
              <a:t>That is a lot of material to cover today. So, to keep things moving, I’d like to ask that you hold any questions until the end of the presentation. If you have a question, jot it down, and we’ll address it then.</a:t>
            </a:r>
            <a:br>
              <a:rPr lang="en-US" sz="1400">
                <a:latin typeface="Arial" charset="0"/>
                <a:ea typeface="Arial" charset="0"/>
                <a:cs typeface="Arial" charset="0"/>
              </a:rPr>
            </a:br>
            <a:endParaRPr lang="en-US" sz="1400">
              <a:latin typeface="Arial" charset="0"/>
              <a:ea typeface="Arial" charset="0"/>
              <a:cs typeface="Arial" charset="0"/>
            </a:endParaRPr>
          </a:p>
          <a:p>
            <a:pPr defTabSz="465887">
              <a:defRPr/>
            </a:pPr>
            <a:r>
              <a:rPr lang="en-US" sz="1400">
                <a:latin typeface="Arial" charset="0"/>
                <a:ea typeface="Arial" charset="0"/>
                <a:cs typeface="Arial" charset="0"/>
              </a:rPr>
              <a:t>I’d like to start by sharing some information for context about the Office of the Vice Provost for Faculty Affairs, including its role in guiding and supporting promotion- and tenure-related activities for Penn State’s tenure-track faculty.</a:t>
            </a:r>
          </a:p>
          <a:p>
            <a:pPr defTabSz="465887">
              <a:defRPr/>
            </a:pPr>
            <a:endParaRPr lang="en-US" sz="140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2</a:t>
            </a:fld>
            <a:endParaRPr lang="en-US"/>
          </a:p>
        </p:txBody>
      </p:sp>
    </p:spTree>
    <p:extLst>
      <p:ext uri="{BB962C8B-B14F-4D97-AF65-F5344CB8AC3E}">
        <p14:creationId xmlns:p14="http://schemas.microsoft.com/office/powerpoint/2010/main" val="3635352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20 of 41: Dossier Guidelines and Tips (Service)</a:t>
            </a:r>
          </a:p>
          <a:p>
            <a:endParaRPr lang="en-US" sz="1400" b="0">
              <a:latin typeface="Arial" charset="0"/>
              <a:ea typeface="Arial" charset="0"/>
              <a:cs typeface="Arial" charset="0"/>
            </a:endParaRPr>
          </a:p>
          <a:p>
            <a:r>
              <a:rPr lang="en-US" sz="1200" b="0" kern="1200">
                <a:solidFill>
                  <a:schemeClr val="tx1"/>
                </a:solidFill>
                <a:effectLst/>
                <a:latin typeface="+mn-lt"/>
                <a:ea typeface="+mn-ea"/>
                <a:cs typeface="+mn-cs"/>
              </a:rPr>
              <a:t>Regarding the Service section of the dossier:</a:t>
            </a:r>
          </a:p>
          <a:p>
            <a:r>
              <a:rPr lang="en-US" sz="1200" b="0"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Regarding service, as with teaching, for a tenure review, you should include materials from the date of Penn State employment in a tenure-eligible position.</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For a promotion review, use materials from the date of the individual’s last promotion or from the last </a:t>
            </a:r>
            <a:r>
              <a:rPr lang="en-US" sz="1200" b="1" kern="1200">
                <a:solidFill>
                  <a:schemeClr val="tx1"/>
                </a:solidFill>
                <a:effectLst/>
                <a:latin typeface="+mn-lt"/>
                <a:ea typeface="+mn-ea"/>
                <a:cs typeface="+mn-cs"/>
              </a:rPr>
              <a:t>ten</a:t>
            </a:r>
            <a:r>
              <a:rPr lang="en-US" sz="1200" kern="1200">
                <a:solidFill>
                  <a:schemeClr val="tx1"/>
                </a:solidFill>
                <a:effectLst/>
                <a:latin typeface="+mn-lt"/>
                <a:ea typeface="+mn-ea"/>
                <a:cs typeface="+mn-cs"/>
              </a:rPr>
              <a:t> years.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Faculty members granted a stay of tenure or leave may include additional evaluations beyond five years to provide sufficient evidence of evaluations or assessment.</a:t>
            </a:r>
          </a:p>
          <a:p>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20</a:t>
            </a:fld>
            <a:endParaRPr lang="en-US"/>
          </a:p>
        </p:txBody>
      </p:sp>
    </p:spTree>
    <p:extLst>
      <p:ext uri="{BB962C8B-B14F-4D97-AF65-F5344CB8AC3E}">
        <p14:creationId xmlns:p14="http://schemas.microsoft.com/office/powerpoint/2010/main" val="291320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21 of 41: External Letters</a:t>
            </a:r>
          </a:p>
          <a:p>
            <a:endParaRPr lang="en-US" sz="1400">
              <a:latin typeface="Arial" charset="0"/>
              <a:ea typeface="Arial" charset="0"/>
              <a:cs typeface="Arial" charset="0"/>
            </a:endParaRPr>
          </a:p>
          <a:p>
            <a:r>
              <a:rPr lang="en-US" sz="1200" b="0" kern="1200">
                <a:solidFill>
                  <a:schemeClr val="tx1"/>
                </a:solidFill>
                <a:effectLst/>
                <a:latin typeface="+mn-lt"/>
                <a:ea typeface="+mn-ea"/>
                <a:cs typeface="+mn-cs"/>
              </a:rPr>
              <a:t>I’d like to provide some guidance regarding external letters because my office gets a lot of questions about them</a:t>
            </a:r>
            <a:r>
              <a:rPr lang="en-US" sz="1200" b="1" kern="1200">
                <a:solidFill>
                  <a:schemeClr val="tx1"/>
                </a:solidFill>
                <a:effectLst/>
                <a:latin typeface="+mn-lt"/>
                <a:ea typeface="+mn-ea"/>
                <a:cs typeface="+mn-cs"/>
              </a:rPr>
              <a:t>.</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We must have </a:t>
            </a:r>
            <a:r>
              <a:rPr lang="en-US" sz="1200" u="sng" kern="1200">
                <a:solidFill>
                  <a:schemeClr val="tx1"/>
                </a:solidFill>
                <a:effectLst/>
                <a:latin typeface="+mn-lt"/>
                <a:ea typeface="+mn-ea"/>
                <a:cs typeface="+mn-cs"/>
              </a:rPr>
              <a:t>four</a:t>
            </a:r>
            <a:r>
              <a:rPr lang="en-US" sz="1200" kern="1200">
                <a:solidFill>
                  <a:schemeClr val="tx1"/>
                </a:solidFill>
                <a:effectLst/>
                <a:latin typeface="+mn-lt"/>
                <a:ea typeface="+mn-ea"/>
                <a:cs typeface="+mn-cs"/>
              </a:rPr>
              <a:t> external letters.</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External letters should come from people who can give honest and objective evaluations. So, avoid actual and perceived conflicts of interest. Examples include former graduate students and faculty colleagues, co-principal investigators, and significant collaborators.</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Use judgment and discretion regarding all external letters.</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There should be no contact between the candidate and the reviewer. If a reviewer contacts a candidate, that candidate should immediately contact his or her department head, director of academic affairs, or school director.</a:t>
            </a:r>
          </a:p>
          <a:p>
            <a:pPr lvl="0"/>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Advance contacts to potential reviewers should go through the dean or chancellor, or the department head, director of academic affairs, or school director.</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Letters should not reference external reviewers by name or other descriptors that could reveal the person’s identity, such as the institution where that person works.</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Include a log and list only those who received all materials.</a:t>
            </a:r>
          </a:p>
          <a:p>
            <a:endParaRPr lang="en-US" sz="1400">
              <a:latin typeface="Arial" charset="0"/>
              <a:ea typeface="Arial" charset="0"/>
              <a:cs typeface="Arial" charset="0"/>
            </a:endParaRPr>
          </a:p>
          <a:p>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21</a:t>
            </a:fld>
            <a:endParaRPr lang="en-US"/>
          </a:p>
        </p:txBody>
      </p:sp>
    </p:spTree>
    <p:extLst>
      <p:ext uri="{BB962C8B-B14F-4D97-AF65-F5344CB8AC3E}">
        <p14:creationId xmlns:p14="http://schemas.microsoft.com/office/powerpoint/2010/main" val="2676853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22 of 41: Statements of Evaluation</a:t>
            </a:r>
          </a:p>
          <a:p>
            <a:endParaRPr lang="en-US" sz="1400">
              <a:latin typeface="Arial" charset="0"/>
              <a:ea typeface="Arial" charset="0"/>
              <a:cs typeface="Arial" charset="0"/>
            </a:endParaRPr>
          </a:p>
          <a:p>
            <a:r>
              <a:rPr lang="en-US" sz="1200" b="0" kern="1200">
                <a:solidFill>
                  <a:schemeClr val="tx1"/>
                </a:solidFill>
                <a:effectLst/>
                <a:latin typeface="+mn-lt"/>
                <a:ea typeface="+mn-ea"/>
                <a:cs typeface="+mn-cs"/>
              </a:rPr>
              <a:t>Regarding Statements of Evaluation, please do the following:</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For tenure decisions, include all prior evaluative letters beginning with the earliest provisional review.</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Include the names and ranks of committee members in the letter.</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Vote </a:t>
            </a:r>
            <a:r>
              <a:rPr lang="en-US" sz="1200" u="sng" kern="1200">
                <a:solidFill>
                  <a:schemeClr val="tx1"/>
                </a:solidFill>
                <a:effectLst/>
                <a:latin typeface="+mn-lt"/>
                <a:ea typeface="+mn-ea"/>
                <a:cs typeface="+mn-cs"/>
              </a:rPr>
              <a:t>totals</a:t>
            </a:r>
            <a:r>
              <a:rPr lang="en-US" sz="1200" kern="1200">
                <a:solidFill>
                  <a:schemeClr val="tx1"/>
                </a:solidFill>
                <a:effectLst/>
                <a:latin typeface="+mn-lt"/>
                <a:ea typeface="+mn-ea"/>
                <a:cs typeface="+mn-cs"/>
              </a:rPr>
              <a:t>, including abstentions, should be included in the first paragraph of the letter.</a:t>
            </a:r>
          </a:p>
          <a:p>
            <a:r>
              <a:rPr lang="en-US" sz="1200" kern="1200">
                <a:solidFill>
                  <a:schemeClr val="tx1"/>
                </a:solidFill>
                <a:effectLst/>
                <a:latin typeface="+mn-lt"/>
                <a:ea typeface="+mn-ea"/>
                <a:cs typeface="+mn-cs"/>
              </a:rPr>
              <a:t> </a:t>
            </a:r>
          </a:p>
          <a:p>
            <a:pPr lvl="0"/>
            <a:r>
              <a:rPr lang="en-US" sz="1200" b="1" kern="1200">
                <a:solidFill>
                  <a:schemeClr val="tx1"/>
                </a:solidFill>
                <a:effectLst/>
                <a:latin typeface="+mn-lt"/>
                <a:ea typeface="+mn-ea"/>
                <a:cs typeface="+mn-cs"/>
              </a:rPr>
              <a:t>For split votes, include majority </a:t>
            </a:r>
            <a:r>
              <a:rPr lang="en-US" sz="1200" b="1" u="sng" kern="1200">
                <a:solidFill>
                  <a:schemeClr val="tx1"/>
                </a:solidFill>
                <a:effectLst/>
                <a:latin typeface="+mn-lt"/>
                <a:ea typeface="+mn-ea"/>
                <a:cs typeface="+mn-cs"/>
              </a:rPr>
              <a:t>and</a:t>
            </a:r>
            <a:r>
              <a:rPr lang="en-US" sz="1200" b="1" kern="1200">
                <a:solidFill>
                  <a:schemeClr val="tx1"/>
                </a:solidFill>
                <a:effectLst/>
                <a:latin typeface="+mn-lt"/>
                <a:ea typeface="+mn-ea"/>
                <a:cs typeface="+mn-cs"/>
              </a:rPr>
              <a:t> minority views in the letter.</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If a consultation occurs, include details of that in the letter.</a:t>
            </a:r>
          </a:p>
          <a:p>
            <a:r>
              <a:rPr lang="en-US" sz="1200" kern="1200">
                <a:solidFill>
                  <a:schemeClr val="tx1"/>
                </a:solidFill>
                <a:effectLst/>
                <a:latin typeface="+mn-lt"/>
                <a:ea typeface="+mn-ea"/>
                <a:cs typeface="+mn-cs"/>
              </a:rPr>
              <a:t> </a:t>
            </a:r>
          </a:p>
          <a:p>
            <a:pPr lvl="0"/>
            <a:r>
              <a:rPr lang="en-US" sz="1200" b="0" kern="1200">
                <a:solidFill>
                  <a:schemeClr val="tx1"/>
                </a:solidFill>
                <a:effectLst/>
                <a:latin typeface="+mn-lt"/>
                <a:ea typeface="+mn-ea"/>
                <a:cs typeface="+mn-cs"/>
              </a:rPr>
              <a:t>Be consistent in your use of descriptors in review letters </a:t>
            </a:r>
            <a:r>
              <a:rPr lang="en-US" sz="1200" kern="1200">
                <a:solidFill>
                  <a:schemeClr val="tx1"/>
                </a:solidFill>
                <a:effectLst/>
                <a:latin typeface="+mn-lt"/>
                <a:ea typeface="+mn-ea"/>
                <a:cs typeface="+mn-cs"/>
              </a:rPr>
              <a:t>(e.g., Excellent, Very Good, Satisfactory, and Unsatisfactory). This helps to ensure that candidate assessments will be equitable and accurate. </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These descriptors are used to describe and assess teaching, but they also can apply to research and service. </a:t>
            </a:r>
            <a:r>
              <a:rPr lang="en-US" sz="1200" b="1" kern="1200">
                <a:solidFill>
                  <a:schemeClr val="tx1"/>
                </a:solidFill>
                <a:effectLst/>
                <a:latin typeface="+mn-lt"/>
                <a:ea typeface="+mn-ea"/>
                <a:cs typeface="+mn-cs"/>
              </a:rPr>
              <a:t>Whatever descriptors you decide to use, the descriptors must be consistently applied to all candidates within each college. </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For </a:t>
            </a:r>
            <a:r>
              <a:rPr lang="en-US" sz="1200" b="0" kern="1200">
                <a:solidFill>
                  <a:schemeClr val="tx1"/>
                </a:solidFill>
                <a:effectLst/>
                <a:latin typeface="+mn-lt"/>
                <a:ea typeface="+mn-ea"/>
                <a:cs typeface="+mn-cs"/>
              </a:rPr>
              <a:t>Joint Appointments: </a:t>
            </a:r>
            <a:r>
              <a:rPr lang="en-US" sz="1200" kern="1200">
                <a:solidFill>
                  <a:schemeClr val="tx1"/>
                </a:solidFill>
                <a:effectLst/>
                <a:latin typeface="+mn-lt"/>
                <a:ea typeface="+mn-ea"/>
                <a:cs typeface="+mn-cs"/>
              </a:rPr>
              <a:t>A letter from the secondary department head is required.</a:t>
            </a:r>
            <a:br>
              <a:rPr lang="en-US" sz="1200" b="1" kern="1200">
                <a:solidFill>
                  <a:schemeClr val="tx1"/>
                </a:solidFill>
                <a:effectLst/>
                <a:latin typeface="+mn-lt"/>
                <a:ea typeface="+mn-ea"/>
                <a:cs typeface="+mn-cs"/>
              </a:rPr>
            </a:br>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22</a:t>
            </a:fld>
            <a:endParaRPr lang="en-US"/>
          </a:p>
        </p:txBody>
      </p:sp>
    </p:spTree>
    <p:extLst>
      <p:ext uri="{BB962C8B-B14F-4D97-AF65-F5344CB8AC3E}">
        <p14:creationId xmlns:p14="http://schemas.microsoft.com/office/powerpoint/2010/main" val="1023054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a:latin typeface="Arial" charset="0"/>
                <a:ea typeface="Arial" charset="0"/>
                <a:cs typeface="Arial" charset="0"/>
              </a:rPr>
              <a:t>BIESCHKE – Slide 23 of 41: Stays of Tenure</a:t>
            </a:r>
          </a:p>
          <a:p>
            <a:endParaRPr lang="en-US" sz="1400" b="1">
              <a:latin typeface="Arial" charset="0"/>
              <a:ea typeface="Arial" charset="0"/>
              <a:cs typeface="Arial" charset="0"/>
            </a:endParaRPr>
          </a:p>
          <a:p>
            <a:pPr lvl="0"/>
            <a:r>
              <a:rPr lang="en-US" sz="1200" kern="1200">
                <a:solidFill>
                  <a:schemeClr val="tx1"/>
                </a:solidFill>
                <a:effectLst/>
                <a:latin typeface="+mn-lt"/>
                <a:ea typeface="+mn-ea"/>
                <a:cs typeface="+mn-cs"/>
              </a:rPr>
              <a:t>Faculty members granted stays of tenure or leave may include additional evaluations beyond five years to provide sufficient evidence of evaluations or teaching assessment.</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No discussion of stays should appear anywhere in the dossiers. </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Stays are given for legitimate reasons and vetted through my office.</a:t>
            </a:r>
          </a:p>
        </p:txBody>
      </p:sp>
      <p:sp>
        <p:nvSpPr>
          <p:cNvPr id="4" name="Slide Number Placeholder 3"/>
          <p:cNvSpPr>
            <a:spLocks noGrp="1"/>
          </p:cNvSpPr>
          <p:nvPr>
            <p:ph type="sldNum" sz="quarter" idx="10"/>
          </p:nvPr>
        </p:nvSpPr>
        <p:spPr/>
        <p:txBody>
          <a:bodyPr/>
          <a:lstStyle/>
          <a:p>
            <a:fld id="{72AE732A-A94D-7948-AC8A-EA6E2776516F}" type="slidenum">
              <a:rPr lang="en-US" smtClean="0"/>
              <a:t>23</a:t>
            </a:fld>
            <a:endParaRPr lang="en-US"/>
          </a:p>
        </p:txBody>
      </p:sp>
    </p:spTree>
    <p:extLst>
      <p:ext uri="{BB962C8B-B14F-4D97-AF65-F5344CB8AC3E}">
        <p14:creationId xmlns:p14="http://schemas.microsoft.com/office/powerpoint/2010/main" val="519983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a:latin typeface="Arial" charset="0"/>
                <a:ea typeface="Arial" charset="0"/>
                <a:cs typeface="Arial" charset="0"/>
              </a:rPr>
              <a:t>BIESCHKE – Slide 23 of 41: Stays of Tenure</a:t>
            </a:r>
          </a:p>
          <a:p>
            <a:endParaRPr lang="en-US" sz="1400" b="1">
              <a:latin typeface="Arial" charset="0"/>
              <a:ea typeface="Arial" charset="0"/>
              <a:cs typeface="Arial" charset="0"/>
            </a:endParaRPr>
          </a:p>
          <a:p>
            <a:pPr lvl="0"/>
            <a:r>
              <a:rPr lang="en-US" sz="1200" kern="1200">
                <a:solidFill>
                  <a:schemeClr val="tx1"/>
                </a:solidFill>
                <a:effectLst/>
                <a:latin typeface="+mn-lt"/>
                <a:ea typeface="+mn-ea"/>
                <a:cs typeface="+mn-cs"/>
              </a:rPr>
              <a:t>Faculty members granted stays of tenure or leave may include additional evaluations beyond five years to provide sufficient evidence of evaluations or teaching assessment.</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No discussion of stays should appear anywhere in the dossiers. </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Stays are given for legitimate reasons and vetted through my office.</a:t>
            </a:r>
          </a:p>
        </p:txBody>
      </p:sp>
      <p:sp>
        <p:nvSpPr>
          <p:cNvPr id="4" name="Slide Number Placeholder 3"/>
          <p:cNvSpPr>
            <a:spLocks noGrp="1"/>
          </p:cNvSpPr>
          <p:nvPr>
            <p:ph type="sldNum" sz="quarter" idx="10"/>
          </p:nvPr>
        </p:nvSpPr>
        <p:spPr/>
        <p:txBody>
          <a:bodyPr/>
          <a:lstStyle/>
          <a:p>
            <a:fld id="{72AE732A-A94D-7948-AC8A-EA6E2776516F}" type="slidenum">
              <a:rPr lang="en-US" smtClean="0"/>
              <a:t>24</a:t>
            </a:fld>
            <a:endParaRPr lang="en-US"/>
          </a:p>
        </p:txBody>
      </p:sp>
    </p:spTree>
    <p:extLst>
      <p:ext uri="{BB962C8B-B14F-4D97-AF65-F5344CB8AC3E}">
        <p14:creationId xmlns:p14="http://schemas.microsoft.com/office/powerpoint/2010/main" val="642208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25 of 41: Changes to Guidelines: 2020-21</a:t>
            </a:r>
          </a:p>
          <a:p>
            <a:endParaRPr lang="en-US" sz="1400">
              <a:latin typeface="Arial" charset="0"/>
              <a:ea typeface="Arial" charset="0"/>
              <a:cs typeface="Arial" charset="0"/>
            </a:endParaRPr>
          </a:p>
          <a:p>
            <a:pPr lvl="0"/>
            <a:r>
              <a:rPr lang="en-US" sz="1200" kern="1200">
                <a:solidFill>
                  <a:schemeClr val="tx1"/>
                </a:solidFill>
                <a:effectLst/>
                <a:latin typeface="+mn-lt"/>
                <a:ea typeface="+mn-ea"/>
                <a:cs typeface="+mn-cs"/>
              </a:rPr>
              <a:t>I mentioned earlier that because the Administrative Guidelines are so detailed and comprehensive, we publish a separate document annually that features only what has changed in the guidelines from one academic year to the next. </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You can find that document on the VPFA website’s Promotion and Tenure page, as well.</a:t>
            </a:r>
          </a:p>
          <a:p>
            <a:pPr lvl="0"/>
            <a:endParaRPr lang="en-US"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The Administrative Guidelines changes for 2020-21 are as follows: </a:t>
            </a:r>
          </a:p>
          <a:p>
            <a:pPr lvl="0"/>
            <a:endParaRPr lang="en-US" sz="1200" b="1" kern="1200">
              <a:solidFill>
                <a:schemeClr val="tx1"/>
              </a:solidFill>
              <a:effectLst/>
              <a:latin typeface="+mn-lt"/>
              <a:ea typeface="+mn-ea"/>
              <a:cs typeface="+mn-cs"/>
            </a:endParaRPr>
          </a:p>
          <a:p>
            <a:pPr marL="342900" indent="-342900">
              <a:spcBef>
                <a:spcPts val="0"/>
              </a:spcBef>
              <a:buFont typeface="Arial" panose="020B0604020202020204" pitchFamily="34" charset="0"/>
              <a:buChar char="•"/>
            </a:pPr>
            <a:r>
              <a:rPr lang="en-US" sz="2000" b="1">
                <a:solidFill>
                  <a:schemeClr val="tx1"/>
                </a:solidFill>
              </a:rPr>
              <a:t>II.C.2 (Page 6) COVID-19 Impacts on Teaching</a:t>
            </a:r>
          </a:p>
          <a:p>
            <a:pPr lvl="1">
              <a:spcBef>
                <a:spcPts val="0"/>
              </a:spcBef>
            </a:pPr>
            <a:r>
              <a:rPr lang="en-US" sz="1400" b="1" i="1">
                <a:solidFill>
                  <a:schemeClr val="tx1"/>
                </a:solidFill>
              </a:rPr>
              <a:t>Specified that not including SRTE’s, peer teaching observations, or alternative documentation of teaching activities for spring 2020 may not be used to penalize candidates.</a:t>
            </a:r>
          </a:p>
          <a:p>
            <a:pPr lvl="1">
              <a:spcBef>
                <a:spcPts val="0"/>
              </a:spcBef>
            </a:pPr>
            <a:r>
              <a:rPr lang="en-US" sz="1400" b="1" i="1">
                <a:solidFill>
                  <a:schemeClr val="tx1"/>
                </a:solidFill>
              </a:rPr>
              <a:t>Added a new Appendix “M” for recommended alternatives to document teaching activities</a:t>
            </a:r>
          </a:p>
          <a:p>
            <a:pPr lvl="1">
              <a:spcBef>
                <a:spcPts val="0"/>
              </a:spcBef>
            </a:pPr>
            <a:endParaRPr lang="en-US" sz="1200" b="1" i="1">
              <a:solidFill>
                <a:schemeClr val="tx1"/>
              </a:solidFill>
            </a:endParaRPr>
          </a:p>
          <a:p>
            <a:pPr marL="171450" lvl="0" indent="-171450">
              <a:spcBef>
                <a:spcPts val="0"/>
              </a:spcBef>
              <a:buFont typeface="Arial" panose="020B0604020202020204" pitchFamily="34" charset="0"/>
              <a:buChar char="•"/>
            </a:pPr>
            <a:r>
              <a:rPr lang="en-US" sz="1200" b="1">
                <a:solidFill>
                  <a:schemeClr val="tx1"/>
                </a:solidFill>
              </a:rPr>
              <a:t>     III. F.3 (Page 12) The deadline for submission of factual changes or new information has been updated to February 1</a:t>
            </a:r>
          </a:p>
          <a:p>
            <a:pPr marL="0" lvl="0" indent="0">
              <a:spcBef>
                <a:spcPts val="0"/>
              </a:spcBef>
              <a:buFont typeface="Arial" panose="020B0604020202020204" pitchFamily="34" charset="0"/>
              <a:buNone/>
            </a:pPr>
            <a:endParaRPr lang="en-US" sz="1200" b="1">
              <a:solidFill>
                <a:schemeClr val="tx1"/>
              </a:solidFill>
            </a:endParaRPr>
          </a:p>
          <a:p>
            <a:pPr marL="342900" indent="-342900">
              <a:spcBef>
                <a:spcPts val="0"/>
              </a:spcBef>
              <a:buFont typeface="Arial" panose="020B0604020202020204" pitchFamily="34" charset="0"/>
              <a:buChar char="•"/>
            </a:pPr>
            <a:r>
              <a:rPr lang="en-US" sz="2000" b="1">
                <a:solidFill>
                  <a:schemeClr val="tx1"/>
                </a:solidFill>
              </a:rPr>
              <a:t>VII. (Page 26) Extension of the Probationary Period due to COVID-19</a:t>
            </a:r>
          </a:p>
          <a:p>
            <a:pPr lvl="1">
              <a:spcBef>
                <a:spcPts val="0"/>
              </a:spcBef>
            </a:pPr>
            <a:r>
              <a:rPr lang="en-US" sz="1400" b="1">
                <a:solidFill>
                  <a:schemeClr val="tx1"/>
                </a:solidFill>
              </a:rPr>
              <a:t>Starting with calendar year 2020 for all faculty in their pre-tenure probationary period, faculty can confirm extension of the probationary period. </a:t>
            </a:r>
          </a:p>
          <a:p>
            <a:pPr marL="0" indent="0">
              <a:spcBef>
                <a:spcPts val="0"/>
              </a:spcBef>
              <a:buFont typeface="Arial" panose="020B0604020202020204" pitchFamily="34" charset="0"/>
              <a:buNone/>
            </a:pPr>
            <a:endParaRPr lang="en-US" sz="1200" b="1">
              <a:solidFill>
                <a:schemeClr val="tx1"/>
              </a:solidFill>
            </a:endParaRPr>
          </a:p>
          <a:p>
            <a:pPr lvl="0"/>
            <a:endParaRPr lang="en-US" sz="1200" kern="1200">
              <a:solidFill>
                <a:schemeClr val="tx1"/>
              </a:solidFill>
              <a:effectLst/>
              <a:latin typeface="+mn-lt"/>
              <a:ea typeface="+mn-ea"/>
              <a:cs typeface="+mn-cs"/>
            </a:endParaRPr>
          </a:p>
          <a:p>
            <a:pPr lvl="0"/>
            <a:endParaRPr lang="en-US" sz="1200" kern="1200">
              <a:solidFill>
                <a:schemeClr val="tx1"/>
              </a:solidFill>
              <a:effectLst/>
              <a:latin typeface="+mn-lt"/>
              <a:ea typeface="+mn-ea"/>
              <a:cs typeface="+mn-cs"/>
            </a:endParaRPr>
          </a:p>
          <a:p>
            <a:endParaRPr lang="en-US" sz="140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25</a:t>
            </a:fld>
            <a:endParaRPr lang="en-US"/>
          </a:p>
        </p:txBody>
      </p:sp>
    </p:spTree>
    <p:extLst>
      <p:ext uri="{BB962C8B-B14F-4D97-AF65-F5344CB8AC3E}">
        <p14:creationId xmlns:p14="http://schemas.microsoft.com/office/powerpoint/2010/main" val="2517870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26 of 41: Changes to Guidelines: 2020-21</a:t>
            </a:r>
          </a:p>
          <a:p>
            <a:pPr lvl="0"/>
            <a:endParaRPr lang="en-US" sz="1200" kern="1200">
              <a:solidFill>
                <a:schemeClr val="tx1"/>
              </a:solidFill>
              <a:effectLst/>
              <a:latin typeface="+mn-lt"/>
              <a:ea typeface="+mn-ea"/>
              <a:cs typeface="+mn-cs"/>
            </a:endParaRPr>
          </a:p>
          <a:p>
            <a:pPr marL="285750" indent="-285750">
              <a:spcBef>
                <a:spcPts val="0"/>
              </a:spcBef>
              <a:spcAft>
                <a:spcPts val="600"/>
              </a:spcAft>
              <a:buFont typeface="Arial" panose="020B0604020202020204" pitchFamily="34" charset="0"/>
              <a:buChar char="•"/>
            </a:pPr>
            <a:r>
              <a:rPr lang="en-US" sz="1400" b="1">
                <a:solidFill>
                  <a:schemeClr val="tx1"/>
                </a:solidFill>
              </a:rPr>
              <a:t>Appendix B (Pages 33-34) Timetable for 2020-2021 Promotion and Tenure Reviews</a:t>
            </a:r>
          </a:p>
          <a:p>
            <a:pPr marL="0" indent="0">
              <a:spcBef>
                <a:spcPts val="0"/>
              </a:spcBef>
              <a:spcAft>
                <a:spcPts val="600"/>
              </a:spcAft>
              <a:buFont typeface="Arial" panose="020B0604020202020204" pitchFamily="34" charset="0"/>
              <a:buNone/>
            </a:pPr>
            <a:endParaRPr lang="en-US" sz="1400" b="1">
              <a:solidFill>
                <a:schemeClr val="tx1"/>
              </a:solidFill>
            </a:endParaRPr>
          </a:p>
          <a:p>
            <a:pPr marL="285750" indent="-285750">
              <a:spcBef>
                <a:spcPts val="0"/>
              </a:spcBef>
              <a:spcAft>
                <a:spcPts val="600"/>
              </a:spcAft>
              <a:buFont typeface="Arial" panose="020B0604020202020204" pitchFamily="34" charset="0"/>
              <a:buChar char="•"/>
            </a:pPr>
            <a:r>
              <a:rPr lang="en-US" sz="1400" b="1">
                <a:solidFill>
                  <a:schemeClr val="tx1"/>
                </a:solidFill>
              </a:rPr>
              <a:t>Appendix F (Page 40) Dossier and Divider Forms</a:t>
            </a:r>
          </a:p>
          <a:p>
            <a:pPr marL="628650" lvl="1" indent="-171450">
              <a:spcBef>
                <a:spcPts val="0"/>
              </a:spcBef>
              <a:spcAft>
                <a:spcPts val="600"/>
              </a:spcAft>
              <a:buFont typeface="Arial" panose="020B0604020202020204" pitchFamily="34" charset="0"/>
              <a:buChar char="•"/>
            </a:pPr>
            <a:r>
              <a:rPr lang="en-US" sz="1000" b="1" i="1">
                <a:solidFill>
                  <a:schemeClr val="tx1"/>
                </a:solidFill>
              </a:rPr>
              <a:t>Promotion and Tenure Form-“Purpose” was updated</a:t>
            </a:r>
          </a:p>
          <a:p>
            <a:pPr marL="628650" lvl="1" indent="-171450">
              <a:spcBef>
                <a:spcPts val="0"/>
              </a:spcBef>
              <a:spcAft>
                <a:spcPts val="600"/>
              </a:spcAft>
              <a:buFont typeface="Arial" panose="020B0604020202020204" pitchFamily="34" charset="0"/>
              <a:buChar char="•"/>
            </a:pPr>
            <a:r>
              <a:rPr lang="en-US" sz="1000" b="1" i="1">
                <a:solidFill>
                  <a:schemeClr val="tx1"/>
                </a:solidFill>
              </a:rPr>
              <a:t>Biographical Data for Promotion/Tenure Review Form-deletion of “Status” Column</a:t>
            </a:r>
          </a:p>
          <a:p>
            <a:pPr marL="628650" lvl="1" indent="-171450">
              <a:spcBef>
                <a:spcPts val="0"/>
              </a:spcBef>
              <a:spcAft>
                <a:spcPts val="600"/>
              </a:spcAft>
              <a:buFont typeface="Arial" panose="020B0604020202020204" pitchFamily="34" charset="0"/>
              <a:buChar char="•"/>
            </a:pPr>
            <a:r>
              <a:rPr lang="en-US" sz="1000" b="1" i="1">
                <a:solidFill>
                  <a:schemeClr val="tx1"/>
                </a:solidFill>
              </a:rPr>
              <a:t>The Scholarship of Librarianship-Addition of “Professional development activities related to your librarianship activities”</a:t>
            </a:r>
          </a:p>
          <a:p>
            <a:pPr marL="457200" lvl="1" indent="0">
              <a:spcBef>
                <a:spcPts val="0"/>
              </a:spcBef>
              <a:spcAft>
                <a:spcPts val="600"/>
              </a:spcAft>
              <a:buFont typeface="Arial" panose="020B0604020202020204" pitchFamily="34" charset="0"/>
              <a:buNone/>
            </a:pPr>
            <a:endParaRPr lang="en-US" sz="1000" b="1" i="1">
              <a:solidFill>
                <a:schemeClr val="tx1"/>
              </a:solidFill>
            </a:endParaRPr>
          </a:p>
          <a:p>
            <a:pPr marL="285750" indent="-285750">
              <a:spcBef>
                <a:spcPts val="0"/>
              </a:spcBef>
              <a:spcAft>
                <a:spcPts val="600"/>
              </a:spcAft>
              <a:buFont typeface="Arial" panose="020B0604020202020204" pitchFamily="34" charset="0"/>
              <a:buChar char="•"/>
            </a:pPr>
            <a:r>
              <a:rPr lang="en-US" sz="1400" b="1">
                <a:solidFill>
                  <a:schemeClr val="tx1"/>
                </a:solidFill>
              </a:rPr>
              <a:t>Appendix I (Pages 55-57) Several Clarifications were made to the Immediate Tenure Process</a:t>
            </a:r>
          </a:p>
          <a:p>
            <a:pPr marL="628650" lvl="1" indent="-171450">
              <a:spcBef>
                <a:spcPts val="0"/>
              </a:spcBef>
              <a:spcAft>
                <a:spcPts val="600"/>
              </a:spcAft>
              <a:buFont typeface="Arial" panose="020B0604020202020204" pitchFamily="34" charset="0"/>
              <a:buChar char="•"/>
            </a:pPr>
            <a:r>
              <a:rPr lang="en-US" sz="1000" b="1" i="1">
                <a:solidFill>
                  <a:schemeClr val="tx1"/>
                </a:solidFill>
              </a:rPr>
              <a:t>Clarification this process is used for those who currently have tenure at their institution they are leaving</a:t>
            </a:r>
          </a:p>
          <a:p>
            <a:pPr marL="628650" lvl="1" indent="-171450">
              <a:spcBef>
                <a:spcPts val="0"/>
              </a:spcBef>
              <a:spcAft>
                <a:spcPts val="600"/>
              </a:spcAft>
              <a:buFont typeface="Arial" panose="020B0604020202020204" pitchFamily="34" charset="0"/>
              <a:buChar char="•"/>
            </a:pPr>
            <a:r>
              <a:rPr lang="en-US" sz="1000" b="1" i="1">
                <a:solidFill>
                  <a:schemeClr val="tx1"/>
                </a:solidFill>
              </a:rPr>
              <a:t>Clarification that a summary of documentation of teaching effectiveness is needed</a:t>
            </a:r>
          </a:p>
          <a:p>
            <a:pPr marL="628650" lvl="1" indent="-171450">
              <a:spcBef>
                <a:spcPts val="0"/>
              </a:spcBef>
              <a:spcAft>
                <a:spcPts val="600"/>
              </a:spcAft>
              <a:buFont typeface="Arial" panose="020B0604020202020204" pitchFamily="34" charset="0"/>
              <a:buChar char="•"/>
            </a:pPr>
            <a:r>
              <a:rPr lang="en-US" sz="1000" b="1" i="1">
                <a:solidFill>
                  <a:schemeClr val="tx1"/>
                </a:solidFill>
              </a:rPr>
              <a:t>Administrators are expected to consult with unit’s P&amp;T committee to determine if additional external letters should be requested</a:t>
            </a:r>
          </a:p>
          <a:p>
            <a:pPr marL="457200" lvl="1" indent="0">
              <a:spcBef>
                <a:spcPts val="0"/>
              </a:spcBef>
              <a:spcAft>
                <a:spcPts val="600"/>
              </a:spcAft>
              <a:buFont typeface="Arial" panose="020B0604020202020204" pitchFamily="34" charset="0"/>
              <a:buNone/>
            </a:pPr>
            <a:endParaRPr lang="en-US" sz="1000" b="1" i="1">
              <a:solidFill>
                <a:schemeClr val="tx1"/>
              </a:solidFill>
            </a:endParaRPr>
          </a:p>
          <a:p>
            <a:pPr marL="285750" indent="-285750">
              <a:spcBef>
                <a:spcPts val="0"/>
              </a:spcBef>
              <a:spcAft>
                <a:spcPts val="600"/>
              </a:spcAft>
              <a:buFont typeface="Arial" panose="020B0604020202020204" pitchFamily="34" charset="0"/>
              <a:buChar char="•"/>
            </a:pPr>
            <a:r>
              <a:rPr lang="en-US" sz="1400" b="1">
                <a:solidFill>
                  <a:schemeClr val="tx1"/>
                </a:solidFill>
              </a:rPr>
              <a:t>Appendix M (Pages 62-64) Suggested Alternative Documentation of Teaching Activities in Spring Semester 2020 due to COVID-19</a:t>
            </a:r>
          </a:p>
          <a:p>
            <a:endParaRPr lang="en-US" sz="140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26</a:t>
            </a:fld>
            <a:endParaRPr lang="en-US"/>
          </a:p>
        </p:txBody>
      </p:sp>
    </p:spTree>
    <p:extLst>
      <p:ext uri="{BB962C8B-B14F-4D97-AF65-F5344CB8AC3E}">
        <p14:creationId xmlns:p14="http://schemas.microsoft.com/office/powerpoint/2010/main" val="3404316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27 of 41: Frequently Asked Questions</a:t>
            </a:r>
          </a:p>
          <a:p>
            <a:endParaRPr lang="en-US" sz="1400" b="0">
              <a:latin typeface="Arial" charset="0"/>
              <a:ea typeface="Arial" charset="0"/>
              <a:cs typeface="Arial" charset="0"/>
            </a:endParaRPr>
          </a:p>
          <a:p>
            <a:r>
              <a:rPr lang="en-US" sz="1200" b="0" kern="1200">
                <a:solidFill>
                  <a:schemeClr val="tx1"/>
                </a:solidFill>
                <a:effectLst/>
                <a:latin typeface="+mn-lt"/>
                <a:ea typeface="+mn-ea"/>
                <a:cs typeface="+mn-cs"/>
              </a:rPr>
              <a:t>We also have a “Promotion and Tenure FAQ” on the Faculty Affairs website that is updated annually.</a:t>
            </a:r>
          </a:p>
          <a:p>
            <a:r>
              <a:rPr lang="en-US" sz="1200" b="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The Promotion and Tenure FAQ document for this academic year contains 71 questions and answers. It’s a great resource for a variety of queries you may have.</a:t>
            </a:r>
          </a:p>
          <a:p>
            <a:pPr lvl="0"/>
            <a:endParaRPr lang="en-US"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Important: The FAQ document is a resource, but the document and its content are </a:t>
            </a:r>
            <a:r>
              <a:rPr lang="en-US" sz="1200" b="1" u="sng" kern="1200">
                <a:solidFill>
                  <a:schemeClr val="tx1"/>
                </a:solidFill>
                <a:effectLst/>
                <a:latin typeface="+mn-lt"/>
                <a:ea typeface="+mn-ea"/>
                <a:cs typeface="+mn-cs"/>
              </a:rPr>
              <a:t>NOT</a:t>
            </a:r>
            <a:r>
              <a:rPr lang="en-US" sz="1200" b="1" kern="1200">
                <a:solidFill>
                  <a:schemeClr val="tx1"/>
                </a:solidFill>
                <a:effectLst/>
                <a:latin typeface="+mn-lt"/>
                <a:ea typeface="+mn-ea"/>
                <a:cs typeface="+mn-cs"/>
              </a:rPr>
              <a:t> policy.</a:t>
            </a:r>
            <a:r>
              <a:rPr lang="en-US" sz="1200" kern="1200">
                <a:solidFill>
                  <a:schemeClr val="tx1"/>
                </a:solidFill>
                <a:effectLst/>
                <a:latin typeface="+mn-lt"/>
                <a:ea typeface="+mn-ea"/>
                <a:cs typeface="+mn-cs"/>
              </a:rPr>
              <a:t> Follow AC23 and the Administrative Guidelines, in addition to the policies of your college, campus, school, and department.</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If a question you have is not answered in the FAQ or elsewhere, contact the head of your department/school/campus. Contact my office if needed.</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Like the Administrative Guidelines, the current Promotion and Tenure FAQ also has some changes from last year.</a:t>
            </a:r>
          </a:p>
          <a:p>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27</a:t>
            </a:fld>
            <a:endParaRPr lang="en-US"/>
          </a:p>
        </p:txBody>
      </p:sp>
    </p:spTree>
    <p:extLst>
      <p:ext uri="{BB962C8B-B14F-4D97-AF65-F5344CB8AC3E}">
        <p14:creationId xmlns:p14="http://schemas.microsoft.com/office/powerpoint/2010/main" val="2864571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a:latin typeface="Arial" charset="0"/>
                <a:ea typeface="Arial" charset="0"/>
                <a:cs typeface="Arial" charset="0"/>
              </a:rPr>
              <a:t>BIESCHKE – Slide 28 of 41: FAQ #2 – Updated Question and Answer</a:t>
            </a:r>
          </a:p>
          <a:p>
            <a:endParaRPr lang="en-US" sz="1400" b="1">
              <a:latin typeface="Arial" charset="0"/>
              <a:ea typeface="Arial" charset="0"/>
              <a:cs typeface="Arial" charset="0"/>
            </a:endParaRPr>
          </a:p>
          <a:p>
            <a:endParaRPr lang="en-US" sz="1400" b="1">
              <a:latin typeface="Arial" charset="0"/>
              <a:ea typeface="Arial" charset="0"/>
              <a:cs typeface="Arial" charset="0"/>
            </a:endParaRPr>
          </a:p>
          <a:p>
            <a:endParaRPr lang="en-US" sz="1400">
              <a:latin typeface="Arial" charset="0"/>
              <a:ea typeface="Arial" charset="0"/>
              <a:cs typeface="Arial" charset="0"/>
            </a:endParaRPr>
          </a:p>
          <a:p>
            <a:pPr marL="171450" indent="-171450">
              <a:spcBef>
                <a:spcPts val="0"/>
              </a:spcBef>
              <a:buSzPts val="1200"/>
              <a:buFont typeface="Arial" panose="020B0604020202020204" pitchFamily="34" charset="0"/>
              <a:buChar char="•"/>
            </a:pPr>
            <a:r>
              <a:rPr lang="en-US" sz="1200" b="1" i="1">
                <a:solidFill>
                  <a:schemeClr val="tx1"/>
                </a:solidFill>
                <a:effectLst/>
                <a:ea typeface="Times New Roman" panose="02020603050405020304" pitchFamily="18" charset="0"/>
              </a:rPr>
              <a:t>Most Colleges are now using Activity Insight (Digital Measures by Watermark) to generate dossiers. How does the use of Activity Insight impact the dossier and review process?</a:t>
            </a:r>
            <a:endParaRPr lang="en-US" sz="1200" b="1">
              <a:solidFill>
                <a:schemeClr val="tx1"/>
              </a:solidFill>
              <a:effectLst/>
              <a:ea typeface="Times New Roman" panose="02020603050405020304" pitchFamily="18" charset="0"/>
            </a:endParaRPr>
          </a:p>
          <a:p>
            <a:pPr marL="0" indent="0">
              <a:spcBef>
                <a:spcPts val="600"/>
              </a:spcBef>
              <a:spcAft>
                <a:spcPts val="600"/>
              </a:spcAft>
              <a:buNone/>
              <a:tabLst>
                <a:tab pos="346075" algn="l"/>
              </a:tabLst>
            </a:pPr>
            <a:r>
              <a:rPr lang="en-US" sz="1200" b="1">
                <a:solidFill>
                  <a:schemeClr val="tx1"/>
                </a:solidFill>
                <a:effectLst/>
                <a:ea typeface="Times New Roman" panose="02020603050405020304" pitchFamily="18" charset="0"/>
              </a:rPr>
              <a:t>	Activity Insight is a tool for generating the dossier. The output is consistent with the expectations outlined in the dividers as well as with the Administrative Guidelines.</a:t>
            </a:r>
            <a:endParaRPr lang="en-US" sz="1200" i="1">
              <a:solidFill>
                <a:schemeClr val="tx1"/>
              </a:solidFill>
            </a:endParaRPr>
          </a:p>
          <a:p>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28</a:t>
            </a:fld>
            <a:endParaRPr lang="en-US"/>
          </a:p>
        </p:txBody>
      </p:sp>
    </p:spTree>
    <p:extLst>
      <p:ext uri="{BB962C8B-B14F-4D97-AF65-F5344CB8AC3E}">
        <p14:creationId xmlns:p14="http://schemas.microsoft.com/office/powerpoint/2010/main" val="17799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a:latin typeface="Arial" charset="0"/>
                <a:ea typeface="Arial" charset="0"/>
                <a:cs typeface="Arial" charset="0"/>
              </a:rPr>
              <a:t>BIESCHKE – Slide 29 of 41: FAQ #7 – Updated Answer</a:t>
            </a:r>
          </a:p>
          <a:p>
            <a:endParaRPr lang="en-US" sz="1400" b="1">
              <a:latin typeface="Arial" charset="0"/>
              <a:ea typeface="Arial" charset="0"/>
              <a:cs typeface="Arial" charset="0"/>
            </a:endParaRPr>
          </a:p>
          <a:p>
            <a:endParaRPr lang="en-US" sz="1400" b="1">
              <a:latin typeface="Arial" charset="0"/>
              <a:ea typeface="Arial" charset="0"/>
              <a:cs typeface="Arial" charset="0"/>
            </a:endParaRPr>
          </a:p>
          <a:p>
            <a:pPr marL="171450" indent="-171450">
              <a:spcBef>
                <a:spcPts val="600"/>
              </a:spcBef>
              <a:spcAft>
                <a:spcPts val="600"/>
              </a:spcAft>
              <a:buFont typeface="Arial" panose="020B0604020202020204" pitchFamily="34" charset="0"/>
              <a:buChar char="•"/>
            </a:pPr>
            <a:r>
              <a:rPr lang="en-US" sz="1200" b="1">
                <a:solidFill>
                  <a:schemeClr val="tx1"/>
                </a:solidFill>
              </a:rPr>
              <a:t>FAQ #7:</a:t>
            </a:r>
            <a:r>
              <a:rPr lang="en-US" sz="1200">
                <a:solidFill>
                  <a:schemeClr val="tx1"/>
                </a:solidFill>
              </a:rPr>
              <a:t> The date to add information to the dossier has been updated to February 1</a:t>
            </a:r>
            <a:endParaRPr lang="en-US" sz="1200" i="1">
              <a:solidFill>
                <a:schemeClr val="tx1"/>
              </a:solidFill>
            </a:endParaRPr>
          </a:p>
          <a:p>
            <a:pPr>
              <a:spcBef>
                <a:spcPts val="0"/>
              </a:spcBef>
              <a:buSzPts val="1200"/>
            </a:pPr>
            <a:r>
              <a:rPr lang="en-US" sz="1200" b="1" i="1">
                <a:solidFill>
                  <a:schemeClr val="tx1"/>
                </a:solidFill>
              </a:rPr>
              <a:t>	Can information be added to the dossier after the department committee has reviewed it, and if so, must the committee meet again to review the dossier and write a new letter?</a:t>
            </a:r>
          </a:p>
          <a:p>
            <a:pPr>
              <a:spcBef>
                <a:spcPts val="0"/>
              </a:spcBef>
              <a:buSzPts val="1200"/>
            </a:pPr>
            <a:r>
              <a:rPr lang="en-US" sz="1200" b="1">
                <a:solidFill>
                  <a:schemeClr val="tx1"/>
                </a:solidFill>
                <a:effectLst/>
                <a:ea typeface="Times New Roman" panose="02020603050405020304" pitchFamily="18" charset="0"/>
              </a:rPr>
              <a:t>	</a:t>
            </a:r>
          </a:p>
          <a:p>
            <a:pPr marL="0" indent="0" defTabSz="346075">
              <a:spcBef>
                <a:spcPts val="0"/>
              </a:spcBef>
              <a:buSzPts val="1200"/>
              <a:buNone/>
            </a:pPr>
            <a:r>
              <a:rPr lang="en-US" sz="1200" b="1" i="1">
                <a:solidFill>
                  <a:schemeClr val="tx1"/>
                </a:solidFill>
              </a:rPr>
              <a:t>It is not appropriate to add information to the dossier after it has been reviewed if that information was available at the time the dossier was 	assembled and reviewed, unless a significant error had been made.  However, until </a:t>
            </a:r>
            <a:r>
              <a:rPr lang="en-US" sz="1200" b="1" i="1">
                <a:solidFill>
                  <a:schemeClr val="tx1"/>
                </a:solidFill>
                <a:highlight>
                  <a:srgbClr val="FFFF00"/>
                </a:highlight>
              </a:rPr>
              <a:t>February 1,</a:t>
            </a:r>
            <a:r>
              <a:rPr lang="en-US" sz="1200" b="1" i="1">
                <a:solidFill>
                  <a:schemeClr val="tx1"/>
                </a:solidFill>
              </a:rPr>
              <a:t> if there are new achievements that might have an impact on the record–a judgment will need to be made by the appropriate administrator–then that information must be sent back to all who have already acted on the dossier. If the new information has no impact on the recommendation, then that is all that need be indicated.</a:t>
            </a:r>
          </a:p>
          <a:p>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29</a:t>
            </a:fld>
            <a:endParaRPr lang="en-US"/>
          </a:p>
        </p:txBody>
      </p:sp>
    </p:spTree>
    <p:extLst>
      <p:ext uri="{BB962C8B-B14F-4D97-AF65-F5344CB8AC3E}">
        <p14:creationId xmlns:p14="http://schemas.microsoft.com/office/powerpoint/2010/main" val="1031929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3 of 41: VPFA Website – vpfa.psu.edu</a:t>
            </a:r>
          </a:p>
          <a:p>
            <a:endParaRPr lang="en-US" sz="1400" b="1">
              <a:latin typeface="Arial" charset="0"/>
              <a:ea typeface="Arial" charset="0"/>
              <a:cs typeface="Arial" charset="0"/>
            </a:endParaRPr>
          </a:p>
          <a:p>
            <a:r>
              <a:rPr lang="en-US" sz="1400"/>
              <a:t>So, what is the role of the Vice Provost for Faculty Affairs – </a:t>
            </a:r>
            <a:r>
              <a:rPr lang="en-US" sz="1400" i="1" u="sng"/>
              <a:t>my role</a:t>
            </a:r>
            <a:r>
              <a:rPr lang="en-US" sz="1400"/>
              <a:t> – in supporting Penn State faculty, including those on the tenure track? </a:t>
            </a:r>
          </a:p>
          <a:p>
            <a:r>
              <a:rPr lang="en-US" sz="1400" b="0"/>
              <a:t> </a:t>
            </a:r>
          </a:p>
          <a:p>
            <a:r>
              <a:rPr lang="en-US" sz="1400" b="0"/>
              <a:t>In a sentence: </a:t>
            </a:r>
            <a:r>
              <a:rPr lang="en-US" sz="1400"/>
              <a:t>My position is dedicated to ensuring that </a:t>
            </a:r>
            <a:r>
              <a:rPr lang="en-US" sz="1400" u="sng"/>
              <a:t>all</a:t>
            </a:r>
            <a:r>
              <a:rPr lang="en-US" sz="1400"/>
              <a:t> faculty at Penn State have every opportunity to be successful. I’m particularly interested in how the pandemic may differentially impact members of different groups and today throughout the presentation I’ll be discussing how we’ve modified some of our tenure guidelines and policies to be responsive. </a:t>
            </a:r>
          </a:p>
          <a:p>
            <a:endParaRPr lang="en-US" sz="1400"/>
          </a:p>
          <a:p>
            <a:r>
              <a:rPr lang="en-US" sz="1400"/>
              <a:t>Among other responsibilities, I work closely with Executive Vice President and Provost Nick Jones in areas including promotion and tenure, faculty development, executive searches and reviews, and issues that arise related to academic personnel and their concerns. </a:t>
            </a:r>
          </a:p>
          <a:p>
            <a:endParaRPr lang="en-US"/>
          </a:p>
          <a:p>
            <a:pPr lvl="0"/>
            <a:r>
              <a:rPr lang="en-US" sz="1200" kern="1200">
                <a:solidFill>
                  <a:schemeClr val="tx1"/>
                </a:solidFill>
                <a:effectLst/>
                <a:latin typeface="+mn-lt"/>
                <a:ea typeface="+mn-ea"/>
                <a:cs typeface="+mn-cs"/>
              </a:rPr>
              <a:t>You can learn more about everything done in the Office of the Vice Provost for Faculty Affairs on the office’s website, </a:t>
            </a:r>
            <a:r>
              <a:rPr lang="en-US" sz="1200" b="1" kern="1200">
                <a:solidFill>
                  <a:schemeClr val="tx1"/>
                </a:solidFill>
                <a:effectLst/>
                <a:latin typeface="+mn-lt"/>
                <a:ea typeface="+mn-ea"/>
                <a:cs typeface="+mn-cs"/>
              </a:rPr>
              <a:t>vpfa.psu.edu</a:t>
            </a:r>
            <a:r>
              <a:rPr lang="en-US" sz="1200" kern="1200">
                <a:solidFill>
                  <a:schemeClr val="tx1"/>
                </a:solidFill>
                <a:effectLst/>
                <a:latin typeface="+mn-lt"/>
                <a:ea typeface="+mn-ea"/>
                <a:cs typeface="+mn-cs"/>
              </a:rPr>
              <a:t>. </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Among the features on the site is a menu of Administrator Resources, includes links to important policy documents, as well as comprehensive information related to promotion and tenure. </a:t>
            </a:r>
          </a:p>
          <a:p>
            <a:pPr lvl="0"/>
            <a:endParaRPr lang="en-US" sz="1200" b="1" kern="1200">
              <a:solidFill>
                <a:schemeClr val="tx1"/>
              </a:solidFill>
              <a:effectLst/>
              <a:latin typeface="+mn-lt"/>
              <a:ea typeface="+mn-ea"/>
              <a:cs typeface="+mn-cs"/>
            </a:endParaRPr>
          </a:p>
          <a:p>
            <a:pPr lvl="0"/>
            <a:r>
              <a:rPr lang="en-US" sz="1200" b="0" kern="1200">
                <a:solidFill>
                  <a:schemeClr val="tx1"/>
                </a:solidFill>
                <a:effectLst/>
                <a:latin typeface="+mn-lt"/>
                <a:ea typeface="+mn-ea"/>
                <a:cs typeface="+mn-cs"/>
              </a:rPr>
              <a:t>Just FYI…we have a Back to State page on my website that’s devoted to faculty resources. </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I highly recommend reviewing what’s available in this section and on the entire website to identify resources that will be useful to you. </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Even if you have reviewed it before, I recommend revisiting it because we update a lot of information </a:t>
            </a:r>
            <a:r>
              <a:rPr lang="en-US" sz="1200" b="0" kern="1200">
                <a:solidFill>
                  <a:schemeClr val="tx1"/>
                </a:solidFill>
                <a:effectLst/>
                <a:latin typeface="+mn-lt"/>
                <a:ea typeface="+mn-ea"/>
                <a:cs typeface="+mn-cs"/>
              </a:rPr>
              <a:t>annually</a:t>
            </a:r>
            <a:r>
              <a:rPr lang="en-US" sz="1200" b="1" kern="1200">
                <a:solidFill>
                  <a:schemeClr val="tx1"/>
                </a:solidFill>
                <a:effectLst/>
                <a:latin typeface="+mn-lt"/>
                <a:ea typeface="+mn-ea"/>
                <a:cs typeface="+mn-cs"/>
              </a:rPr>
              <a:t>, </a:t>
            </a:r>
            <a:r>
              <a:rPr lang="en-US" sz="1200" kern="1200">
                <a:solidFill>
                  <a:schemeClr val="tx1"/>
                </a:solidFill>
                <a:effectLst/>
                <a:latin typeface="+mn-lt"/>
                <a:ea typeface="+mn-ea"/>
                <a:cs typeface="+mn-cs"/>
              </a:rPr>
              <a:t>and more often as needed. This includes key information related to our promotion and tenure policies and processes.</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If you have suggestions regarding information you would to see on the VPFA website, let us know. </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Incidentally, this slide presentation will be posted to the website for your reference.</a:t>
            </a:r>
          </a:p>
          <a:p>
            <a:endParaRPr lang="en-US"/>
          </a:p>
          <a:p>
            <a:r>
              <a:rPr lang="en-US" b="1"/>
              <a:t>This workshop is being recorded. A link to the recording will be posted on the website, as well.</a:t>
            </a:r>
          </a:p>
          <a:p>
            <a:endParaRPr lang="en-US" sz="140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3</a:t>
            </a:fld>
            <a:endParaRPr lang="en-US"/>
          </a:p>
        </p:txBody>
      </p:sp>
    </p:spTree>
    <p:extLst>
      <p:ext uri="{BB962C8B-B14F-4D97-AF65-F5344CB8AC3E}">
        <p14:creationId xmlns:p14="http://schemas.microsoft.com/office/powerpoint/2010/main" val="131860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a:latin typeface="Arial" charset="0"/>
                <a:ea typeface="Arial" charset="0"/>
                <a:cs typeface="Arial" charset="0"/>
              </a:rPr>
              <a:t>BIESCHKE – Slide 30 of 41: FAQ #9 – Updated Answer</a:t>
            </a:r>
          </a:p>
          <a:p>
            <a:endParaRPr lang="en-US" sz="1400" b="1">
              <a:latin typeface="Arial" charset="0"/>
              <a:ea typeface="Arial" charset="0"/>
              <a:cs typeface="Arial" charset="0"/>
            </a:endParaRPr>
          </a:p>
          <a:p>
            <a:endParaRPr lang="en-US"/>
          </a:p>
          <a:p>
            <a:pPr marL="0" indent="0">
              <a:spcBef>
                <a:spcPts val="600"/>
              </a:spcBef>
              <a:spcAft>
                <a:spcPts val="600"/>
              </a:spcAft>
              <a:buNone/>
            </a:pPr>
            <a:r>
              <a:rPr lang="en-US" sz="2000" b="1">
                <a:solidFill>
                  <a:schemeClr val="tx1"/>
                </a:solidFill>
              </a:rPr>
              <a:t>FAQ #9</a:t>
            </a:r>
            <a:r>
              <a:rPr lang="en-US" sz="2000">
                <a:solidFill>
                  <a:schemeClr val="tx1"/>
                </a:solidFill>
              </a:rPr>
              <a:t> has an updated answer to clarify interdisciplinary team research involving multiple authors</a:t>
            </a:r>
          </a:p>
          <a:p>
            <a:pPr marL="0" indent="0">
              <a:spcBef>
                <a:spcPts val="600"/>
              </a:spcBef>
              <a:spcAft>
                <a:spcPts val="600"/>
              </a:spcAft>
              <a:buNone/>
            </a:pPr>
            <a:endParaRPr lang="en-US" sz="2000">
              <a:solidFill>
                <a:schemeClr val="tx1"/>
              </a:solidFill>
            </a:endParaRPr>
          </a:p>
          <a:p>
            <a:pPr marL="285750" indent="-285750">
              <a:spcBef>
                <a:spcPts val="0"/>
              </a:spcBef>
              <a:buSzPts val="1200"/>
              <a:buFont typeface="Arial" panose="020B0604020202020204" pitchFamily="34" charset="0"/>
              <a:buChar char="•"/>
            </a:pPr>
            <a:r>
              <a:rPr lang="en-US" sz="1800" b="1" i="1">
                <a:solidFill>
                  <a:schemeClr val="tx1"/>
                </a:solidFill>
              </a:rPr>
              <a:t>Section II.D says that “It is expected that units encourage and support collaborative and interdisciplinary research and that units will develop methods to assess these activities.” How are such measures to be presented in the dossier?</a:t>
            </a:r>
          </a:p>
          <a:p>
            <a:pPr marL="285750" indent="-285750">
              <a:spcBef>
                <a:spcPts val="0"/>
              </a:spcBef>
              <a:buSzPts val="1200"/>
              <a:buFont typeface="Arial" panose="020B0604020202020204" pitchFamily="34" charset="0"/>
              <a:buChar char="•"/>
            </a:pPr>
            <a:endParaRPr lang="en-US" sz="1800" b="1" i="1">
              <a:solidFill>
                <a:schemeClr val="tx1"/>
              </a:solidFill>
            </a:endParaRPr>
          </a:p>
          <a:p>
            <a:pPr marL="0" indent="0" defTabSz="346075">
              <a:spcBef>
                <a:spcPts val="0"/>
              </a:spcBef>
              <a:buSzPts val="1200"/>
              <a:buNone/>
            </a:pPr>
            <a:r>
              <a:rPr lang="en-US" sz="1400">
                <a:solidFill>
                  <a:schemeClr val="tx1"/>
                </a:solidFill>
              </a:rPr>
              <a:t>	The unit should address what potential measures could or should be used in its criteria statement/guidelines. </a:t>
            </a:r>
            <a:r>
              <a:rPr lang="en-US" sz="1400" b="1">
                <a:solidFill>
                  <a:schemeClr val="tx1"/>
                </a:solidFill>
              </a:rPr>
              <a:t>Because interdisciplinary team research involves multiple authors (papers and publications) and/or investigators (grant awards), best practices suggest committees identify how candidates can document their roles in collaborative products. In addition, </a:t>
            </a:r>
            <a:r>
              <a:rPr lang="en-US" sz="1400">
                <a:solidFill>
                  <a:schemeClr val="tx1"/>
                </a:solidFill>
              </a:rPr>
              <a:t>if publications in the major journals in the field are an indication of quality, then those journals should be listed in the guidelines. </a:t>
            </a:r>
            <a:r>
              <a:rPr lang="en-US" sz="1400" b="1">
                <a:solidFill>
                  <a:schemeClr val="tx1"/>
                </a:solidFill>
              </a:rPr>
              <a:t>Interdisciplinary team science often means that individuals are publishing in outlets other than the major journals in their own field and information on the quality of outlets beyond the candidate’s major field should be provided. </a:t>
            </a:r>
            <a:r>
              <a:rPr lang="en-US" sz="1400">
                <a:solidFill>
                  <a:schemeClr val="tx1"/>
                </a:solidFill>
              </a:rPr>
              <a:t>In the dossier itself, those achievements should be itemized in section II.D. If citation indices are being used, the results should be presented in objective form in this section.</a:t>
            </a:r>
          </a:p>
          <a:p>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30</a:t>
            </a:fld>
            <a:endParaRPr lang="en-US"/>
          </a:p>
        </p:txBody>
      </p:sp>
    </p:spTree>
    <p:extLst>
      <p:ext uri="{BB962C8B-B14F-4D97-AF65-F5344CB8AC3E}">
        <p14:creationId xmlns:p14="http://schemas.microsoft.com/office/powerpoint/2010/main" val="2997601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a:latin typeface="Arial" charset="0"/>
                <a:ea typeface="Arial" charset="0"/>
                <a:cs typeface="Arial" charset="0"/>
              </a:rPr>
              <a:t>BIESCHKE – Slide 31 of 41: FAQ #14 – New Question</a:t>
            </a:r>
          </a:p>
          <a:p>
            <a:endParaRPr lang="en-US" sz="1400" b="1">
              <a:latin typeface="Arial" charset="0"/>
              <a:ea typeface="Arial" charset="0"/>
              <a:cs typeface="Arial" charset="0"/>
            </a:endParaRPr>
          </a:p>
          <a:p>
            <a:endParaRPr lang="en-US"/>
          </a:p>
          <a:p>
            <a:pPr marL="0" indent="0">
              <a:spcBef>
                <a:spcPts val="600"/>
              </a:spcBef>
              <a:spcAft>
                <a:spcPts val="600"/>
              </a:spcAft>
              <a:buNone/>
            </a:pPr>
            <a:r>
              <a:rPr lang="en-US" sz="1400" b="1">
                <a:solidFill>
                  <a:schemeClr val="tx1"/>
                </a:solidFill>
              </a:rPr>
              <a:t>FAQ #14</a:t>
            </a:r>
            <a:r>
              <a:rPr lang="en-US" sz="1400">
                <a:solidFill>
                  <a:schemeClr val="tx1"/>
                </a:solidFill>
              </a:rPr>
              <a:t> is a new question that addresses dossiers in a different language</a:t>
            </a:r>
          </a:p>
          <a:p>
            <a:endParaRPr lang="en-US"/>
          </a:p>
          <a:p>
            <a:pPr marL="0" marR="0" lvl="0" indent="0">
              <a:spcBef>
                <a:spcPts val="0"/>
              </a:spcBef>
              <a:spcAft>
                <a:spcPts val="0"/>
              </a:spcAft>
              <a:buSzPts val="1200"/>
              <a:buNone/>
            </a:pPr>
            <a:r>
              <a:rPr lang="en-US" sz="1200" b="1" i="1">
                <a:solidFill>
                  <a:schemeClr val="tx1"/>
                </a:solidFill>
              </a:rPr>
              <a:t>If items presented in the dossier are in another language, should they be translated?</a:t>
            </a:r>
          </a:p>
          <a:p>
            <a:pPr marL="457200" marR="0" indent="0">
              <a:spcBef>
                <a:spcPts val="0"/>
              </a:spcBef>
              <a:spcAft>
                <a:spcPts val="0"/>
              </a:spcAft>
              <a:buNone/>
            </a:pPr>
            <a:r>
              <a:rPr lang="en-US" sz="1200">
                <a:solidFill>
                  <a:schemeClr val="tx1"/>
                </a:solidFill>
              </a:rPr>
              <a:t>Ideally all (but at least half) of the materials sent to external reviewers must be translated in English. The original materials should also be sent to external reviewers. The College makes the arrangements and pays for/covers the cost of the translations. The candidate is given the opportunity to review the translations and the translations should become part of the supplemental materials. If not all of the articles are translated at least one, ideally more, of the external reviewers must be able to read the language the materials are written in. The College may also ask a Penn State employee who can read the language the materials are written in to serve as an internal reviewer and verify that that the materials are consistent with how they are represented in the dossier . This internal review letter becomes part of the dossier and the candidate has access to the letter. </a:t>
            </a:r>
          </a:p>
          <a:p>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31</a:t>
            </a:fld>
            <a:endParaRPr lang="en-US"/>
          </a:p>
        </p:txBody>
      </p:sp>
    </p:spTree>
    <p:extLst>
      <p:ext uri="{BB962C8B-B14F-4D97-AF65-F5344CB8AC3E}">
        <p14:creationId xmlns:p14="http://schemas.microsoft.com/office/powerpoint/2010/main" val="3292237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a:latin typeface="Arial" charset="0"/>
                <a:ea typeface="Arial" charset="0"/>
                <a:cs typeface="Arial" charset="0"/>
              </a:rPr>
              <a:t>BIESCHKE – Slide 32 of 41: FAQ #27 – Updated Answer</a:t>
            </a:r>
          </a:p>
          <a:p>
            <a:endParaRPr lang="en-US" sz="1400" b="1">
              <a:latin typeface="Arial" charset="0"/>
              <a:ea typeface="Arial" charset="0"/>
              <a:cs typeface="Arial" charset="0"/>
            </a:endParaRPr>
          </a:p>
          <a:p>
            <a:endParaRPr lang="en-US" sz="1400">
              <a:latin typeface="Arial" charset="0"/>
              <a:ea typeface="Arial" charset="0"/>
              <a:cs typeface="Arial" charset="0"/>
            </a:endParaRPr>
          </a:p>
          <a:p>
            <a:pPr marL="0" indent="0">
              <a:spcBef>
                <a:spcPts val="600"/>
              </a:spcBef>
              <a:spcAft>
                <a:spcPts val="600"/>
              </a:spcAft>
              <a:buNone/>
            </a:pPr>
            <a:r>
              <a:rPr lang="en-US" sz="1800" b="1">
                <a:solidFill>
                  <a:schemeClr val="tx1"/>
                </a:solidFill>
              </a:rPr>
              <a:t>FAQ #27</a:t>
            </a:r>
            <a:r>
              <a:rPr lang="en-US" sz="1800">
                <a:solidFill>
                  <a:schemeClr val="tx1"/>
                </a:solidFill>
              </a:rPr>
              <a:t> has an updated answer that provides clarity for communications between the primary and secondary deans involved with joint appointments.</a:t>
            </a:r>
          </a:p>
          <a:p>
            <a:pPr marL="0" marR="0" lvl="0" indent="0">
              <a:spcBef>
                <a:spcPts val="0"/>
              </a:spcBef>
              <a:spcAft>
                <a:spcPts val="0"/>
              </a:spcAft>
              <a:buSzPts val="1200"/>
              <a:buNone/>
            </a:pPr>
            <a:endParaRPr lang="en-US" sz="1600" b="1" i="1">
              <a:solidFill>
                <a:schemeClr val="tx1"/>
              </a:solidFill>
            </a:endParaRPr>
          </a:p>
          <a:p>
            <a:pPr marL="0" marR="0" lvl="0" indent="0">
              <a:spcBef>
                <a:spcPts val="0"/>
              </a:spcBef>
              <a:spcAft>
                <a:spcPts val="0"/>
              </a:spcAft>
              <a:buSzPts val="1200"/>
              <a:buNone/>
            </a:pPr>
            <a:r>
              <a:rPr lang="en-US" sz="1600" b="1" i="1">
                <a:solidFill>
                  <a:schemeClr val="tx1"/>
                </a:solidFill>
              </a:rPr>
              <a:t>How are deans (primary and secondary) of a faculty member jointly appointed in two colleges informed of the process? </a:t>
            </a:r>
          </a:p>
          <a:p>
            <a:pPr marL="400050" lvl="1" indent="0">
              <a:spcBef>
                <a:spcPts val="0"/>
              </a:spcBef>
              <a:buSzPts val="1200"/>
              <a:buNone/>
            </a:pPr>
            <a:endParaRPr lang="en-US" sz="1600">
              <a:solidFill>
                <a:schemeClr val="tx1"/>
              </a:solidFill>
            </a:endParaRPr>
          </a:p>
          <a:p>
            <a:pPr marL="400050" lvl="1" indent="0">
              <a:spcBef>
                <a:spcPts val="0"/>
              </a:spcBef>
              <a:buSzPts val="1200"/>
              <a:buNone/>
            </a:pPr>
            <a:r>
              <a:rPr lang="en-US" sz="1600">
                <a:solidFill>
                  <a:schemeClr val="tx1"/>
                </a:solidFill>
              </a:rPr>
              <a:t>For faculty members holding joint appointments in two colleges, the dean of the primary college must consult with the dean of the secondary college before writing his or her letter for any promotion or tenure review and copy the secondary on all communications.</a:t>
            </a:r>
          </a:p>
          <a:p>
            <a:pPr lvl="0"/>
            <a:endParaRPr lang="en-US"/>
          </a:p>
          <a:p>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32</a:t>
            </a:fld>
            <a:endParaRPr lang="en-US"/>
          </a:p>
        </p:txBody>
      </p:sp>
    </p:spTree>
    <p:extLst>
      <p:ext uri="{BB962C8B-B14F-4D97-AF65-F5344CB8AC3E}">
        <p14:creationId xmlns:p14="http://schemas.microsoft.com/office/powerpoint/2010/main" val="2198658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33 of 41: FAQ #44 – Updated Answer</a:t>
            </a:r>
          </a:p>
          <a:p>
            <a:endParaRPr lang="en-US" sz="1400">
              <a:latin typeface="Arial" charset="0"/>
              <a:ea typeface="Arial" charset="0"/>
              <a:cs typeface="Arial" charset="0"/>
            </a:endParaRPr>
          </a:p>
          <a:p>
            <a:pPr marL="0" indent="0">
              <a:spcBef>
                <a:spcPts val="600"/>
              </a:spcBef>
              <a:spcAft>
                <a:spcPts val="600"/>
              </a:spcAft>
              <a:buNone/>
            </a:pPr>
            <a:r>
              <a:rPr lang="en-US" sz="3600" b="1">
                <a:solidFill>
                  <a:schemeClr val="tx1"/>
                </a:solidFill>
              </a:rPr>
              <a:t>FAQ #44 </a:t>
            </a:r>
            <a:r>
              <a:rPr lang="en-US" sz="3600">
                <a:solidFill>
                  <a:schemeClr val="tx1"/>
                </a:solidFill>
              </a:rPr>
              <a:t>was updated to reflect the current Immediate Tenure process.</a:t>
            </a:r>
          </a:p>
          <a:p>
            <a:pPr marL="0" indent="0">
              <a:spcBef>
                <a:spcPts val="600"/>
              </a:spcBef>
              <a:spcAft>
                <a:spcPts val="600"/>
              </a:spcAft>
              <a:buNone/>
            </a:pPr>
            <a:endParaRPr lang="en-US" sz="3600">
              <a:solidFill>
                <a:schemeClr val="tx1"/>
              </a:solidFill>
            </a:endParaRPr>
          </a:p>
          <a:p>
            <a:pPr marL="0" indent="0">
              <a:spcBef>
                <a:spcPts val="600"/>
              </a:spcBef>
              <a:spcAft>
                <a:spcPts val="600"/>
              </a:spcAft>
              <a:buNone/>
            </a:pPr>
            <a:r>
              <a:rPr lang="en-US" sz="3200" b="1" i="1">
                <a:solidFill>
                  <a:schemeClr val="tx1"/>
                </a:solidFill>
              </a:rPr>
              <a:t>What then are the expectations for immediate tenure? </a:t>
            </a:r>
            <a:r>
              <a:rPr lang="en-US" sz="3200" i="1">
                <a:solidFill>
                  <a:schemeClr val="tx1"/>
                </a:solidFill>
              </a:rPr>
              <a:t>(Related to Administrative Guidelines pages 54-56, Appendix I) </a:t>
            </a:r>
          </a:p>
          <a:p>
            <a:pPr marL="0" indent="0">
              <a:spcBef>
                <a:spcPts val="600"/>
              </a:spcBef>
              <a:spcAft>
                <a:spcPts val="600"/>
              </a:spcAft>
              <a:buNone/>
            </a:pPr>
            <a:endParaRPr lang="en-US" sz="3200" i="1">
              <a:solidFill>
                <a:schemeClr val="tx1"/>
              </a:solidFill>
            </a:endParaRPr>
          </a:p>
          <a:p>
            <a:pPr marL="0" indent="0">
              <a:spcBef>
                <a:spcPts val="600"/>
              </a:spcBef>
              <a:spcAft>
                <a:spcPts val="600"/>
              </a:spcAft>
              <a:buNone/>
            </a:pPr>
            <a:r>
              <a:rPr lang="en-US" sz="1600">
                <a:solidFill>
                  <a:schemeClr val="tx1"/>
                </a:solidFill>
              </a:rPr>
              <a:t>Immediate tenure reviews are appropriate for persons being considered for faculty or academic administrative positions at the University. The immediate tenure process is not appropriate for faculty members or academic administrators already under contract. Immediate tenure may be granted to new faculty appointments, almost always when they have a tenured appointment at the institution they are leaving</a:t>
            </a:r>
            <a:r>
              <a:rPr lang="en-US" sz="1600" b="1">
                <a:solidFill>
                  <a:schemeClr val="tx1"/>
                </a:solidFill>
              </a:rPr>
              <a:t>. The “out-of-sequence” process or a hybrid of the immediate tenure and the out-of-sequence processes should be utilized when there is a desire to hire individuals who do not currently have tenure at their home institution. Because out-of-sequence requests for promotion and tenure reviews will not be handled by the immediate tenure review process, please contact the Office of the Vice Provost for Faculty Affairs to initiate this process. (See Appendix J.)</a:t>
            </a:r>
            <a:r>
              <a:rPr lang="en-US" sz="1600">
                <a:solidFill>
                  <a:schemeClr val="tx1"/>
                </a:solidFill>
              </a:rPr>
              <a:t> The immediate tenure process must begin prior to the candidate’s start date. Since we assume that they are being hired because they increase the excellence of the department, and that they are being recruited in a competitive market, we do not ask departments to slow the negotiations process by asking such faculty to develop full Penn State dossiers. They must, however, go through the full Penn State process, with the usual letters from the usual committees and administrators. In regard to external letters, while letters of reference used in the search process may be utilized, all four external letters must address the candidate’s qualifications for tenure. </a:t>
            </a:r>
            <a:r>
              <a:rPr lang="en-US" sz="1600" b="1">
                <a:solidFill>
                  <a:schemeClr val="tx1"/>
                </a:solidFill>
              </a:rPr>
              <a:t>Administrators are expected to consult with the chair of the unit’s promotion and tenure committee to make the determination of whether the reference letters sufficiently address the criteria for tenure. If not, the college will have to request additional external letters</a:t>
            </a:r>
            <a:r>
              <a:rPr lang="en-US" sz="1600">
                <a:solidFill>
                  <a:schemeClr val="tx1"/>
                </a:solidFill>
              </a:rPr>
              <a:t>. In addition, there needs to be evidence of good teaching before any new faculty member is granted tenure, </a:t>
            </a:r>
            <a:r>
              <a:rPr lang="en-US" sz="1600" b="1">
                <a:solidFill>
                  <a:schemeClr val="tx1"/>
                </a:solidFill>
              </a:rPr>
              <a:t>such as a summary of student peer evaluations</a:t>
            </a:r>
            <a:r>
              <a:rPr lang="en-US" sz="1600">
                <a:solidFill>
                  <a:schemeClr val="tx1"/>
                </a:solidFill>
              </a:rPr>
              <a:t>. What is presented for review is the candidate’s vitae, four external letters, and evidence of good teaching, to which will be added in the review process the normal administrative and committee letters. The formal signatory page and dividers used in the standard promotion and tenure dossiers should not be used for immediate tenure cases.</a:t>
            </a:r>
          </a:p>
          <a:p>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33</a:t>
            </a:fld>
            <a:endParaRPr lang="en-US"/>
          </a:p>
        </p:txBody>
      </p:sp>
    </p:spTree>
    <p:extLst>
      <p:ext uri="{BB962C8B-B14F-4D97-AF65-F5344CB8AC3E}">
        <p14:creationId xmlns:p14="http://schemas.microsoft.com/office/powerpoint/2010/main" val="2319601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34 of 41: </a:t>
            </a:r>
            <a:r>
              <a:rPr lang="en-US" sz="1400" b="1">
                <a:highlight>
                  <a:srgbClr val="FFFF00"/>
                </a:highlight>
              </a:rPr>
              <a:t>FAQ #60-71 – New Question and Answers</a:t>
            </a:r>
            <a:endParaRPr lang="en-US" sz="1400" b="1">
              <a:latin typeface="Arial" charset="0"/>
              <a:ea typeface="Arial" charset="0"/>
              <a:cs typeface="Arial" charset="0"/>
            </a:endParaRPr>
          </a:p>
          <a:p>
            <a:endParaRPr lang="en-US" sz="1400">
              <a:latin typeface="Arial" charset="0"/>
              <a:ea typeface="Arial" charset="0"/>
              <a:cs typeface="Arial" charset="0"/>
            </a:endParaRPr>
          </a:p>
          <a:p>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34</a:t>
            </a:fld>
            <a:endParaRPr lang="en-US"/>
          </a:p>
        </p:txBody>
      </p:sp>
    </p:spTree>
    <p:extLst>
      <p:ext uri="{BB962C8B-B14F-4D97-AF65-F5344CB8AC3E}">
        <p14:creationId xmlns:p14="http://schemas.microsoft.com/office/powerpoint/2010/main" val="2319259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latin typeface="Arial" charset="0"/>
                <a:ea typeface="Arial" charset="0"/>
                <a:cs typeface="Arial" charset="0"/>
              </a:rPr>
              <a:t>BIESCHKE – Slide 35 of 41: P&amp;T Summary (2019-20)</a:t>
            </a:r>
          </a:p>
          <a:p>
            <a:endParaRPr lang="en-US" sz="1200" kern="1200">
              <a:solidFill>
                <a:schemeClr val="tx1"/>
              </a:solidFill>
              <a:effectLst/>
              <a:latin typeface="+mn-lt"/>
              <a:ea typeface="+mn-ea"/>
              <a:cs typeface="+mn-cs"/>
            </a:endParaRPr>
          </a:p>
          <a:p>
            <a:pPr>
              <a:spcBef>
                <a:spcPts val="600"/>
              </a:spcBef>
              <a:spcAft>
                <a:spcPts val="600"/>
              </a:spcAft>
              <a:buFont typeface="Arial" panose="020B0604020202020204" pitchFamily="34" charset="0"/>
              <a:buChar char="•"/>
            </a:pPr>
            <a:r>
              <a:rPr lang="en-US" sz="1200">
                <a:solidFill>
                  <a:schemeClr val="tx1"/>
                </a:solidFill>
              </a:rPr>
              <a:t>The University Promotion and Tenure Review Committee reviewed 167 cases during the 2019-20 academic year and recommended 167 cases. President Barron approved all 167 cases.</a:t>
            </a:r>
          </a:p>
          <a:p>
            <a:pPr>
              <a:spcBef>
                <a:spcPts val="600"/>
              </a:spcBef>
              <a:spcAft>
                <a:spcPts val="600"/>
              </a:spcAft>
              <a:buFont typeface="Arial" panose="020B0604020202020204" pitchFamily="34" charset="0"/>
              <a:buChar char="•"/>
            </a:pPr>
            <a:endParaRPr lang="en-US" sz="1200">
              <a:solidFill>
                <a:schemeClr val="tx1"/>
              </a:solidFill>
            </a:endParaRPr>
          </a:p>
          <a:p>
            <a:pPr>
              <a:spcBef>
                <a:spcPts val="600"/>
              </a:spcBef>
              <a:spcAft>
                <a:spcPts val="600"/>
              </a:spcAft>
              <a:buFont typeface="Arial" panose="020B0604020202020204" pitchFamily="34" charset="0"/>
              <a:buChar char="•"/>
            </a:pPr>
            <a:r>
              <a:rPr lang="en-US" sz="1200" b="1">
                <a:solidFill>
                  <a:schemeClr val="tx1"/>
                </a:solidFill>
              </a:rPr>
              <a:t>Promotion to Professor, Librarian, and Research Professor: </a:t>
            </a:r>
            <a:r>
              <a:rPr lang="en-US" sz="1200">
                <a:solidFill>
                  <a:schemeClr val="tx1"/>
                </a:solidFill>
              </a:rPr>
              <a:t>The University committee reviewed 72 candidates, recommended 72 and President Barron approved those 72 cases.</a:t>
            </a:r>
          </a:p>
          <a:p>
            <a:pPr>
              <a:spcBef>
                <a:spcPts val="600"/>
              </a:spcBef>
              <a:spcAft>
                <a:spcPts val="600"/>
              </a:spcAft>
              <a:buFont typeface="Arial" panose="020B0604020202020204" pitchFamily="34" charset="0"/>
              <a:buChar char="•"/>
            </a:pPr>
            <a:endParaRPr lang="en-US" sz="1200">
              <a:solidFill>
                <a:schemeClr val="tx1"/>
              </a:solidFill>
            </a:endParaRPr>
          </a:p>
          <a:p>
            <a:pPr>
              <a:spcBef>
                <a:spcPts val="600"/>
              </a:spcBef>
              <a:spcAft>
                <a:spcPts val="600"/>
              </a:spcAft>
              <a:buFont typeface="Arial" panose="020B0604020202020204" pitchFamily="34" charset="0"/>
              <a:buChar char="•"/>
            </a:pPr>
            <a:r>
              <a:rPr lang="en-US" sz="1200" b="1">
                <a:solidFill>
                  <a:schemeClr val="tx1"/>
                </a:solidFill>
              </a:rPr>
              <a:t>Promotion to Associate Professor, Associate Librarian, and Associate Research Professor: </a:t>
            </a:r>
            <a:r>
              <a:rPr lang="en-US" sz="1200">
                <a:solidFill>
                  <a:schemeClr val="tx1"/>
                </a:solidFill>
              </a:rPr>
              <a:t>The University committee recommended 88 candidates, and President Barron approved 88 cases.</a:t>
            </a:r>
          </a:p>
          <a:p>
            <a:pPr>
              <a:spcBef>
                <a:spcPts val="600"/>
              </a:spcBef>
              <a:spcAft>
                <a:spcPts val="600"/>
              </a:spcAft>
              <a:buFont typeface="Arial" panose="020B0604020202020204" pitchFamily="34" charset="0"/>
              <a:buChar char="•"/>
            </a:pPr>
            <a:endParaRPr lang="en-US" sz="1200">
              <a:solidFill>
                <a:schemeClr val="tx1"/>
              </a:solidFill>
            </a:endParaRPr>
          </a:p>
          <a:p>
            <a:pPr>
              <a:spcBef>
                <a:spcPts val="600"/>
              </a:spcBef>
              <a:spcAft>
                <a:spcPts val="600"/>
              </a:spcAft>
              <a:buFont typeface="Arial" panose="020B0604020202020204" pitchFamily="34" charset="0"/>
              <a:buChar char="•"/>
            </a:pPr>
            <a:r>
              <a:rPr lang="en-US" sz="1200" b="1">
                <a:solidFill>
                  <a:schemeClr val="tx1"/>
                </a:solidFill>
              </a:rPr>
              <a:t>Tenure: </a:t>
            </a:r>
            <a:r>
              <a:rPr lang="en-US" sz="1200">
                <a:solidFill>
                  <a:schemeClr val="tx1"/>
                </a:solidFill>
              </a:rPr>
              <a:t>The University Committee recommended 95 candidates for tenure, and President Barron approved tenure for 95 cases. </a:t>
            </a:r>
          </a:p>
          <a:p>
            <a:endParaRPr lang="en-US"/>
          </a:p>
          <a:p>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35</a:t>
            </a:fld>
            <a:endParaRPr lang="en-US"/>
          </a:p>
        </p:txBody>
      </p:sp>
    </p:spTree>
    <p:extLst>
      <p:ext uri="{BB962C8B-B14F-4D97-AF65-F5344CB8AC3E}">
        <p14:creationId xmlns:p14="http://schemas.microsoft.com/office/powerpoint/2010/main" val="7663181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38 of 41: Activity Insight Improvements</a:t>
            </a:r>
          </a:p>
          <a:p>
            <a:r>
              <a:rPr lang="en-US" sz="1200" kern="1200">
                <a:solidFill>
                  <a:schemeClr val="tx1"/>
                </a:solidFill>
                <a:effectLst/>
                <a:latin typeface="+mn-lt"/>
                <a:ea typeface="+mn-ea"/>
                <a:cs typeface="+mn-cs"/>
              </a:rPr>
              <a:t> </a:t>
            </a:r>
          </a:p>
          <a:p>
            <a:pPr lvl="0"/>
            <a:r>
              <a:rPr lang="en-US" sz="1200" b="1" kern="1200">
                <a:solidFill>
                  <a:schemeClr val="tx1"/>
                </a:solidFill>
                <a:effectLst/>
                <a:latin typeface="+mn-lt"/>
                <a:ea typeface="+mn-ea"/>
                <a:cs typeface="+mn-cs"/>
              </a:rPr>
              <a:t>Activity Insight is constantly being improved. Some recent enhancements include: </a:t>
            </a:r>
            <a:endParaRPr lang="en-US" sz="1200" kern="1200">
              <a:solidFill>
                <a:schemeClr val="tx1"/>
              </a:solidFill>
              <a:effectLst/>
              <a:latin typeface="+mn-lt"/>
              <a:ea typeface="+mn-ea"/>
              <a:cs typeface="+mn-cs"/>
            </a:endParaRPr>
          </a:p>
          <a:p>
            <a:pPr marL="0" indent="0">
              <a:buFont typeface="Arial" panose="020B0604020202020204" pitchFamily="34" charset="0"/>
              <a:buNone/>
            </a:pPr>
            <a:r>
              <a:rPr lang="en-US" sz="1200" kern="120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Publications can now be imported from ORCID, Web of Science, Scopus, PubMed, and </a:t>
            </a:r>
            <a:r>
              <a:rPr lang="en-US" sz="1200" kern="1200" err="1">
                <a:solidFill>
                  <a:schemeClr val="tx1"/>
                </a:solidFill>
                <a:effectLst/>
                <a:latin typeface="+mn-lt"/>
                <a:ea typeface="+mn-ea"/>
                <a:cs typeface="+mn-cs"/>
              </a:rPr>
              <a:t>CrossRef</a:t>
            </a:r>
            <a:r>
              <a:rPr lang="en-US" sz="1200" kern="1200">
                <a:solidFill>
                  <a:schemeClr val="tx1"/>
                </a:solidFill>
                <a:effectLst/>
                <a:latin typeface="+mn-lt"/>
                <a:ea typeface="+mn-ea"/>
                <a:cs typeface="+mn-cs"/>
              </a:rPr>
              <a:t>. Be sure to link your ORCID to PSU </a:t>
            </a:r>
            <a:r>
              <a:rPr lang="en-US" sz="1200" u="sng" kern="1200">
                <a:solidFill>
                  <a:schemeClr val="tx1"/>
                </a:solidFill>
                <a:effectLst/>
                <a:latin typeface="+mn-lt"/>
                <a:ea typeface="+mn-ea"/>
                <a:cs typeface="+mn-cs"/>
                <a:hlinkClick r:id="rId3"/>
              </a:rPr>
              <a:t>http://orcid.identity.psu.edu</a:t>
            </a:r>
            <a:r>
              <a:rPr lang="en-US" sz="1200" kern="120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Credit Courses Taught are being entered more quickly. We now import the course by the third week of classes, and we update the data on the Monday after Commencement.</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Faculty Activity Management Services Team soon will be offering a CV Service for data entry for faculty up to full Professor. Stay tuned for more information on this.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Faculty Activity Management Services Team is working with Watermark on an Instrument Tune-up project featuring screen changes, data quality review, and a new user interface. The rollout is slated for the Summer of 2020. </a:t>
            </a:r>
          </a:p>
          <a:p>
            <a:pPr lvl="0"/>
            <a:endParaRPr lang="en-US" sz="1200"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AE732A-A94D-7948-AC8A-EA6E277651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57870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39 of 41: Activity Insight Dossier Changes</a:t>
            </a:r>
          </a:p>
          <a:p>
            <a:pPr marL="0" lvl="0" indent="0">
              <a:buFont typeface="Arial" panose="020B0604020202020204" pitchFamily="34" charset="0"/>
              <a:buNone/>
            </a:pPr>
            <a:endParaRPr lang="en-US" sz="1400" kern="1200">
              <a:solidFill>
                <a:schemeClr val="tx1"/>
              </a:solidFill>
              <a:effectLst/>
              <a:latin typeface="Arial" charset="0"/>
              <a:ea typeface="+mn-ea"/>
              <a:cs typeface="Arial" charset="0"/>
            </a:endParaRPr>
          </a:p>
          <a:p>
            <a:pPr marL="0" lvl="0" indent="0">
              <a:buFont typeface="Arial" panose="020B0604020202020204" pitchFamily="34" charset="0"/>
              <a:buNone/>
            </a:pPr>
            <a:r>
              <a:rPr lang="en-US" sz="1200" b="1" kern="1200">
                <a:solidFill>
                  <a:schemeClr val="tx1"/>
                </a:solidFill>
                <a:effectLst/>
                <a:latin typeface="+mn-lt"/>
                <a:ea typeface="+mn-ea"/>
                <a:cs typeface="+mn-cs"/>
              </a:rPr>
              <a:t>Only a few changes were implemented this year in the Activity Insight Dossier</a:t>
            </a:r>
            <a:r>
              <a:rPr lang="en-US" sz="1200" kern="1200">
                <a:solidFill>
                  <a:schemeClr val="tx1"/>
                </a:solidFill>
                <a:effectLst/>
                <a:latin typeface="+mn-lt"/>
                <a:ea typeface="+mn-ea"/>
                <a:cs typeface="+mn-cs"/>
              </a:rPr>
              <a:t>:</a:t>
            </a:r>
          </a:p>
          <a:p>
            <a:pPr marL="0" indent="0">
              <a:buFont typeface="Arial" panose="020B0604020202020204" pitchFamily="34" charset="0"/>
              <a:buNone/>
            </a:pP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“Professional Development” will filter based on Librarianship, Teaching, Research, and Service.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Layouts for “Non-Credit Instruction Taught” and “Course-Related and Course-Integrated Instructional Activities" were improved in response to faculty and administrator feedback.</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“Honors and Awards” will filter based on Purpose: Advising, Teaching, Creative Activities, Scholarship/Research, Leadership, and Service (Community, Professional, University) </a:t>
            </a:r>
            <a:br>
              <a:rPr lang="en-US" sz="1200" kern="1200">
                <a:solidFill>
                  <a:schemeClr val="tx1"/>
                </a:solidFill>
                <a:effectLst/>
                <a:latin typeface="+mn-lt"/>
                <a:ea typeface="+mn-ea"/>
                <a:cs typeface="+mn-cs"/>
              </a:rPr>
            </a:b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AE732A-A94D-7948-AC8A-EA6E277651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24281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40 of 41: Activity Insight</a:t>
            </a:r>
          </a:p>
          <a:p>
            <a:endParaRPr lang="en-US" sz="1400">
              <a:latin typeface="Arial" charset="0"/>
              <a:ea typeface="Arial" charset="0"/>
              <a:cs typeface="Arial" charset="0"/>
            </a:endParaRPr>
          </a:p>
          <a:p>
            <a:r>
              <a:rPr lang="en-US" sz="1200" b="0" kern="1200">
                <a:solidFill>
                  <a:schemeClr val="tx1"/>
                </a:solidFill>
                <a:effectLst/>
                <a:latin typeface="+mn-lt"/>
                <a:ea typeface="+mn-ea"/>
                <a:cs typeface="+mn-cs"/>
              </a:rPr>
              <a:t>Now, a few words about a key resource available to you.</a:t>
            </a:r>
          </a:p>
          <a:p>
            <a:r>
              <a:rPr lang="en-US" sz="1200" b="0" kern="1200">
                <a:solidFill>
                  <a:schemeClr val="tx1"/>
                </a:solidFill>
                <a:effectLst/>
                <a:latin typeface="+mn-lt"/>
                <a:ea typeface="+mn-ea"/>
                <a:cs typeface="+mn-cs"/>
              </a:rPr>
              <a:t> </a:t>
            </a:r>
          </a:p>
          <a:p>
            <a:pPr lvl="0"/>
            <a:r>
              <a:rPr lang="en-US" sz="1200" b="1" kern="1200">
                <a:solidFill>
                  <a:schemeClr val="tx1"/>
                </a:solidFill>
                <a:effectLst/>
                <a:latin typeface="+mn-lt"/>
                <a:ea typeface="+mn-ea"/>
                <a:cs typeface="+mn-cs"/>
              </a:rPr>
              <a:t>Activity Insight</a:t>
            </a:r>
            <a:r>
              <a:rPr lang="en-US" sz="1200" kern="1200">
                <a:solidFill>
                  <a:schemeClr val="tx1"/>
                </a:solidFill>
                <a:effectLst/>
                <a:latin typeface="+mn-lt"/>
                <a:ea typeface="+mn-ea"/>
                <a:cs typeface="+mn-cs"/>
              </a:rPr>
              <a:t> is an online software tool by from Digital Measures designed to help faculty members collect, organize, and display their data for the purposes of annual reviews, promotion and tenure, and more. </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It is a centrally funded resource designed to provide an easier, more efficient way for colleges and campuses to manage large reporting processes in a less time-consuming fashion. </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Activity Insight is a great tool, and we have an expert administrative team available for training and to answer questions about it. </a:t>
            </a:r>
            <a:r>
              <a:rPr lang="en-US" sz="1200" b="1" kern="1200">
                <a:solidFill>
                  <a:schemeClr val="tx1"/>
                </a:solidFill>
                <a:effectLst/>
                <a:latin typeface="+mn-lt"/>
                <a:ea typeface="+mn-ea"/>
                <a:cs typeface="+mn-cs"/>
              </a:rPr>
              <a:t>Please take advantage of the training that is offered!</a:t>
            </a:r>
          </a:p>
          <a:p>
            <a:pPr lvl="0"/>
            <a:endParaRPr lang="en-US" sz="1200" b="0" kern="1200">
              <a:solidFill>
                <a:schemeClr val="tx1"/>
              </a:solidFill>
              <a:effectLst/>
              <a:latin typeface="+mn-lt"/>
              <a:ea typeface="+mn-ea"/>
              <a:cs typeface="+mn-cs"/>
            </a:endParaRPr>
          </a:p>
          <a:p>
            <a:pPr lvl="0"/>
            <a:r>
              <a:rPr lang="en-US" sz="1200" b="1">
                <a:solidFill>
                  <a:schemeClr val="tx1"/>
                </a:solidFill>
              </a:rPr>
              <a:t>Nicole Gampe, IT Manager, University Libraries, is your key contact for Activity Insight. She’s in the audience today if you have any 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If you have additional questions, you can send them to the email address shown on this slide.</a:t>
            </a:r>
          </a:p>
          <a:p>
            <a:pPr lvl="0"/>
            <a:endParaRPr lang="en-US" sz="1200" b="1"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AE732A-A94D-7948-AC8A-EA6E277651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817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latin typeface="Arial" charset="0"/>
                <a:ea typeface="Arial" charset="0"/>
                <a:cs typeface="Arial" charset="0"/>
              </a:rPr>
              <a:t>BIESCHKE – Slide 37 of 41: Panel of P&amp;T Experts</a:t>
            </a:r>
          </a:p>
          <a:p>
            <a:br>
              <a:rPr lang="en-US" sz="1200" b="1" kern="1200">
                <a:solidFill>
                  <a:schemeClr val="tx1"/>
                </a:solidFill>
                <a:effectLst/>
                <a:latin typeface="+mn-lt"/>
                <a:ea typeface="+mn-ea"/>
                <a:cs typeface="+mn-cs"/>
              </a:rPr>
            </a:br>
            <a:r>
              <a:rPr lang="en-US" sz="1200" b="1" kern="1200">
                <a:solidFill>
                  <a:schemeClr val="tx1"/>
                </a:solidFill>
                <a:effectLst/>
                <a:latin typeface="+mn-lt"/>
                <a:ea typeface="+mn-ea"/>
                <a:cs typeface="+mn-cs"/>
              </a:rPr>
              <a:t>Before I conclude … we have several experts here today for today’s workshop. I’d like to introduce: </a:t>
            </a:r>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pPr marL="171450" indent="-171450">
              <a:spcBef>
                <a:spcPts val="600"/>
              </a:spcBef>
              <a:spcAft>
                <a:spcPts val="600"/>
              </a:spcAft>
              <a:buFont typeface="Arial" panose="020B0604020202020204" pitchFamily="34" charset="0"/>
              <a:buChar char="•"/>
            </a:pPr>
            <a:r>
              <a:rPr lang="en-US" sz="1200" b="1">
                <a:solidFill>
                  <a:schemeClr val="tx1"/>
                </a:solidFill>
              </a:rPr>
              <a:t>Judy Bowman</a:t>
            </a:r>
            <a:r>
              <a:rPr lang="en-US" sz="1200">
                <a:solidFill>
                  <a:schemeClr val="tx1"/>
                </a:solidFill>
              </a:rPr>
              <a:t>, Human Resources Generalist, Commonwealth Campus</a:t>
            </a:r>
          </a:p>
          <a:p>
            <a:pPr marL="171450" indent="-171450">
              <a:spcBef>
                <a:spcPts val="600"/>
              </a:spcBef>
              <a:spcAft>
                <a:spcPts val="600"/>
              </a:spcAft>
              <a:buFont typeface="Arial" panose="020B0604020202020204" pitchFamily="34" charset="0"/>
              <a:buChar char="•"/>
            </a:pPr>
            <a:r>
              <a:rPr lang="en-US" sz="1200" b="1">
                <a:solidFill>
                  <a:schemeClr val="tx1"/>
                </a:solidFill>
              </a:rPr>
              <a:t>Nicola Kiver</a:t>
            </a:r>
            <a:r>
              <a:rPr lang="en-US" sz="1200">
                <a:solidFill>
                  <a:schemeClr val="tx1"/>
                </a:solidFill>
              </a:rPr>
              <a:t>, Director of Administrative Operations, College of the Liberal Arts</a:t>
            </a:r>
          </a:p>
          <a:p>
            <a:pPr marL="171450" indent="-171450">
              <a:spcBef>
                <a:spcPts val="600"/>
              </a:spcBef>
              <a:spcAft>
                <a:spcPts val="600"/>
              </a:spcAft>
              <a:buFont typeface="Arial" panose="020B0604020202020204" pitchFamily="34" charset="0"/>
              <a:buChar char="•"/>
            </a:pPr>
            <a:r>
              <a:rPr lang="en-US" sz="1200" b="1">
                <a:solidFill>
                  <a:schemeClr val="tx1"/>
                </a:solidFill>
              </a:rPr>
              <a:t>Rosie Long</a:t>
            </a:r>
            <a:r>
              <a:rPr lang="en-US" sz="1200">
                <a:solidFill>
                  <a:schemeClr val="tx1"/>
                </a:solidFill>
              </a:rPr>
              <a:t>, Executive Manager, College of Earth and Mineral Sciences</a:t>
            </a:r>
            <a:endParaRPr lang="en-US" sz="1200" b="1">
              <a:solidFill>
                <a:schemeClr val="tx1"/>
              </a:solidFill>
            </a:endParaRPr>
          </a:p>
          <a:p>
            <a:pPr marL="171450" indent="-171450">
              <a:spcBef>
                <a:spcPts val="600"/>
              </a:spcBef>
              <a:spcAft>
                <a:spcPts val="600"/>
              </a:spcAft>
              <a:buFont typeface="Arial" panose="020B0604020202020204" pitchFamily="34" charset="0"/>
              <a:buChar char="•"/>
            </a:pPr>
            <a:r>
              <a:rPr lang="en-US" sz="1200" b="1">
                <a:solidFill>
                  <a:schemeClr val="tx1"/>
                </a:solidFill>
              </a:rPr>
              <a:t>Shawnee Wagner</a:t>
            </a:r>
            <a:r>
              <a:rPr lang="en-US" sz="1200">
                <a:solidFill>
                  <a:schemeClr val="tx1"/>
                </a:solidFill>
              </a:rPr>
              <a:t>, Records Specialist/Associate, Human Resources</a:t>
            </a:r>
          </a:p>
          <a:p>
            <a:endParaRPr lang="en-US"/>
          </a:p>
        </p:txBody>
      </p:sp>
      <p:sp>
        <p:nvSpPr>
          <p:cNvPr id="4" name="Slide Number Placeholder 3"/>
          <p:cNvSpPr>
            <a:spLocks noGrp="1"/>
          </p:cNvSpPr>
          <p:nvPr>
            <p:ph type="sldNum" sz="quarter" idx="5"/>
          </p:nvPr>
        </p:nvSpPr>
        <p:spPr/>
        <p:txBody>
          <a:bodyPr/>
          <a:lstStyle/>
          <a:p>
            <a:fld id="{72AE732A-A94D-7948-AC8A-EA6E2776516F}" type="slidenum">
              <a:rPr lang="en-US" smtClean="0"/>
              <a:t>39</a:t>
            </a:fld>
            <a:endParaRPr lang="en-US"/>
          </a:p>
        </p:txBody>
      </p:sp>
    </p:spTree>
    <p:extLst>
      <p:ext uri="{BB962C8B-B14F-4D97-AF65-F5344CB8AC3E}">
        <p14:creationId xmlns:p14="http://schemas.microsoft.com/office/powerpoint/2010/main" val="1712572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4 of 41: VPFA Office Staff</a:t>
            </a:r>
          </a:p>
          <a:p>
            <a:endParaRPr lang="en-US"/>
          </a:p>
          <a:p>
            <a:pPr lvl="0"/>
            <a:r>
              <a:rPr lang="en-US" sz="1200" kern="1200">
                <a:solidFill>
                  <a:schemeClr val="tx1"/>
                </a:solidFill>
                <a:effectLst/>
                <a:latin typeface="+mn-lt"/>
                <a:ea typeface="+mn-ea"/>
                <a:cs typeface="+mn-cs"/>
              </a:rPr>
              <a:t>The Office of the Vice Provost for Faculty Affairs staff provides support not only to me but to all faculty. I’ve provided a staff list on this slide for reference, including each person’s email address.</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Karen Parkes-Schnure is the primary contact for questions and issues related to promotion and tenure.</a:t>
            </a:r>
          </a:p>
          <a:p>
            <a:r>
              <a:rPr lang="en-US" sz="1200" b="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Abigail Diehl</a:t>
            </a:r>
            <a:r>
              <a:rPr lang="en-US" sz="1200" kern="1200">
                <a:solidFill>
                  <a:schemeClr val="tx1"/>
                </a:solidFill>
                <a:effectLst/>
                <a:latin typeface="+mn-lt"/>
                <a:ea typeface="+mn-ea"/>
                <a:cs typeface="+mn-cs"/>
              </a:rPr>
              <a:t>, Assistant Vice Provost for Faculty Affairs </a:t>
            </a: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Karen Parkes-Schnure</a:t>
            </a:r>
            <a:r>
              <a:rPr lang="en-US" sz="1200" kern="1200">
                <a:solidFill>
                  <a:schemeClr val="tx1"/>
                </a:solidFill>
                <a:effectLst/>
                <a:latin typeface="+mn-lt"/>
                <a:ea typeface="+mn-ea"/>
                <a:cs typeface="+mn-cs"/>
              </a:rPr>
              <a:t>, Executive Assistant to the Vice Provost for Faculty Affairs – </a:t>
            </a:r>
            <a:r>
              <a:rPr lang="en-US" sz="1200" i="1" kern="1200">
                <a:solidFill>
                  <a:schemeClr val="tx1"/>
                </a:solidFill>
                <a:effectLst/>
                <a:latin typeface="+mn-lt"/>
                <a:ea typeface="+mn-ea"/>
                <a:cs typeface="+mn-cs"/>
              </a:rPr>
              <a:t>primary P&amp;T contact</a:t>
            </a: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Mindy Kowalski</a:t>
            </a:r>
            <a:r>
              <a:rPr lang="en-US" sz="1200" kern="1200">
                <a:solidFill>
                  <a:schemeClr val="tx1"/>
                </a:solidFill>
                <a:effectLst/>
                <a:latin typeface="+mn-lt"/>
                <a:ea typeface="+mn-ea"/>
                <a:cs typeface="+mn-cs"/>
              </a:rPr>
              <a:t>, Administrative Support Coordinator</a:t>
            </a: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Wendy Blumenthal</a:t>
            </a:r>
            <a:r>
              <a:rPr lang="en-US" sz="1200" kern="1200">
                <a:solidFill>
                  <a:schemeClr val="tx1"/>
                </a:solidFill>
                <a:effectLst/>
                <a:latin typeface="+mn-lt"/>
                <a:ea typeface="+mn-ea"/>
                <a:cs typeface="+mn-cs"/>
              </a:rPr>
              <a:t>, Administrative Support Assistant</a:t>
            </a:r>
          </a:p>
          <a:p>
            <a:endParaRPr lang="en-US" sz="140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4</a:t>
            </a:fld>
            <a:endParaRPr lang="en-US"/>
          </a:p>
        </p:txBody>
      </p:sp>
    </p:spTree>
    <p:extLst>
      <p:ext uri="{BB962C8B-B14F-4D97-AF65-F5344CB8AC3E}">
        <p14:creationId xmlns:p14="http://schemas.microsoft.com/office/powerpoint/2010/main" val="28171282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36 of 41: A Few Final Thoughts</a:t>
            </a:r>
          </a:p>
          <a:p>
            <a:endParaRPr lang="en-US"/>
          </a:p>
          <a:p>
            <a:r>
              <a:rPr lang="en-US" sz="1200" b="0" kern="1200">
                <a:solidFill>
                  <a:schemeClr val="tx1"/>
                </a:solidFill>
                <a:effectLst/>
                <a:latin typeface="+mn-lt"/>
                <a:ea typeface="+mn-ea"/>
                <a:cs typeface="+mn-cs"/>
              </a:rPr>
              <a:t>Key Takeaways:</a:t>
            </a:r>
          </a:p>
          <a:p>
            <a:r>
              <a:rPr lang="en-US" sz="1200" b="0" kern="120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Questions? Always start by consulting college/campus and department/school guidelines.</a:t>
            </a:r>
            <a:r>
              <a:rPr lang="en-US" sz="1200" kern="1200" baseline="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Confidentiality, always.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Follow University policy, always.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VPFA website offers an abundance of resources.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Please call our office (3-7494) if you have further questions.</a:t>
            </a:r>
          </a:p>
          <a:p>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40</a:t>
            </a:fld>
            <a:endParaRPr lang="en-US"/>
          </a:p>
        </p:txBody>
      </p:sp>
    </p:spTree>
    <p:extLst>
      <p:ext uri="{BB962C8B-B14F-4D97-AF65-F5344CB8AC3E}">
        <p14:creationId xmlns:p14="http://schemas.microsoft.com/office/powerpoint/2010/main" val="15816213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ea typeface="Arial" charset="0"/>
                <a:cs typeface="Arial" charset="0"/>
              </a:rPr>
              <a:t>BIESCHKE – Slide 41 of 41: Thank You. Questions or Comments?</a:t>
            </a:r>
            <a:endParaRPr lang="en-US" sz="1400">
              <a:ea typeface="Arial" charset="0"/>
              <a:cs typeface="Arial" charset="0"/>
            </a:endParaRPr>
          </a:p>
          <a:p>
            <a:r>
              <a:rPr lang="en-US"/>
              <a:t> </a:t>
            </a:r>
          </a:p>
          <a:p>
            <a:r>
              <a:rPr lang="en-US"/>
              <a:t>Thank you so much for your time today.  </a:t>
            </a:r>
          </a:p>
          <a:p>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Promotion and Tenure process is a critical one, and the involvement of staff and administrators ensures accountability and efficiency. Thank you for all you do in this area. It truly</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matters.</a:t>
            </a:r>
          </a:p>
          <a:p>
            <a:endParaRPr lang="en-US"/>
          </a:p>
          <a:p>
            <a:pPr lvl="0"/>
            <a:r>
              <a:rPr lang="en-US" sz="1200" kern="1200">
                <a:solidFill>
                  <a:schemeClr val="tx1"/>
                </a:solidFill>
                <a:effectLst/>
                <a:latin typeface="+mn-lt"/>
                <a:ea typeface="+mn-ea"/>
                <a:cs typeface="+mn-cs"/>
              </a:rPr>
              <a:t>A reminder: This PowerPoint presentation will be posted to the VPFA website within a few days</a:t>
            </a:r>
            <a:r>
              <a:rPr lang="en-US" sz="1200" b="0" kern="1200">
                <a:solidFill>
                  <a:schemeClr val="tx1"/>
                </a:solidFill>
                <a:effectLst/>
                <a:latin typeface="+mn-lt"/>
                <a:ea typeface="+mn-ea"/>
                <a:cs typeface="+mn-cs"/>
              </a:rPr>
              <a:t>, along with the zoom webinar recording. </a:t>
            </a:r>
            <a:r>
              <a:rPr lang="en-US" sz="1200" kern="1200">
                <a:solidFill>
                  <a:schemeClr val="tx1"/>
                </a:solidFill>
                <a:effectLst/>
                <a:latin typeface="+mn-lt"/>
                <a:ea typeface="+mn-ea"/>
                <a:cs typeface="+mn-cs"/>
              </a:rPr>
              <a:t>They will be posted on the same page where you can find the many documents and other resources mentioned today.</a:t>
            </a:r>
          </a:p>
          <a:p>
            <a:pPr lvl="0"/>
            <a:endParaRPr lang="en-US"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The URL for the Promotion and Tenure webpage is shown on this slide.</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I now welcome any questions or comments you may have. </a:t>
            </a:r>
          </a:p>
        </p:txBody>
      </p:sp>
      <p:sp>
        <p:nvSpPr>
          <p:cNvPr id="4" name="Slide Number Placeholder 3"/>
          <p:cNvSpPr>
            <a:spLocks noGrp="1"/>
          </p:cNvSpPr>
          <p:nvPr>
            <p:ph type="sldNum" sz="quarter" idx="10"/>
          </p:nvPr>
        </p:nvSpPr>
        <p:spPr/>
        <p:txBody>
          <a:bodyPr/>
          <a:lstStyle/>
          <a:p>
            <a:fld id="{72AE732A-A94D-7948-AC8A-EA6E2776516F}" type="slidenum">
              <a:rPr lang="en-US" smtClean="0"/>
              <a:t>41</a:t>
            </a:fld>
            <a:endParaRPr lang="en-US"/>
          </a:p>
        </p:txBody>
      </p:sp>
    </p:spTree>
    <p:extLst>
      <p:ext uri="{BB962C8B-B14F-4D97-AF65-F5344CB8AC3E}">
        <p14:creationId xmlns:p14="http://schemas.microsoft.com/office/powerpoint/2010/main" val="1290317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5 of 41: Two Key Questions</a:t>
            </a:r>
          </a:p>
          <a:p>
            <a:endParaRPr lang="en-US" sz="1400">
              <a:latin typeface="Arial" charset="0"/>
              <a:ea typeface="Arial" charset="0"/>
              <a:cs typeface="Arial" charset="0"/>
            </a:endParaRPr>
          </a:p>
          <a:p>
            <a:pPr lvl="0"/>
            <a:r>
              <a:rPr lang="en-US" sz="1200" kern="1200">
                <a:solidFill>
                  <a:schemeClr val="tx1"/>
                </a:solidFill>
                <a:effectLst/>
                <a:latin typeface="+mn-lt"/>
                <a:ea typeface="+mn-ea"/>
                <a:cs typeface="+mn-cs"/>
              </a:rPr>
              <a:t>When it comes to promotion and tenure, there are two overarching questions that must be mentioned – and “YES” answers are required before we can go much further.</a:t>
            </a:r>
          </a:p>
          <a:p>
            <a:r>
              <a:rPr lang="en-US" sz="1200" b="1" kern="1200">
                <a:solidFill>
                  <a:schemeClr val="tx1"/>
                </a:solidFill>
                <a:effectLst/>
                <a:latin typeface="+mn-lt"/>
                <a:ea typeface="+mn-ea"/>
                <a:cs typeface="+mn-cs"/>
              </a:rPr>
              <a:t> </a:t>
            </a:r>
          </a:p>
          <a:p>
            <a:pPr lvl="0"/>
            <a:r>
              <a:rPr lang="en-US" sz="1200" b="1" kern="1200">
                <a:solidFill>
                  <a:schemeClr val="tx1"/>
                </a:solidFill>
                <a:effectLst/>
                <a:latin typeface="+mn-lt"/>
                <a:ea typeface="+mn-ea"/>
                <a:cs typeface="+mn-cs"/>
              </a:rPr>
              <a:t>The first question is: “Do you HAVE a promotion and tenure policy?”</a:t>
            </a:r>
          </a:p>
          <a:p>
            <a:pPr lvl="0"/>
            <a:endParaRPr lang="en-US" sz="1200" b="1"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The second question is: “Do you FOLLOW that policy?”</a:t>
            </a:r>
          </a:p>
          <a:p>
            <a:pPr lvl="0"/>
            <a:endParaRPr lang="en-US"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These are pivotal, foundational queries. Yes, we have a policy, and we do everything, including holding workshops like this one, to ensure we follow it.</a:t>
            </a:r>
          </a:p>
          <a:p>
            <a:pPr lvl="0"/>
            <a:endParaRPr lang="en-US" sz="1200" kern="1200">
              <a:solidFill>
                <a:schemeClr val="tx1"/>
              </a:solidFill>
              <a:effectLst/>
              <a:latin typeface="+mn-lt"/>
              <a:ea typeface="+mn-ea"/>
              <a:cs typeface="+mn-cs"/>
            </a:endParaRPr>
          </a:p>
          <a:p>
            <a:endParaRPr lang="en-US"/>
          </a:p>
          <a:p>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5</a:t>
            </a:fld>
            <a:endParaRPr lang="en-US"/>
          </a:p>
        </p:txBody>
      </p:sp>
    </p:spTree>
    <p:extLst>
      <p:ext uri="{BB962C8B-B14F-4D97-AF65-F5344CB8AC3E}">
        <p14:creationId xmlns:p14="http://schemas.microsoft.com/office/powerpoint/2010/main" val="208471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6 of 41: Policy AC23</a:t>
            </a:r>
          </a:p>
          <a:p>
            <a:endParaRPr lang="en-US" sz="1400">
              <a:latin typeface="Arial" charset="0"/>
              <a:ea typeface="Arial" charset="0"/>
              <a:cs typeface="Arial" charset="0"/>
            </a:endParaRPr>
          </a:p>
          <a:p>
            <a:r>
              <a:rPr lang="en-US" sz="1200" b="0" kern="1200">
                <a:solidFill>
                  <a:schemeClr val="tx1"/>
                </a:solidFill>
                <a:effectLst/>
                <a:latin typeface="+mn-lt"/>
                <a:ea typeface="+mn-ea"/>
                <a:cs typeface="+mn-cs"/>
              </a:rPr>
              <a:t>Today we’ll be focusing largely on University Policy AC23: Promotion and Tenure Procedures and Regulations.</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University Policy AC23 previously was called Policy HR23. Now it’s in the “Academics Policy” category, hence the “AC.” You can find AC23 and other policies at </a:t>
            </a:r>
            <a:r>
              <a:rPr lang="en-US" sz="1200" b="1" kern="1200">
                <a:solidFill>
                  <a:schemeClr val="tx1"/>
                </a:solidFill>
                <a:effectLst/>
                <a:latin typeface="+mn-lt"/>
                <a:ea typeface="+mn-ea"/>
                <a:cs typeface="+mn-cs"/>
              </a:rPr>
              <a:t>policy.psu.edu. </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The Office of the Vice Provost for Faculty Affairs is the official steward of Policy AC23. I highly recommend that you bookmark the new policy website </a:t>
            </a:r>
            <a:r>
              <a:rPr lang="en-US" sz="1200" u="sng" kern="1200">
                <a:solidFill>
                  <a:schemeClr val="tx1"/>
                </a:solidFill>
                <a:effectLst/>
                <a:latin typeface="+mn-lt"/>
                <a:ea typeface="+mn-ea"/>
                <a:cs typeface="+mn-cs"/>
              </a:rPr>
              <a:t>and</a:t>
            </a:r>
            <a:r>
              <a:rPr lang="en-US" sz="1200" kern="1200">
                <a:solidFill>
                  <a:schemeClr val="tx1"/>
                </a:solidFill>
                <a:effectLst/>
                <a:latin typeface="+mn-lt"/>
                <a:ea typeface="+mn-ea"/>
                <a:cs typeface="+mn-cs"/>
              </a:rPr>
              <a:t> the AC23 page for easy access. Also, take time after this workshop to read this policy in full and refamiliarize yourself with its content. </a:t>
            </a:r>
          </a:p>
          <a:p>
            <a:pPr defTabSz="465887">
              <a:defRPr/>
            </a:pPr>
            <a:endParaRPr lang="en-US"/>
          </a:p>
          <a:p>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6</a:t>
            </a:fld>
            <a:endParaRPr lang="en-US"/>
          </a:p>
        </p:txBody>
      </p:sp>
    </p:spTree>
    <p:extLst>
      <p:ext uri="{BB962C8B-B14F-4D97-AF65-F5344CB8AC3E}">
        <p14:creationId xmlns:p14="http://schemas.microsoft.com/office/powerpoint/2010/main" val="3676497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7 of 41: Administrative Guidelines</a:t>
            </a:r>
          </a:p>
          <a:p>
            <a:endParaRPr lang="en-US" sz="1400">
              <a:latin typeface="Arial" charset="0"/>
              <a:ea typeface="Arial" charset="0"/>
              <a:cs typeface="Arial" charset="0"/>
            </a:endParaRPr>
          </a:p>
          <a:p>
            <a:pPr lvl="0"/>
            <a:r>
              <a:rPr lang="en-US" sz="1200" kern="1200">
                <a:solidFill>
                  <a:schemeClr val="tx1"/>
                </a:solidFill>
                <a:effectLst/>
                <a:latin typeface="+mn-lt"/>
                <a:ea typeface="+mn-ea"/>
                <a:cs typeface="+mn-cs"/>
              </a:rPr>
              <a:t>The purpose of Policy AC23 is to “determine the criteria, procedures, and conditions of the review of University academic personnel and for the awarding of promotion and tenure.” </a:t>
            </a:r>
            <a:endParaRPr lang="en-US" sz="10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en-US" sz="10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We have comprehensive Administrative Guidelines for operationalizing this policy. </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Updated every year, this 72-page document is available on the Faculty Affairs website, on its Promotion and Tenure page. I will provide details about the updates for 2020-2021 later in my presentation.</a:t>
            </a:r>
            <a:endParaRPr lang="en-US" sz="10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en-US" sz="10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It’s important that you are familiar not only with Policy AC23 but also these guidelines, which include a multi-page Table of Contents and Index to help you find the content you need to review. </a:t>
            </a:r>
            <a:endParaRPr lang="en-US" sz="10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en-US" sz="10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In the guidelines you will find information about:</a:t>
            </a:r>
            <a:endParaRPr lang="en-US" sz="1000" b="1" kern="1200">
              <a:solidFill>
                <a:schemeClr val="tx1"/>
              </a:solidFill>
              <a:effectLst/>
              <a:latin typeface="+mn-lt"/>
              <a:ea typeface="+mn-ea"/>
              <a:cs typeface="+mn-cs"/>
            </a:endParaRPr>
          </a:p>
          <a:p>
            <a:pPr lvl="0"/>
            <a:endParaRPr lang="en-US" sz="10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Promotion and Tenure Processes and Procedures,</a:t>
            </a:r>
            <a:endParaRPr lang="en-US" sz="10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Criteria Statements,</a:t>
            </a:r>
            <a:endParaRPr lang="en-US" sz="10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Dossier,</a:t>
            </a:r>
            <a:endParaRPr lang="en-US" sz="10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Review Committees, </a:t>
            </a:r>
            <a:endParaRPr lang="en-US" sz="10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and much more. </a:t>
            </a:r>
            <a:endParaRPr lang="en-US" sz="1000" kern="1200">
              <a:solidFill>
                <a:schemeClr val="tx1"/>
              </a:solidFill>
              <a:effectLst/>
              <a:latin typeface="+mn-lt"/>
              <a:ea typeface="+mn-ea"/>
              <a:cs typeface="+mn-cs"/>
            </a:endParaRPr>
          </a:p>
          <a:p>
            <a:pPr marL="0" indent="0">
              <a:buFont typeface="Arial" panose="020B0604020202020204" pitchFamily="34" charset="0"/>
              <a:buNone/>
            </a:pPr>
            <a:r>
              <a:rPr lang="en-US" sz="1200" kern="1200">
                <a:solidFill>
                  <a:schemeClr val="tx1"/>
                </a:solidFill>
                <a:effectLst/>
                <a:latin typeface="+mn-lt"/>
                <a:ea typeface="+mn-ea"/>
                <a:cs typeface="+mn-cs"/>
              </a:rPr>
              <a:t> </a:t>
            </a:r>
            <a:endParaRPr lang="en-US" sz="10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Appendices to the P&amp;T Administrative Guidelines include sample documents and templates, as well as more specific guidelines related to types of tenure cases </a:t>
            </a:r>
            <a:r>
              <a:rPr lang="en-US" sz="1200" b="1" kern="1200">
                <a:solidFill>
                  <a:schemeClr val="tx1"/>
                </a:solidFill>
                <a:effectLst/>
                <a:latin typeface="+mn-lt"/>
                <a:ea typeface="+mn-ea"/>
                <a:cs typeface="+mn-cs"/>
              </a:rPr>
              <a:t>AND THIS YEAR SUGGESTED ALTERNATIVE DOCUMENTATION OF TEACHING ACTIVITIES DUE TO COVID-19</a:t>
            </a:r>
            <a:endParaRPr lang="en-US" sz="10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en-US" sz="10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What we will cover today is only an overview. So, be sure to review these guidelines closely. Many questions you may have related to promotion and tenure are likely answered in the Administrative Guidelines, Policy AC23, or both.</a:t>
            </a:r>
            <a:endParaRPr lang="en-US" sz="10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7</a:t>
            </a:fld>
            <a:endParaRPr lang="en-US"/>
          </a:p>
        </p:txBody>
      </p:sp>
    </p:spTree>
    <p:extLst>
      <p:ext uri="{BB962C8B-B14F-4D97-AF65-F5344CB8AC3E}">
        <p14:creationId xmlns:p14="http://schemas.microsoft.com/office/powerpoint/2010/main" val="1710391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8 of 41: P&amp;T Processes</a:t>
            </a:r>
          </a:p>
          <a:p>
            <a:endParaRPr lang="en-US" sz="1400">
              <a:latin typeface="Arial" charset="0"/>
              <a:ea typeface="Arial" charset="0"/>
              <a:cs typeface="Arial" charset="0"/>
            </a:endParaRPr>
          </a:p>
          <a:p>
            <a:r>
              <a:rPr lang="en-US" sz="1200" b="0" kern="1200">
                <a:solidFill>
                  <a:schemeClr val="tx1"/>
                </a:solidFill>
                <a:effectLst/>
                <a:latin typeface="+mn-lt"/>
                <a:ea typeface="+mn-ea"/>
                <a:cs typeface="+mn-cs"/>
              </a:rPr>
              <a:t>I can’t emphasize enough the importance of our processes involving Promotion and Tenure.</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Adherence to established processes at all levels is critical to ensure aligned approaches to promotion and tenure across the University and efficiency and equitability of execution.</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In addition to Policy AC23 and the Administrative Guidelines related to that policy, you also must follow guidelines for your college, department, school, or campus. These may vary depending on where you work, so it’s important to be familiar with those guidelines, too. </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We are all human, so mistakes and missteps can happen, but adherence to policy and process at all levels mitigates the potential for problems.</a:t>
            </a:r>
          </a:p>
          <a:p>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8</a:t>
            </a:fld>
            <a:endParaRPr lang="en-US"/>
          </a:p>
        </p:txBody>
      </p:sp>
    </p:spTree>
    <p:extLst>
      <p:ext uri="{BB962C8B-B14F-4D97-AF65-F5344CB8AC3E}">
        <p14:creationId xmlns:p14="http://schemas.microsoft.com/office/powerpoint/2010/main" val="40794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charset="0"/>
                <a:ea typeface="Arial" charset="0"/>
                <a:cs typeface="Arial" charset="0"/>
              </a:rPr>
              <a:t>BIESCHKE – Slide 9 of 41: P&amp;T Process Reminders</a:t>
            </a:r>
          </a:p>
          <a:p>
            <a:pPr defTabSz="465887">
              <a:defRPr/>
            </a:pPr>
            <a:endParaRPr lang="en-US" sz="1400" b="0" i="0"/>
          </a:p>
          <a:p>
            <a:r>
              <a:rPr lang="en-US" sz="1200" b="0" i="0" kern="1200">
                <a:solidFill>
                  <a:schemeClr val="tx1"/>
                </a:solidFill>
                <a:effectLst/>
                <a:latin typeface="+mn-lt"/>
                <a:ea typeface="+mn-ea"/>
                <a:cs typeface="+mn-cs"/>
              </a:rPr>
              <a:t>Regarding process, a few reminders of note:</a:t>
            </a:r>
          </a:p>
          <a:p>
            <a:endParaRPr lang="en-US" sz="1200" b="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Recognize our goal, which is: </a:t>
            </a:r>
            <a:r>
              <a:rPr lang="en-US" sz="1200" b="0" kern="1200">
                <a:solidFill>
                  <a:schemeClr val="tx1"/>
                </a:solidFill>
                <a:effectLst/>
                <a:latin typeface="+mn-lt"/>
                <a:ea typeface="+mn-ea"/>
                <a:cs typeface="+mn-cs"/>
              </a:rPr>
              <a:t>To have a faculty appropriate to a major research university, with a commitment to teaching and service, so that the internal and external reputations of each unit are constantly improving.</a:t>
            </a: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Respectful, civil, and thoughtful disagreements and deliberations </a:t>
            </a:r>
            <a:r>
              <a:rPr lang="en-US" sz="1200" b="0" kern="1200">
                <a:solidFill>
                  <a:schemeClr val="tx1"/>
                </a:solidFill>
                <a:effectLst/>
                <a:latin typeface="+mn-lt"/>
                <a:ea typeface="+mn-ea"/>
                <a:cs typeface="+mn-cs"/>
              </a:rPr>
              <a:t>are to be expected, and they are part of a healthy, academic discourse.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a:solidFill>
                  <a:schemeClr val="tx1"/>
                </a:solidFill>
                <a:effectLst/>
                <a:latin typeface="+mn-lt"/>
                <a:ea typeface="+mn-ea"/>
                <a:cs typeface="+mn-cs"/>
              </a:rPr>
              <a:t>Understand our system of checks and balances</a:t>
            </a:r>
            <a:r>
              <a:rPr lang="en-US" sz="1200" b="0" kern="1200">
                <a:solidFill>
                  <a:schemeClr val="tx1"/>
                </a:solidFill>
                <a:effectLst/>
                <a:latin typeface="+mn-lt"/>
                <a:ea typeface="+mn-ea"/>
                <a:cs typeface="+mn-cs"/>
              </a:rPr>
              <a:t>, with independent but mutually informed recommendations by faculty peers and administrators.</a:t>
            </a:r>
          </a:p>
          <a:p>
            <a:pPr marL="0" lvl="0" indent="0">
              <a:buFont typeface="Arial" panose="020B0604020202020204" pitchFamily="34" charset="0"/>
              <a:buNone/>
            </a:pPr>
            <a:endParaRPr lang="en-US" sz="1200" b="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72AE732A-A94D-7948-AC8A-EA6E2776516F}" type="slidenum">
              <a:rPr lang="en-US" smtClean="0"/>
              <a:t>9</a:t>
            </a:fld>
            <a:endParaRPr lang="en-US"/>
          </a:p>
        </p:txBody>
      </p:sp>
    </p:spTree>
    <p:extLst>
      <p:ext uri="{BB962C8B-B14F-4D97-AF65-F5344CB8AC3E}">
        <p14:creationId xmlns:p14="http://schemas.microsoft.com/office/powerpoint/2010/main" val="1486056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9862"/>
            <a:ext cx="6400800" cy="1102519"/>
          </a:xfrm>
        </p:spPr>
        <p:txBody>
          <a:bodyPr/>
          <a:lstStyle>
            <a:lvl1pPr algn="l">
              <a:lnSpc>
                <a:spcPct val="90000"/>
              </a:lnSpc>
              <a:defRPr b="1" i="0">
                <a:solidFill>
                  <a:schemeClr val="accent1"/>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1371600" y="2049548"/>
            <a:ext cx="6400800" cy="483717"/>
          </a:xfr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p:nvSpPr>
        <p:spPr>
          <a:xfrm>
            <a:off x="0" y="3828151"/>
            <a:ext cx="9144000" cy="1315350"/>
          </a:xfrm>
          <a:prstGeom prst="rect">
            <a:avLst/>
          </a:prstGeom>
          <a:solidFill>
            <a:schemeClr val="tx1">
              <a:lumMod val="95000"/>
              <a:lumOff val="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1" name="Picture 10" descr="PSUrev_sht285.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532" y="2475539"/>
            <a:ext cx="1895079" cy="1092287"/>
          </a:xfrm>
          <a:prstGeom prst="rect">
            <a:avLst/>
          </a:prstGeom>
        </p:spPr>
      </p:pic>
      <p:sp>
        <p:nvSpPr>
          <p:cNvPr id="12" name="Text Placeholder 6"/>
          <p:cNvSpPr>
            <a:spLocks noGrp="1"/>
          </p:cNvSpPr>
          <p:nvPr>
            <p:ph type="body" sz="quarter" idx="11"/>
          </p:nvPr>
        </p:nvSpPr>
        <p:spPr>
          <a:xfrm>
            <a:off x="1371600" y="3947333"/>
            <a:ext cx="6280150" cy="397669"/>
          </a:xfrm>
        </p:spPr>
        <p:txBody>
          <a:bodyPr>
            <a:normAutofit/>
          </a:bodyPr>
          <a:lstStyle>
            <a:lvl1pPr marL="0" indent="0">
              <a:buNone/>
              <a:defRPr sz="1800" cap="all">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38488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0648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endParaRPr lang="en-US"/>
          </a:p>
        </p:txBody>
      </p:sp>
    </p:spTree>
    <p:extLst>
      <p:ext uri="{BB962C8B-B14F-4D97-AF65-F5344CB8AC3E}">
        <p14:creationId xmlns:p14="http://schemas.microsoft.com/office/powerpoint/2010/main" val="28657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239022"/>
          </a:xfrm>
        </p:spPr>
        <p:txBody>
          <a:bodyPr vert="eaVert">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a:xfrm>
            <a:off x="457200" y="205980"/>
            <a:ext cx="6019800" cy="42390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476892"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endParaRPr lang="en-US"/>
          </a:p>
        </p:txBody>
      </p:sp>
    </p:spTree>
    <p:extLst>
      <p:ext uri="{BB962C8B-B14F-4D97-AF65-F5344CB8AC3E}">
        <p14:creationId xmlns:p14="http://schemas.microsoft.com/office/powerpoint/2010/main" val="2658840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9862"/>
            <a:ext cx="6400800" cy="1102519"/>
          </a:xfrm>
        </p:spPr>
        <p:txBody>
          <a:bodyPr/>
          <a:lstStyle>
            <a:lvl1pPr algn="l">
              <a:lnSpc>
                <a:spcPct val="90000"/>
              </a:lnSpc>
              <a:defRPr b="1" i="0">
                <a:solidFill>
                  <a:schemeClr val="accent1"/>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1371600" y="2049548"/>
            <a:ext cx="6400800" cy="483717"/>
          </a:xfr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p:nvSpPr>
        <p:spPr>
          <a:xfrm>
            <a:off x="0" y="3828151"/>
            <a:ext cx="9144000" cy="1315350"/>
          </a:xfrm>
          <a:prstGeom prst="rect">
            <a:avLst/>
          </a:prstGeom>
          <a:solidFill>
            <a:schemeClr val="tx1">
              <a:lumMod val="95000"/>
              <a:lumOff val="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Franklin Gothic Book"/>
            </a:endParaRPr>
          </a:p>
        </p:txBody>
      </p:sp>
      <p:sp>
        <p:nvSpPr>
          <p:cNvPr id="12" name="Text Placeholder 6"/>
          <p:cNvSpPr>
            <a:spLocks noGrp="1"/>
          </p:cNvSpPr>
          <p:nvPr>
            <p:ph type="body" sz="quarter" idx="11"/>
          </p:nvPr>
        </p:nvSpPr>
        <p:spPr>
          <a:xfrm>
            <a:off x="1371600" y="3947333"/>
            <a:ext cx="6280150" cy="397669"/>
          </a:xfrm>
        </p:spPr>
        <p:txBody>
          <a:bodyPr>
            <a:normAutofit/>
          </a:bodyPr>
          <a:lstStyle>
            <a:lvl1pPr marL="0" indent="0">
              <a:buNone/>
              <a:defRPr sz="1800" cap="all">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384883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597474" y="4728648"/>
            <a:ext cx="64994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endParaRPr lang="en-US">
              <a:solidFill>
                <a:prstClr val="black">
                  <a:tint val="75000"/>
                </a:prstClr>
              </a:solidFill>
              <a:latin typeface="Franklin Gothic Book"/>
            </a:endParaRPr>
          </a:p>
        </p:txBody>
      </p:sp>
    </p:spTree>
    <p:extLst>
      <p:ext uri="{BB962C8B-B14F-4D97-AF65-F5344CB8AC3E}">
        <p14:creationId xmlns:p14="http://schemas.microsoft.com/office/powerpoint/2010/main" val="1609960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43359"/>
            <a:ext cx="7772400" cy="1021556"/>
          </a:xfrm>
        </p:spPr>
        <p:txBody>
          <a:bodyPr anchor="t"/>
          <a:lstStyle>
            <a:lvl1pPr algn="l">
              <a:defRPr sz="4000" b="1" cap="all">
                <a:latin typeface="Rockwell"/>
                <a:cs typeface="Rockwell"/>
              </a:defRPr>
            </a:lvl1pPr>
          </a:lstStyle>
          <a:p>
            <a:r>
              <a:rPr lang="en-US"/>
              <a:t>Click to edit Master title style</a:t>
            </a:r>
          </a:p>
        </p:txBody>
      </p:sp>
      <p:sp>
        <p:nvSpPr>
          <p:cNvPr id="3" name="Text Placeholder 2"/>
          <p:cNvSpPr>
            <a:spLocks noGrp="1"/>
          </p:cNvSpPr>
          <p:nvPr>
            <p:ph type="body" idx="1"/>
          </p:nvPr>
        </p:nvSpPr>
        <p:spPr>
          <a:xfrm>
            <a:off x="722313" y="1718218"/>
            <a:ext cx="7772400" cy="1125140"/>
          </a:xfrm>
        </p:spPr>
        <p:txBody>
          <a:bodyPr anchor="b"/>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5"/>
          <p:cNvSpPr>
            <a:spLocks noGrp="1"/>
          </p:cNvSpPr>
          <p:nvPr>
            <p:ph type="ftr" sz="quarter" idx="3"/>
          </p:nvPr>
        </p:nvSpPr>
        <p:spPr>
          <a:xfrm>
            <a:off x="1780934" y="4728648"/>
            <a:ext cx="64825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endParaRPr lang="en-US">
              <a:solidFill>
                <a:prstClr val="black">
                  <a:tint val="75000"/>
                </a:prstClr>
              </a:solidFill>
              <a:latin typeface="Franklin Gothic Book"/>
            </a:endParaRPr>
          </a:p>
        </p:txBody>
      </p:sp>
    </p:spTree>
    <p:extLst>
      <p:ext uri="{BB962C8B-B14F-4D97-AF65-F5344CB8AC3E}">
        <p14:creationId xmlns:p14="http://schemas.microsoft.com/office/powerpoint/2010/main" val="2751801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sz="half" idx="1"/>
          </p:nvPr>
        </p:nvSpPr>
        <p:spPr>
          <a:xfrm>
            <a:off x="457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p:cNvSpPr>
            <a:spLocks noGrp="1"/>
          </p:cNvSpPr>
          <p:nvPr>
            <p:ph type="ftr" sz="quarter" idx="3"/>
          </p:nvPr>
        </p:nvSpPr>
        <p:spPr>
          <a:xfrm>
            <a:off x="1780934" y="4728648"/>
            <a:ext cx="6409159"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endParaRPr lang="en-US">
              <a:solidFill>
                <a:prstClr val="black">
                  <a:tint val="75000"/>
                </a:prstClr>
              </a:solidFill>
              <a:latin typeface="Franklin Gothic Book"/>
            </a:endParaRPr>
          </a:p>
        </p:txBody>
      </p:sp>
    </p:spTree>
    <p:extLst>
      <p:ext uri="{BB962C8B-B14F-4D97-AF65-F5344CB8AC3E}">
        <p14:creationId xmlns:p14="http://schemas.microsoft.com/office/powerpoint/2010/main" val="1872286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8"/>
            <a:ext cx="4040188"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0"/>
          </p:nvPr>
        </p:nvSpPr>
        <p:spPr>
          <a:xfrm>
            <a:off x="1780930" y="4728648"/>
            <a:ext cx="63978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endParaRPr lang="en-US">
              <a:solidFill>
                <a:prstClr val="black">
                  <a:tint val="75000"/>
                </a:prstClr>
              </a:solidFill>
              <a:latin typeface="Franklin Gothic Book"/>
            </a:endParaRPr>
          </a:p>
        </p:txBody>
      </p:sp>
    </p:spTree>
    <p:extLst>
      <p:ext uri="{BB962C8B-B14F-4D97-AF65-F5344CB8AC3E}">
        <p14:creationId xmlns:p14="http://schemas.microsoft.com/office/powerpoint/2010/main" val="3779621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Footer Placeholder 5"/>
          <p:cNvSpPr>
            <a:spLocks noGrp="1"/>
          </p:cNvSpPr>
          <p:nvPr>
            <p:ph type="ftr" sz="quarter" idx="3"/>
          </p:nvPr>
        </p:nvSpPr>
        <p:spPr>
          <a:xfrm>
            <a:off x="1780934" y="4728648"/>
            <a:ext cx="6516403"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endParaRPr lang="en-US">
              <a:solidFill>
                <a:prstClr val="black">
                  <a:tint val="75000"/>
                </a:prstClr>
              </a:solidFill>
              <a:latin typeface="Franklin Gothic Book"/>
            </a:endParaRPr>
          </a:p>
        </p:txBody>
      </p:sp>
    </p:spTree>
    <p:extLst>
      <p:ext uri="{BB962C8B-B14F-4D97-AF65-F5344CB8AC3E}">
        <p14:creationId xmlns:p14="http://schemas.microsoft.com/office/powerpoint/2010/main" val="2927082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p:cNvSpPr>
            <a:spLocks noGrp="1"/>
          </p:cNvSpPr>
          <p:nvPr>
            <p:ph type="ftr" sz="quarter" idx="3"/>
          </p:nvPr>
        </p:nvSpPr>
        <p:spPr>
          <a:xfrm>
            <a:off x="1780934" y="4728648"/>
            <a:ext cx="65841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endParaRPr lang="en-US">
              <a:solidFill>
                <a:prstClr val="black">
                  <a:tint val="75000"/>
                </a:prstClr>
              </a:solidFill>
              <a:latin typeface="Franklin Gothic Book"/>
            </a:endParaRPr>
          </a:p>
        </p:txBody>
      </p:sp>
    </p:spTree>
    <p:extLst>
      <p:ext uri="{BB962C8B-B14F-4D97-AF65-F5344CB8AC3E}">
        <p14:creationId xmlns:p14="http://schemas.microsoft.com/office/powerpoint/2010/main" val="1871012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i="0">
                <a:latin typeface="Rockwell"/>
                <a:cs typeface="Rockwell"/>
              </a:defRPr>
            </a:lvl1pPr>
          </a:lstStyle>
          <a:p>
            <a:r>
              <a:rPr lang="en-US"/>
              <a:t>Click to edit Master title style</a:t>
            </a:r>
          </a:p>
        </p:txBody>
      </p:sp>
      <p:sp>
        <p:nvSpPr>
          <p:cNvPr id="3" name="Content Placeholder 2"/>
          <p:cNvSpPr>
            <a:spLocks noGrp="1"/>
          </p:cNvSpPr>
          <p:nvPr>
            <p:ph idx="1"/>
          </p:nvPr>
        </p:nvSpPr>
        <p:spPr>
          <a:xfrm>
            <a:off x="3575050" y="204790"/>
            <a:ext cx="5111750" cy="42228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7"/>
            <a:ext cx="3008313" cy="33513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6010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endParaRPr lang="en-US">
              <a:solidFill>
                <a:prstClr val="black">
                  <a:tint val="75000"/>
                </a:prstClr>
              </a:solidFill>
              <a:latin typeface="Franklin Gothic Book"/>
            </a:endParaRPr>
          </a:p>
        </p:txBody>
      </p:sp>
    </p:spTree>
    <p:extLst>
      <p:ext uri="{BB962C8B-B14F-4D97-AF65-F5344CB8AC3E}">
        <p14:creationId xmlns:p14="http://schemas.microsoft.com/office/powerpoint/2010/main" val="277071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4994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endParaRPr lang="en-US"/>
          </a:p>
        </p:txBody>
      </p:sp>
    </p:spTree>
    <p:extLst>
      <p:ext uri="{BB962C8B-B14F-4D97-AF65-F5344CB8AC3E}">
        <p14:creationId xmlns:p14="http://schemas.microsoft.com/office/powerpoint/2010/main" val="1609960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24453"/>
            <a:ext cx="5486400" cy="425054"/>
          </a:xfrm>
        </p:spPr>
        <p:txBody>
          <a:bodyPr anchor="b"/>
          <a:lstStyle>
            <a:lvl1pPr algn="l">
              <a:defRPr sz="2000" b="1" i="0">
                <a:latin typeface="Rockwell"/>
                <a:cs typeface="Rockwell"/>
              </a:defRPr>
            </a:lvl1pPr>
          </a:lstStyle>
          <a:p>
            <a:r>
              <a:rPr lang="en-US"/>
              <a:t>Click to edit Master title style</a:t>
            </a:r>
          </a:p>
        </p:txBody>
      </p:sp>
      <p:sp>
        <p:nvSpPr>
          <p:cNvPr id="3" name="Picture Placeholder 2"/>
          <p:cNvSpPr>
            <a:spLocks noGrp="1"/>
          </p:cNvSpPr>
          <p:nvPr>
            <p:ph type="pic" idx="1"/>
          </p:nvPr>
        </p:nvSpPr>
        <p:spPr>
          <a:xfrm>
            <a:off x="1792288" y="338354"/>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3849509"/>
            <a:ext cx="5486400" cy="5319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4712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endParaRPr lang="en-US">
              <a:solidFill>
                <a:prstClr val="black">
                  <a:tint val="75000"/>
                </a:prstClr>
              </a:solidFill>
              <a:latin typeface="Franklin Gothic Book"/>
            </a:endParaRPr>
          </a:p>
        </p:txBody>
      </p:sp>
    </p:spTree>
    <p:extLst>
      <p:ext uri="{BB962C8B-B14F-4D97-AF65-F5344CB8AC3E}">
        <p14:creationId xmlns:p14="http://schemas.microsoft.com/office/powerpoint/2010/main" val="2307520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0648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endParaRPr lang="en-US">
              <a:solidFill>
                <a:prstClr val="black">
                  <a:tint val="75000"/>
                </a:prstClr>
              </a:solidFill>
              <a:latin typeface="Franklin Gothic Book"/>
            </a:endParaRPr>
          </a:p>
        </p:txBody>
      </p:sp>
    </p:spTree>
    <p:extLst>
      <p:ext uri="{BB962C8B-B14F-4D97-AF65-F5344CB8AC3E}">
        <p14:creationId xmlns:p14="http://schemas.microsoft.com/office/powerpoint/2010/main" val="286570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239022"/>
          </a:xfrm>
        </p:spPr>
        <p:txBody>
          <a:bodyPr vert="eaVert">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a:xfrm>
            <a:off x="457200" y="205980"/>
            <a:ext cx="6019800" cy="42390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476892"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endParaRPr lang="en-US">
              <a:solidFill>
                <a:prstClr val="black">
                  <a:tint val="75000"/>
                </a:prstClr>
              </a:solidFill>
              <a:latin typeface="Franklin Gothic Book"/>
            </a:endParaRPr>
          </a:p>
        </p:txBody>
      </p:sp>
    </p:spTree>
    <p:extLst>
      <p:ext uri="{BB962C8B-B14F-4D97-AF65-F5344CB8AC3E}">
        <p14:creationId xmlns:p14="http://schemas.microsoft.com/office/powerpoint/2010/main" val="265884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43359"/>
            <a:ext cx="7772400" cy="1021556"/>
          </a:xfrm>
        </p:spPr>
        <p:txBody>
          <a:bodyPr anchor="t"/>
          <a:lstStyle>
            <a:lvl1pPr algn="l">
              <a:defRPr sz="4000" b="1" cap="all">
                <a:latin typeface="Rockwell"/>
                <a:cs typeface="Rockwell"/>
              </a:defRPr>
            </a:lvl1pPr>
          </a:lstStyle>
          <a:p>
            <a:r>
              <a:rPr lang="en-US"/>
              <a:t>Click to edit Master title style</a:t>
            </a:r>
          </a:p>
        </p:txBody>
      </p:sp>
      <p:sp>
        <p:nvSpPr>
          <p:cNvPr id="3" name="Text Placeholder 2"/>
          <p:cNvSpPr>
            <a:spLocks noGrp="1"/>
          </p:cNvSpPr>
          <p:nvPr>
            <p:ph type="body" idx="1"/>
          </p:nvPr>
        </p:nvSpPr>
        <p:spPr>
          <a:xfrm>
            <a:off x="722313" y="1718218"/>
            <a:ext cx="7772400" cy="1125140"/>
          </a:xfrm>
        </p:spPr>
        <p:txBody>
          <a:bodyPr anchor="b"/>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5"/>
          <p:cNvSpPr>
            <a:spLocks noGrp="1"/>
          </p:cNvSpPr>
          <p:nvPr>
            <p:ph type="ftr" sz="quarter" idx="3"/>
          </p:nvPr>
        </p:nvSpPr>
        <p:spPr>
          <a:xfrm>
            <a:off x="1780934" y="4728648"/>
            <a:ext cx="64825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endParaRPr lang="en-US"/>
          </a:p>
        </p:txBody>
      </p:sp>
    </p:spTree>
    <p:extLst>
      <p:ext uri="{BB962C8B-B14F-4D97-AF65-F5344CB8AC3E}">
        <p14:creationId xmlns:p14="http://schemas.microsoft.com/office/powerpoint/2010/main" val="2751801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sz="half" idx="1"/>
          </p:nvPr>
        </p:nvSpPr>
        <p:spPr>
          <a:xfrm>
            <a:off x="457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p:cNvSpPr>
            <a:spLocks noGrp="1"/>
          </p:cNvSpPr>
          <p:nvPr>
            <p:ph type="ftr" sz="quarter" idx="3"/>
          </p:nvPr>
        </p:nvSpPr>
        <p:spPr>
          <a:xfrm>
            <a:off x="1780934" y="4728648"/>
            <a:ext cx="6409159"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endParaRPr lang="en-US"/>
          </a:p>
        </p:txBody>
      </p:sp>
    </p:spTree>
    <p:extLst>
      <p:ext uri="{BB962C8B-B14F-4D97-AF65-F5344CB8AC3E}">
        <p14:creationId xmlns:p14="http://schemas.microsoft.com/office/powerpoint/2010/main" val="1872286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8"/>
            <a:ext cx="4040188"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0"/>
          </p:nvPr>
        </p:nvSpPr>
        <p:spPr>
          <a:xfrm>
            <a:off x="1780930" y="4728648"/>
            <a:ext cx="63978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endParaRPr lang="en-US"/>
          </a:p>
        </p:txBody>
      </p:sp>
    </p:spTree>
    <p:extLst>
      <p:ext uri="{BB962C8B-B14F-4D97-AF65-F5344CB8AC3E}">
        <p14:creationId xmlns:p14="http://schemas.microsoft.com/office/powerpoint/2010/main" val="3779621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Footer Placeholder 5"/>
          <p:cNvSpPr>
            <a:spLocks noGrp="1"/>
          </p:cNvSpPr>
          <p:nvPr>
            <p:ph type="ftr" sz="quarter" idx="3"/>
          </p:nvPr>
        </p:nvSpPr>
        <p:spPr>
          <a:xfrm>
            <a:off x="1780934" y="4728648"/>
            <a:ext cx="6516403"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endParaRPr lang="en-US"/>
          </a:p>
        </p:txBody>
      </p:sp>
    </p:spTree>
    <p:extLst>
      <p:ext uri="{BB962C8B-B14F-4D97-AF65-F5344CB8AC3E}">
        <p14:creationId xmlns:p14="http://schemas.microsoft.com/office/powerpoint/2010/main" val="292708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p:cNvSpPr>
            <a:spLocks noGrp="1"/>
          </p:cNvSpPr>
          <p:nvPr>
            <p:ph type="ftr" sz="quarter" idx="3"/>
          </p:nvPr>
        </p:nvSpPr>
        <p:spPr>
          <a:xfrm>
            <a:off x="1780934" y="4728648"/>
            <a:ext cx="65841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endParaRPr lang="en-US"/>
          </a:p>
        </p:txBody>
      </p:sp>
    </p:spTree>
    <p:extLst>
      <p:ext uri="{BB962C8B-B14F-4D97-AF65-F5344CB8AC3E}">
        <p14:creationId xmlns:p14="http://schemas.microsoft.com/office/powerpoint/2010/main" val="187101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i="0">
                <a:latin typeface="Rockwell"/>
                <a:cs typeface="Rockwell"/>
              </a:defRPr>
            </a:lvl1pPr>
          </a:lstStyle>
          <a:p>
            <a:r>
              <a:rPr lang="en-US"/>
              <a:t>Click to edit Master title style</a:t>
            </a:r>
          </a:p>
        </p:txBody>
      </p:sp>
      <p:sp>
        <p:nvSpPr>
          <p:cNvPr id="3" name="Content Placeholder 2"/>
          <p:cNvSpPr>
            <a:spLocks noGrp="1"/>
          </p:cNvSpPr>
          <p:nvPr>
            <p:ph idx="1"/>
          </p:nvPr>
        </p:nvSpPr>
        <p:spPr>
          <a:xfrm>
            <a:off x="3575050" y="204790"/>
            <a:ext cx="5111750" cy="42228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7"/>
            <a:ext cx="3008313" cy="33513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6010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endParaRPr lang="en-US"/>
          </a:p>
        </p:txBody>
      </p:sp>
    </p:spTree>
    <p:extLst>
      <p:ext uri="{BB962C8B-B14F-4D97-AF65-F5344CB8AC3E}">
        <p14:creationId xmlns:p14="http://schemas.microsoft.com/office/powerpoint/2010/main" val="2770715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24453"/>
            <a:ext cx="5486400" cy="425054"/>
          </a:xfrm>
        </p:spPr>
        <p:txBody>
          <a:bodyPr anchor="b"/>
          <a:lstStyle>
            <a:lvl1pPr algn="l">
              <a:defRPr sz="2000" b="1" i="0">
                <a:latin typeface="Rockwell"/>
                <a:cs typeface="Rockwell"/>
              </a:defRPr>
            </a:lvl1pPr>
          </a:lstStyle>
          <a:p>
            <a:r>
              <a:rPr lang="en-US"/>
              <a:t>Click to edit Master title style</a:t>
            </a:r>
          </a:p>
        </p:txBody>
      </p:sp>
      <p:sp>
        <p:nvSpPr>
          <p:cNvPr id="3" name="Picture Placeholder 2"/>
          <p:cNvSpPr>
            <a:spLocks noGrp="1"/>
          </p:cNvSpPr>
          <p:nvPr>
            <p:ph type="pic" idx="1"/>
          </p:nvPr>
        </p:nvSpPr>
        <p:spPr>
          <a:xfrm>
            <a:off x="1792288" y="338354"/>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3849509"/>
            <a:ext cx="5486400" cy="5319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4712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endParaRPr lang="en-US"/>
          </a:p>
        </p:txBody>
      </p:sp>
    </p:spTree>
    <p:extLst>
      <p:ext uri="{BB962C8B-B14F-4D97-AF65-F5344CB8AC3E}">
        <p14:creationId xmlns:p14="http://schemas.microsoft.com/office/powerpoint/2010/main" val="230752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164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0" y="4593687"/>
            <a:ext cx="9144000" cy="54981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pc="100"/>
          </a:p>
        </p:txBody>
      </p:sp>
    </p:spTree>
    <p:extLst>
      <p:ext uri="{BB962C8B-B14F-4D97-AF65-F5344CB8AC3E}">
        <p14:creationId xmlns:p14="http://schemas.microsoft.com/office/powerpoint/2010/main" val="11725637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457200" rtl="0" eaLnBrk="1" latinLnBrk="0" hangingPunct="1">
        <a:spcBef>
          <a:spcPct val="0"/>
        </a:spcBef>
        <a:buNone/>
        <a:defRPr sz="4200" b="1" i="0" kern="1200">
          <a:solidFill>
            <a:schemeClr val="accent1"/>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164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0" y="4593687"/>
            <a:ext cx="9144000" cy="54981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pc="100">
              <a:solidFill>
                <a:prstClr val="white"/>
              </a:solidFill>
              <a:latin typeface="Franklin Gothic Book"/>
            </a:endParaRPr>
          </a:p>
        </p:txBody>
      </p:sp>
      <p:pic>
        <p:nvPicPr>
          <p:cNvPr id="16" name="Picture 15" descr="PSLH.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537688" y="4593687"/>
            <a:ext cx="606312" cy="549815"/>
          </a:xfrm>
          <a:prstGeom prst="rect">
            <a:avLst/>
          </a:prstGeom>
        </p:spPr>
      </p:pic>
      <p:pic>
        <p:nvPicPr>
          <p:cNvPr id="9" name="Picture 8" descr="PSLH.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537688" y="4593687"/>
            <a:ext cx="606312" cy="549815"/>
          </a:xfrm>
          <a:prstGeom prst="rect">
            <a:avLst/>
          </a:prstGeom>
        </p:spPr>
      </p:pic>
      <p:pic>
        <p:nvPicPr>
          <p:cNvPr id="10" name="Picture 9" descr="PSUrev_sht285.ai"/>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457200" y="4549270"/>
            <a:ext cx="1087967" cy="594230"/>
          </a:xfrm>
          <a:prstGeom prst="rect">
            <a:avLst/>
          </a:prstGeom>
        </p:spPr>
      </p:pic>
      <p:sp>
        <p:nvSpPr>
          <p:cNvPr id="6" name="Footer Placeholder 5"/>
          <p:cNvSpPr>
            <a:spLocks noGrp="1"/>
          </p:cNvSpPr>
          <p:nvPr>
            <p:ph type="ftr" sz="quarter" idx="3"/>
          </p:nvPr>
        </p:nvSpPr>
        <p:spPr>
          <a:xfrm>
            <a:off x="1576310" y="4728648"/>
            <a:ext cx="6352715"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endParaRPr lang="en-US">
              <a:solidFill>
                <a:prstClr val="black">
                  <a:tint val="75000"/>
                </a:prstClr>
              </a:solidFill>
              <a:latin typeface="Franklin Gothic Book"/>
            </a:endParaRPr>
          </a:p>
        </p:txBody>
      </p:sp>
    </p:spTree>
    <p:extLst>
      <p:ext uri="{BB962C8B-B14F-4D97-AF65-F5344CB8AC3E}">
        <p14:creationId xmlns:p14="http://schemas.microsoft.com/office/powerpoint/2010/main" val="117256379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l" defTabSz="457200" rtl="0" eaLnBrk="1" latinLnBrk="0" hangingPunct="1">
        <a:spcBef>
          <a:spcPct val="0"/>
        </a:spcBef>
        <a:buNone/>
        <a:defRPr sz="4200" b="1" i="0" kern="1200">
          <a:solidFill>
            <a:schemeClr val="accent1"/>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vpfa.psu.edu/files/2020/09/FAQs-on-Extension-of-the-Probationary-Period-Due-to-COVID-19-Updated-09.18.2020.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vpfa.psu.ed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orcid.identity.psu.edu/"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mailto:wjy100@psu.edu" TargetMode="External"/><Relationship Id="rId3" Type="http://schemas.openxmlformats.org/officeDocument/2006/relationships/image" Target="../media/image4.emf"/><Relationship Id="rId7" Type="http://schemas.openxmlformats.org/officeDocument/2006/relationships/hyperlink" Target="mailto:msk22@psu.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kjg138@psu.edu" TargetMode="External"/><Relationship Id="rId5" Type="http://schemas.openxmlformats.org/officeDocument/2006/relationships/hyperlink" Target="mailto:agc105@psu.edu"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483" y="409434"/>
            <a:ext cx="8754000" cy="1324476"/>
          </a:xfrm>
        </p:spPr>
        <p:txBody>
          <a:bodyPr>
            <a:noAutofit/>
          </a:bodyPr>
          <a:lstStyle/>
          <a:p>
            <a:pPr>
              <a:lnSpc>
                <a:spcPct val="100000"/>
              </a:lnSpc>
            </a:pPr>
            <a:br>
              <a:rPr lang="en-US" sz="4000"/>
            </a:br>
            <a:br>
              <a:rPr lang="en-US" sz="3600"/>
            </a:br>
            <a:r>
              <a:rPr lang="en-US" sz="3600"/>
              <a:t>2020 Promotion and Tenure Workshop</a:t>
            </a:r>
            <a:br>
              <a:rPr lang="en-US" sz="4000"/>
            </a:br>
            <a:endParaRPr lang="en-US" sz="4000"/>
          </a:p>
        </p:txBody>
      </p:sp>
      <p:sp>
        <p:nvSpPr>
          <p:cNvPr id="3" name="Subtitle 2"/>
          <p:cNvSpPr>
            <a:spLocks noGrp="1"/>
          </p:cNvSpPr>
          <p:nvPr>
            <p:ph type="subTitle" idx="1"/>
          </p:nvPr>
        </p:nvSpPr>
        <p:spPr>
          <a:xfrm>
            <a:off x="0" y="1733910"/>
            <a:ext cx="9143999" cy="1970670"/>
          </a:xfrm>
        </p:spPr>
        <p:txBody>
          <a:bodyPr>
            <a:noAutofit/>
          </a:bodyPr>
          <a:lstStyle/>
          <a:p>
            <a:pPr algn="ctr">
              <a:spcBef>
                <a:spcPts val="0"/>
              </a:spcBef>
            </a:pPr>
            <a:endParaRPr lang="en-US" sz="1800"/>
          </a:p>
          <a:p>
            <a:pPr algn="ctr">
              <a:spcBef>
                <a:spcPts val="0"/>
              </a:spcBef>
            </a:pPr>
            <a:r>
              <a:rPr lang="en-US" sz="2400"/>
              <a:t>Dr. Kathleen Bieschke</a:t>
            </a:r>
          </a:p>
          <a:p>
            <a:pPr algn="ctr">
              <a:spcBef>
                <a:spcPts val="0"/>
              </a:spcBef>
            </a:pPr>
            <a:r>
              <a:rPr lang="en-US" sz="2400"/>
              <a:t>Vice Provost for Faculty Affairs</a:t>
            </a:r>
          </a:p>
          <a:p>
            <a:pPr algn="ctr">
              <a:spcBef>
                <a:spcPts val="0"/>
              </a:spcBef>
            </a:pPr>
            <a:r>
              <a:rPr lang="en-US" sz="2400"/>
              <a:t>Thursday, September 24, 2020</a:t>
            </a:r>
            <a:br>
              <a:rPr lang="en-US" sz="2000"/>
            </a:br>
            <a:br>
              <a:rPr lang="en-US" sz="1800" b="1"/>
            </a:br>
            <a:endParaRPr lang="en-US" sz="1800" b="1"/>
          </a:p>
        </p:txBody>
      </p:sp>
      <p:sp>
        <p:nvSpPr>
          <p:cNvPr id="5" name="Text Placeholder 3"/>
          <p:cNvSpPr>
            <a:spLocks noGrp="1"/>
          </p:cNvSpPr>
          <p:nvPr>
            <p:ph type="body" sz="quarter" idx="11"/>
          </p:nvPr>
        </p:nvSpPr>
        <p:spPr>
          <a:xfrm>
            <a:off x="2627085" y="4107543"/>
            <a:ext cx="5950858" cy="725714"/>
          </a:xfrm>
        </p:spPr>
        <p:txBody>
          <a:bodyPr>
            <a:normAutofit/>
          </a:bodyPr>
          <a:lstStyle/>
          <a:p>
            <a:r>
              <a:rPr lang="en-US"/>
              <a:t>Office of the Vice provost for faculty affairs</a:t>
            </a:r>
          </a:p>
        </p:txBody>
      </p:sp>
      <p:pic>
        <p:nvPicPr>
          <p:cNvPr id="6" name="Picture 5"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82" y="4036164"/>
            <a:ext cx="2170243" cy="684460"/>
          </a:xfrm>
          <a:prstGeom prst="rect">
            <a:avLst/>
          </a:prstGeom>
        </p:spPr>
      </p:pic>
    </p:spTree>
    <p:extLst>
      <p:ext uri="{BB962C8B-B14F-4D97-AF65-F5344CB8AC3E}">
        <p14:creationId xmlns:p14="http://schemas.microsoft.com/office/powerpoint/2010/main" val="63831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p:txBody>
          <a:bodyPr>
            <a:normAutofit/>
          </a:bodyPr>
          <a:lstStyle/>
          <a:p>
            <a:r>
              <a:rPr lang="en-US" sz="4000"/>
              <a:t>Charge (FAQ #70)</a:t>
            </a:r>
          </a:p>
        </p:txBody>
      </p:sp>
      <p:sp>
        <p:nvSpPr>
          <p:cNvPr id="12" name="Content Placeholder 5"/>
          <p:cNvSpPr>
            <a:spLocks noGrp="1"/>
          </p:cNvSpPr>
          <p:nvPr>
            <p:ph idx="1"/>
          </p:nvPr>
        </p:nvSpPr>
        <p:spPr>
          <a:xfrm>
            <a:off x="596348" y="1063229"/>
            <a:ext cx="8331992" cy="3111855"/>
          </a:xfrm>
        </p:spPr>
        <p:txBody>
          <a:bodyPr>
            <a:noAutofit/>
          </a:bodyPr>
          <a:lstStyle/>
          <a:p>
            <a:r>
              <a:rPr lang="en-US" sz="2000">
                <a:solidFill>
                  <a:schemeClr val="tx1"/>
                </a:solidFill>
              </a:rPr>
              <a:t>Familiarity with relevant academic and university P&amp;T guidelines</a:t>
            </a:r>
          </a:p>
          <a:p>
            <a:r>
              <a:rPr lang="en-US" sz="2000">
                <a:solidFill>
                  <a:schemeClr val="tx1"/>
                </a:solidFill>
              </a:rPr>
              <a:t>Standard charge topics:</a:t>
            </a:r>
          </a:p>
          <a:p>
            <a:pPr lvl="1"/>
            <a:r>
              <a:rPr lang="en-US" sz="1800">
                <a:solidFill>
                  <a:schemeClr val="tx1"/>
                </a:solidFill>
              </a:rPr>
              <a:t>Confidentiality of the process by all parties, now and into the future</a:t>
            </a:r>
          </a:p>
          <a:p>
            <a:pPr lvl="1"/>
            <a:r>
              <a:rPr lang="en-US" sz="1800">
                <a:solidFill>
                  <a:schemeClr val="tx1"/>
                </a:solidFill>
              </a:rPr>
              <a:t>Consult if considering a decision contrary to the previous level of review</a:t>
            </a:r>
          </a:p>
          <a:p>
            <a:pPr lvl="1"/>
            <a:r>
              <a:rPr lang="en-US" sz="1800">
                <a:solidFill>
                  <a:schemeClr val="tx1"/>
                </a:solidFill>
              </a:rPr>
              <a:t>Consider whether meaningful conflicts of interest exist with candidate under review</a:t>
            </a:r>
          </a:p>
          <a:p>
            <a:pPr lvl="1"/>
            <a:r>
              <a:rPr lang="en-US" sz="1800">
                <a:solidFill>
                  <a:schemeClr val="tx1"/>
                </a:solidFill>
              </a:rPr>
              <a:t>Confine review to the dossier</a:t>
            </a:r>
          </a:p>
          <a:p>
            <a:pPr lvl="1"/>
            <a:r>
              <a:rPr lang="en-US" sz="1800">
                <a:solidFill>
                  <a:schemeClr val="tx1"/>
                </a:solidFill>
              </a:rPr>
              <a:t>Content may be added to dossier up until February 1; must go back through every level of review</a:t>
            </a:r>
          </a:p>
        </p:txBody>
      </p:sp>
    </p:spTree>
    <p:extLst>
      <p:ext uri="{BB962C8B-B14F-4D97-AF65-F5344CB8AC3E}">
        <p14:creationId xmlns:p14="http://schemas.microsoft.com/office/powerpoint/2010/main" val="630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p:txBody>
          <a:bodyPr>
            <a:normAutofit/>
          </a:bodyPr>
          <a:lstStyle/>
          <a:p>
            <a:r>
              <a:rPr lang="en-US" sz="4000"/>
              <a:t>Charge (FAQ #70)</a:t>
            </a:r>
          </a:p>
        </p:txBody>
      </p:sp>
      <p:sp>
        <p:nvSpPr>
          <p:cNvPr id="12" name="Content Placeholder 5"/>
          <p:cNvSpPr>
            <a:spLocks noGrp="1"/>
          </p:cNvSpPr>
          <p:nvPr>
            <p:ph idx="1"/>
          </p:nvPr>
        </p:nvSpPr>
        <p:spPr>
          <a:xfrm>
            <a:off x="596348" y="1063229"/>
            <a:ext cx="8331992" cy="3111855"/>
          </a:xfrm>
        </p:spPr>
        <p:txBody>
          <a:bodyPr>
            <a:noAutofit/>
          </a:bodyPr>
          <a:lstStyle/>
          <a:p>
            <a:r>
              <a:rPr lang="en-US" sz="2000">
                <a:solidFill>
                  <a:schemeClr val="tx1"/>
                </a:solidFill>
              </a:rPr>
              <a:t>Familiarity with relevant academic and university P&amp;T guidelines</a:t>
            </a:r>
          </a:p>
          <a:p>
            <a:r>
              <a:rPr lang="en-US" sz="2000">
                <a:solidFill>
                  <a:schemeClr val="tx1"/>
                </a:solidFill>
              </a:rPr>
              <a:t>COVID topics</a:t>
            </a:r>
          </a:p>
          <a:p>
            <a:pPr lvl="1"/>
            <a:r>
              <a:rPr lang="en-US" sz="2000">
                <a:solidFill>
                  <a:schemeClr val="tx1"/>
                </a:solidFill>
              </a:rPr>
              <a:t>Mode of meeting (virtual or in-person; see FAQ #71)</a:t>
            </a:r>
          </a:p>
          <a:p>
            <a:pPr lvl="1"/>
            <a:r>
              <a:rPr lang="en-US" sz="2000">
                <a:solidFill>
                  <a:schemeClr val="tx1"/>
                </a:solidFill>
              </a:rPr>
              <a:t>How might COVID have impacted the record? (see IIC2 and Appendix M; FAQs #64-71)</a:t>
            </a:r>
          </a:p>
          <a:p>
            <a:pPr lvl="1"/>
            <a:r>
              <a:rPr lang="en-US" sz="2000">
                <a:solidFill>
                  <a:schemeClr val="tx1"/>
                </a:solidFill>
              </a:rPr>
              <a:t>Review of peer review criteria given COVID (see FAQ #68)</a:t>
            </a:r>
          </a:p>
          <a:p>
            <a:endParaRPr lang="en-US" sz="2000">
              <a:solidFill>
                <a:schemeClr val="tx1"/>
              </a:solidFill>
            </a:endParaRPr>
          </a:p>
        </p:txBody>
      </p:sp>
    </p:spTree>
    <p:extLst>
      <p:ext uri="{BB962C8B-B14F-4D97-AF65-F5344CB8AC3E}">
        <p14:creationId xmlns:p14="http://schemas.microsoft.com/office/powerpoint/2010/main" val="4242358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p:txBody>
          <a:bodyPr>
            <a:normAutofit fontScale="90000"/>
          </a:bodyPr>
          <a:lstStyle/>
          <a:p>
            <a:r>
              <a:rPr lang="en-US" sz="4000"/>
              <a:t>Charge items specific to level of review (FAQ #70)</a:t>
            </a:r>
          </a:p>
        </p:txBody>
      </p:sp>
      <p:sp>
        <p:nvSpPr>
          <p:cNvPr id="9" name="Content Placeholder 5"/>
          <p:cNvSpPr>
            <a:spLocks noGrp="1"/>
          </p:cNvSpPr>
          <p:nvPr>
            <p:ph idx="1"/>
          </p:nvPr>
        </p:nvSpPr>
        <p:spPr>
          <a:xfrm>
            <a:off x="596347" y="1216234"/>
            <a:ext cx="8090453" cy="3148732"/>
          </a:xfrm>
        </p:spPr>
        <p:txBody>
          <a:bodyPr>
            <a:noAutofit/>
          </a:bodyPr>
          <a:lstStyle/>
          <a:p>
            <a:pPr>
              <a:spcBef>
                <a:spcPts val="600"/>
              </a:spcBef>
              <a:spcAft>
                <a:spcPts val="600"/>
              </a:spcAft>
              <a:buFont typeface="Arial" panose="020B0604020202020204" pitchFamily="34" charset="0"/>
              <a:buChar char="•"/>
            </a:pPr>
            <a:endParaRPr lang="en-US" sz="1850" b="1">
              <a:solidFill>
                <a:schemeClr val="tx1"/>
              </a:solidFill>
            </a:endParaRPr>
          </a:p>
          <a:p>
            <a:pPr>
              <a:spcBef>
                <a:spcPts val="600"/>
              </a:spcBef>
              <a:spcAft>
                <a:spcPts val="600"/>
              </a:spcAft>
              <a:buFont typeface="Arial" panose="020B0604020202020204" pitchFamily="34" charset="0"/>
              <a:buChar char="•"/>
            </a:pPr>
            <a:r>
              <a:rPr lang="en-US" sz="1850" b="1">
                <a:solidFill>
                  <a:schemeClr val="tx1"/>
                </a:solidFill>
              </a:rPr>
              <a:t>Level One: Department/School/Campus. </a:t>
            </a:r>
            <a:r>
              <a:rPr lang="en-US" sz="1850">
                <a:solidFill>
                  <a:schemeClr val="tx1"/>
                </a:solidFill>
              </a:rPr>
              <a:t>Evaluation of all criteria in light of unit guidelines </a:t>
            </a:r>
          </a:p>
          <a:p>
            <a:pPr>
              <a:spcBef>
                <a:spcPts val="600"/>
              </a:spcBef>
              <a:spcAft>
                <a:spcPts val="600"/>
              </a:spcAft>
              <a:buFont typeface="Arial" panose="020B0604020202020204" pitchFamily="34" charset="0"/>
              <a:buChar char="•"/>
            </a:pPr>
            <a:r>
              <a:rPr lang="en-US" sz="1850" b="1">
                <a:solidFill>
                  <a:schemeClr val="tx1"/>
                </a:solidFill>
              </a:rPr>
              <a:t>Level Two: College/Campus. </a:t>
            </a:r>
            <a:r>
              <a:rPr lang="en-US" sz="1850">
                <a:solidFill>
                  <a:schemeClr val="tx1"/>
                </a:solidFill>
              </a:rPr>
              <a:t>Evaluation is light of college/campus criteria an expectations, equity, procedural fairness</a:t>
            </a:r>
          </a:p>
          <a:p>
            <a:pPr>
              <a:spcBef>
                <a:spcPts val="600"/>
              </a:spcBef>
              <a:spcAft>
                <a:spcPts val="600"/>
              </a:spcAft>
              <a:buFont typeface="Arial" panose="020B0604020202020204" pitchFamily="34" charset="0"/>
              <a:buChar char="•"/>
            </a:pPr>
            <a:r>
              <a:rPr lang="en-US" sz="1850" b="1">
                <a:solidFill>
                  <a:schemeClr val="tx1"/>
                </a:solidFill>
              </a:rPr>
              <a:t>Level Three: University. </a:t>
            </a:r>
            <a:r>
              <a:rPr lang="en-US" sz="1850">
                <a:solidFill>
                  <a:schemeClr val="tx1"/>
                </a:solidFill>
              </a:rPr>
              <a:t>University criteria, equity within and among colleagues, and procedural fairness.</a:t>
            </a:r>
          </a:p>
        </p:txBody>
      </p:sp>
    </p:spTree>
    <p:extLst>
      <p:ext uri="{BB962C8B-B14F-4D97-AF65-F5344CB8AC3E}">
        <p14:creationId xmlns:p14="http://schemas.microsoft.com/office/powerpoint/2010/main" val="2207624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a:xfrm>
            <a:off x="420557" y="205979"/>
            <a:ext cx="8723443" cy="857250"/>
          </a:xfrm>
        </p:spPr>
        <p:txBody>
          <a:bodyPr>
            <a:noAutofit/>
          </a:bodyPr>
          <a:lstStyle/>
          <a:p>
            <a:r>
              <a:rPr lang="en-US" sz="3500"/>
              <a:t>Committee Roles and Responsibilities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6997" y="1141246"/>
            <a:ext cx="4014345" cy="1751254"/>
          </a:xfrm>
          <a:prstGeom prst="rect">
            <a:avLst/>
          </a:prstGeom>
        </p:spPr>
      </p:pic>
      <p:sp>
        <p:nvSpPr>
          <p:cNvPr id="8" name="Content Placeholder 5"/>
          <p:cNvSpPr>
            <a:spLocks noGrp="1"/>
          </p:cNvSpPr>
          <p:nvPr>
            <p:ph idx="1"/>
          </p:nvPr>
        </p:nvSpPr>
        <p:spPr>
          <a:xfrm>
            <a:off x="1214324" y="2970516"/>
            <a:ext cx="7593246" cy="1437447"/>
          </a:xfrm>
        </p:spPr>
        <p:txBody>
          <a:bodyPr>
            <a:noAutofit/>
          </a:bodyPr>
          <a:lstStyle/>
          <a:p>
            <a:pPr marL="868680" lvl="1" indent="-457200">
              <a:spcBef>
                <a:spcPts val="0"/>
              </a:spcBef>
              <a:buFont typeface="+mj-lt"/>
              <a:buAutoNum type="arabicPeriod"/>
            </a:pPr>
            <a:r>
              <a:rPr lang="en-US" sz="2000">
                <a:solidFill>
                  <a:schemeClr val="tx1"/>
                </a:solidFill>
              </a:rPr>
              <a:t>Know and follow all relevant policies and guidelines.</a:t>
            </a:r>
          </a:p>
          <a:p>
            <a:pPr marL="868680" lvl="1" indent="-457200">
              <a:spcBef>
                <a:spcPts val="0"/>
              </a:spcBef>
              <a:buFont typeface="+mj-lt"/>
              <a:buAutoNum type="arabicPeriod"/>
            </a:pPr>
            <a:r>
              <a:rPr lang="en-US" sz="2000">
                <a:solidFill>
                  <a:schemeClr val="tx1"/>
                </a:solidFill>
              </a:rPr>
              <a:t>Review committees should have at least three members.</a:t>
            </a:r>
          </a:p>
          <a:p>
            <a:pPr marL="868680" lvl="1" indent="-457200">
              <a:spcBef>
                <a:spcPts val="0"/>
              </a:spcBef>
              <a:buFont typeface="+mj-lt"/>
              <a:buAutoNum type="arabicPeriod"/>
            </a:pPr>
            <a:r>
              <a:rPr lang="en-US" sz="2000">
                <a:solidFill>
                  <a:schemeClr val="tx1"/>
                </a:solidFill>
              </a:rPr>
              <a:t>Note: Tie votes are equivalent to “no” votes.</a:t>
            </a:r>
          </a:p>
          <a:p>
            <a:pPr marL="868680" lvl="1" indent="-457200">
              <a:spcBef>
                <a:spcPts val="0"/>
              </a:spcBef>
              <a:buFont typeface="+mj-lt"/>
              <a:buAutoNum type="arabicPeriod"/>
            </a:pPr>
            <a:r>
              <a:rPr lang="en-US" sz="2000">
                <a:solidFill>
                  <a:schemeClr val="tx1"/>
                </a:solidFill>
              </a:rPr>
              <a:t>Confidentiality is paramount throughout process.</a:t>
            </a:r>
          </a:p>
          <a:p>
            <a:pPr marL="0" indent="0">
              <a:spcBef>
                <a:spcPts val="0"/>
              </a:spcBef>
              <a:buNone/>
            </a:pPr>
            <a:endParaRPr lang="en-US" sz="2000">
              <a:solidFill>
                <a:schemeClr val="tx1"/>
              </a:solidFill>
            </a:endParaRPr>
          </a:p>
        </p:txBody>
      </p:sp>
    </p:spTree>
    <p:extLst>
      <p:ext uri="{BB962C8B-B14F-4D97-AF65-F5344CB8AC3E}">
        <p14:creationId xmlns:p14="http://schemas.microsoft.com/office/powerpoint/2010/main" val="162183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p:txBody>
          <a:bodyPr>
            <a:normAutofit/>
          </a:bodyPr>
          <a:lstStyle/>
          <a:p>
            <a:r>
              <a:rPr lang="en-US" sz="4000"/>
              <a:t>The Importance of the Dossier</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803" y="1357952"/>
            <a:ext cx="6792994" cy="1582102"/>
          </a:xfrm>
          <a:prstGeom prst="rect">
            <a:avLst/>
          </a:prstGeom>
        </p:spPr>
      </p:pic>
      <p:sp>
        <p:nvSpPr>
          <p:cNvPr id="6" name="Content Placeholder 5"/>
          <p:cNvSpPr>
            <a:spLocks noGrp="1"/>
          </p:cNvSpPr>
          <p:nvPr>
            <p:ph idx="1"/>
          </p:nvPr>
        </p:nvSpPr>
        <p:spPr>
          <a:xfrm>
            <a:off x="715992" y="3234776"/>
            <a:ext cx="7668883" cy="1251205"/>
          </a:xfrm>
        </p:spPr>
        <p:txBody>
          <a:bodyPr>
            <a:noAutofit/>
          </a:bodyPr>
          <a:lstStyle/>
          <a:p>
            <a:pPr marL="0" indent="0" algn="ctr">
              <a:spcBef>
                <a:spcPts val="0"/>
              </a:spcBef>
              <a:buNone/>
            </a:pPr>
            <a:r>
              <a:rPr lang="en-US" sz="2000">
                <a:solidFill>
                  <a:schemeClr val="tx1"/>
                </a:solidFill>
              </a:rPr>
              <a:t>The dossier paints a vital picture – especially for the University Committee, Provost, and President – and has many key components. </a:t>
            </a:r>
          </a:p>
        </p:txBody>
      </p:sp>
    </p:spTree>
    <p:extLst>
      <p:ext uri="{BB962C8B-B14F-4D97-AF65-F5344CB8AC3E}">
        <p14:creationId xmlns:p14="http://schemas.microsoft.com/office/powerpoint/2010/main" val="607733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a:xfrm>
            <a:off x="457200" y="205979"/>
            <a:ext cx="8471140" cy="857250"/>
          </a:xfrm>
        </p:spPr>
        <p:txBody>
          <a:bodyPr>
            <a:normAutofit/>
          </a:bodyPr>
          <a:lstStyle/>
          <a:p>
            <a:r>
              <a:rPr lang="en-US" sz="4000"/>
              <a:t>Key Components of the Dossier</a:t>
            </a:r>
          </a:p>
        </p:txBody>
      </p:sp>
      <p:sp>
        <p:nvSpPr>
          <p:cNvPr id="12" name="Content Placeholder 5"/>
          <p:cNvSpPr>
            <a:spLocks noGrp="1"/>
          </p:cNvSpPr>
          <p:nvPr>
            <p:ph idx="1"/>
          </p:nvPr>
        </p:nvSpPr>
        <p:spPr>
          <a:xfrm>
            <a:off x="596348" y="1063229"/>
            <a:ext cx="8040446" cy="3111855"/>
          </a:xfrm>
        </p:spPr>
        <p:txBody>
          <a:bodyPr>
            <a:noAutofit/>
          </a:bodyPr>
          <a:lstStyle/>
          <a:p>
            <a:r>
              <a:rPr lang="en-US" sz="2000" b="1">
                <a:solidFill>
                  <a:schemeClr val="tx1"/>
                </a:solidFill>
              </a:rPr>
              <a:t>The candidate’s narrative statement </a:t>
            </a:r>
            <a:r>
              <a:rPr lang="en-US" sz="2000">
                <a:solidFill>
                  <a:schemeClr val="tx1"/>
                </a:solidFill>
              </a:rPr>
              <a:t>gives candidates the opportunity to place their work and activities in the context of their overall goals and agendas. The statement should be no longer than one or two pages (in 10-point font), with three pages being the optimal outer limit. </a:t>
            </a:r>
            <a:r>
              <a:rPr lang="en-US" sz="2000" b="1">
                <a:solidFill>
                  <a:schemeClr val="tx1"/>
                </a:solidFill>
              </a:rPr>
              <a:t>The statement should not exceed 1,600 words</a:t>
            </a:r>
            <a:r>
              <a:rPr lang="en-US" sz="2000">
                <a:solidFill>
                  <a:schemeClr val="tx1"/>
                </a:solidFill>
              </a:rPr>
              <a:t>. </a:t>
            </a:r>
          </a:p>
          <a:p>
            <a:r>
              <a:rPr lang="en-US" sz="2000">
                <a:solidFill>
                  <a:schemeClr val="tx1"/>
                </a:solidFill>
              </a:rPr>
              <a:t>Separate sections of the dossier should focus on accomplishments in three areas: </a:t>
            </a:r>
            <a:r>
              <a:rPr lang="en-US" sz="2000" b="1">
                <a:solidFill>
                  <a:schemeClr val="tx1"/>
                </a:solidFill>
              </a:rPr>
              <a:t>Teaching</a:t>
            </a:r>
            <a:r>
              <a:rPr lang="en-US" sz="2000">
                <a:solidFill>
                  <a:schemeClr val="tx1"/>
                </a:solidFill>
              </a:rPr>
              <a:t>, </a:t>
            </a:r>
            <a:r>
              <a:rPr lang="en-US" sz="2000" b="1">
                <a:solidFill>
                  <a:schemeClr val="tx1"/>
                </a:solidFill>
              </a:rPr>
              <a:t>Research</a:t>
            </a:r>
            <a:r>
              <a:rPr lang="en-US" sz="2000">
                <a:solidFill>
                  <a:schemeClr val="tx1"/>
                </a:solidFill>
              </a:rPr>
              <a:t>, and </a:t>
            </a:r>
            <a:r>
              <a:rPr lang="en-US" sz="2000" b="1">
                <a:solidFill>
                  <a:schemeClr val="tx1"/>
                </a:solidFill>
              </a:rPr>
              <a:t>Service</a:t>
            </a:r>
            <a:r>
              <a:rPr lang="en-US" sz="2000">
                <a:solidFill>
                  <a:schemeClr val="tx1"/>
                </a:solidFill>
              </a:rPr>
              <a:t>.</a:t>
            </a:r>
          </a:p>
          <a:p>
            <a:r>
              <a:rPr lang="en-US" sz="2000" b="1">
                <a:solidFill>
                  <a:schemeClr val="tx1"/>
                </a:solidFill>
              </a:rPr>
              <a:t>What should </a:t>
            </a:r>
            <a:r>
              <a:rPr lang="en-US" sz="2000" b="1" u="sng">
                <a:solidFill>
                  <a:schemeClr val="tx1"/>
                </a:solidFill>
              </a:rPr>
              <a:t>not</a:t>
            </a:r>
            <a:r>
              <a:rPr lang="en-US" sz="2000" b="1">
                <a:solidFill>
                  <a:schemeClr val="tx1"/>
                </a:solidFill>
              </a:rPr>
              <a:t> be part of the dossier</a:t>
            </a:r>
            <a:r>
              <a:rPr lang="en-US" sz="2000">
                <a:solidFill>
                  <a:schemeClr val="tx1"/>
                </a:solidFill>
              </a:rPr>
              <a:t>? Statements about the candidate’s personal life, the actual CV, sample of publications, course outlines, letters of thanks or appreciation</a:t>
            </a:r>
          </a:p>
        </p:txBody>
      </p:sp>
    </p:spTree>
    <p:extLst>
      <p:ext uri="{BB962C8B-B14F-4D97-AF65-F5344CB8AC3E}">
        <p14:creationId xmlns:p14="http://schemas.microsoft.com/office/powerpoint/2010/main" val="3558100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a:xfrm>
            <a:off x="457200" y="205979"/>
            <a:ext cx="8471140" cy="857250"/>
          </a:xfrm>
        </p:spPr>
        <p:txBody>
          <a:bodyPr>
            <a:normAutofit/>
          </a:bodyPr>
          <a:lstStyle/>
          <a:p>
            <a:r>
              <a:rPr lang="en-US" sz="4000"/>
              <a:t>Responsibility for the Dossier</a:t>
            </a:r>
          </a:p>
        </p:txBody>
      </p:sp>
      <p:sp>
        <p:nvSpPr>
          <p:cNvPr id="12" name="Content Placeholder 5"/>
          <p:cNvSpPr>
            <a:spLocks noGrp="1"/>
          </p:cNvSpPr>
          <p:nvPr>
            <p:ph idx="1"/>
          </p:nvPr>
        </p:nvSpPr>
        <p:spPr>
          <a:xfrm>
            <a:off x="596348" y="1133475"/>
            <a:ext cx="7514720" cy="3041609"/>
          </a:xfrm>
        </p:spPr>
        <p:txBody>
          <a:bodyPr>
            <a:noAutofit/>
          </a:bodyPr>
          <a:lstStyle/>
          <a:p>
            <a:pPr marL="0" indent="0">
              <a:buNone/>
            </a:pPr>
            <a:r>
              <a:rPr lang="en-US" sz="2200" b="1">
                <a:solidFill>
                  <a:schemeClr val="tx1"/>
                </a:solidFill>
              </a:rPr>
              <a:t>This responsibility is assigned to the department head (or director of academic affairs or school director) </a:t>
            </a:r>
            <a:r>
              <a:rPr lang="en-US" sz="2200">
                <a:solidFill>
                  <a:schemeClr val="tx1"/>
                </a:solidFill>
              </a:rPr>
              <a:t>and</a:t>
            </a:r>
            <a:r>
              <a:rPr lang="en-US" sz="2200" b="1">
                <a:solidFill>
                  <a:schemeClr val="tx1"/>
                </a:solidFill>
              </a:rPr>
              <a:t> </a:t>
            </a:r>
            <a:r>
              <a:rPr lang="en-US" sz="2200">
                <a:solidFill>
                  <a:schemeClr val="tx1"/>
                </a:solidFill>
              </a:rPr>
              <a:t>the faculty member must cooperate by assembling whatever materials are in his or her possession by the timeline given by the department head. </a:t>
            </a:r>
            <a:r>
              <a:rPr lang="en-US" sz="2200" i="1">
                <a:solidFill>
                  <a:schemeClr val="tx1"/>
                </a:solidFill>
              </a:rPr>
              <a:t>(Related to Administrative Guidelines,  page 7, III.B; page 11, III.E.1)</a:t>
            </a:r>
          </a:p>
        </p:txBody>
      </p:sp>
    </p:spTree>
    <p:extLst>
      <p:ext uri="{BB962C8B-B14F-4D97-AF65-F5344CB8AC3E}">
        <p14:creationId xmlns:p14="http://schemas.microsoft.com/office/powerpoint/2010/main" val="2898738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p:txBody>
          <a:bodyPr>
            <a:normAutofit/>
          </a:bodyPr>
          <a:lstStyle/>
          <a:p>
            <a:r>
              <a:rPr lang="en-US" sz="4000"/>
              <a:t>Dossier Guidelines and Tips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260" y="1336240"/>
            <a:ext cx="2460765" cy="2034965"/>
          </a:xfrm>
          <a:prstGeom prst="rect">
            <a:avLst/>
          </a:prstGeom>
        </p:spPr>
      </p:pic>
      <p:sp>
        <p:nvSpPr>
          <p:cNvPr id="8" name="Content Placeholder 5"/>
          <p:cNvSpPr>
            <a:spLocks noGrp="1"/>
          </p:cNvSpPr>
          <p:nvPr>
            <p:ph idx="1"/>
          </p:nvPr>
        </p:nvSpPr>
        <p:spPr>
          <a:xfrm>
            <a:off x="596345" y="1063229"/>
            <a:ext cx="8229599" cy="3578633"/>
          </a:xfrm>
        </p:spPr>
        <p:txBody>
          <a:bodyPr>
            <a:noAutofit/>
          </a:bodyPr>
          <a:lstStyle/>
          <a:p>
            <a:pPr>
              <a:spcBef>
                <a:spcPts val="600"/>
              </a:spcBef>
              <a:spcAft>
                <a:spcPts val="600"/>
              </a:spcAft>
              <a:buFont typeface="Arial" panose="020B0604020202020204" pitchFamily="34" charset="0"/>
              <a:buChar char="•"/>
            </a:pPr>
            <a:r>
              <a:rPr lang="en-US" sz="2200">
                <a:solidFill>
                  <a:schemeClr val="tx1"/>
                </a:solidFill>
              </a:rPr>
              <a:t>Signatory pages must be accurate</a:t>
            </a:r>
            <a:br>
              <a:rPr lang="en-US" sz="2200">
                <a:solidFill>
                  <a:schemeClr val="tx1"/>
                </a:solidFill>
              </a:rPr>
            </a:br>
            <a:r>
              <a:rPr lang="en-US" sz="2200">
                <a:solidFill>
                  <a:schemeClr val="tx1"/>
                </a:solidFill>
              </a:rPr>
              <a:t>and complete. Don’t forget this part!</a:t>
            </a:r>
          </a:p>
          <a:p>
            <a:pPr>
              <a:spcBef>
                <a:spcPts val="600"/>
              </a:spcBef>
              <a:spcAft>
                <a:spcPts val="600"/>
              </a:spcAft>
              <a:buFont typeface="Arial" panose="020B0604020202020204" pitchFamily="34" charset="0"/>
              <a:buChar char="•"/>
            </a:pPr>
            <a:r>
              <a:rPr lang="en-US" sz="2200">
                <a:solidFill>
                  <a:schemeClr val="tx1"/>
                </a:solidFill>
              </a:rPr>
              <a:t>Ensure the dossier leaves the </a:t>
            </a:r>
            <a:br>
              <a:rPr lang="en-US" sz="2200">
                <a:solidFill>
                  <a:schemeClr val="tx1"/>
                </a:solidFill>
              </a:rPr>
            </a:br>
            <a:r>
              <a:rPr lang="en-US" sz="2200">
                <a:solidFill>
                  <a:schemeClr val="tx1"/>
                </a:solidFill>
              </a:rPr>
              <a:t>academic unit in pristine condition. </a:t>
            </a:r>
          </a:p>
          <a:p>
            <a:pPr>
              <a:spcBef>
                <a:spcPts val="0"/>
              </a:spcBef>
              <a:buFont typeface="Arial" panose="020B0604020202020204" pitchFamily="34" charset="0"/>
              <a:buChar char="•"/>
            </a:pPr>
            <a:r>
              <a:rPr lang="en-US" sz="2100" b="1">
                <a:solidFill>
                  <a:schemeClr val="tx1"/>
                </a:solidFill>
              </a:rPr>
              <a:t>Use </a:t>
            </a:r>
            <a:r>
              <a:rPr lang="en-US" sz="2100" b="1" u="sng">
                <a:solidFill>
                  <a:schemeClr val="tx1"/>
                </a:solidFill>
              </a:rPr>
              <a:t>current</a:t>
            </a:r>
            <a:r>
              <a:rPr lang="en-US" sz="2100" b="1">
                <a:solidFill>
                  <a:schemeClr val="tx1"/>
                </a:solidFill>
              </a:rPr>
              <a:t> promotion and tenure forms</a:t>
            </a:r>
            <a:r>
              <a:rPr lang="en-US" sz="2100">
                <a:solidFill>
                  <a:schemeClr val="tx1"/>
                </a:solidFill>
              </a:rPr>
              <a:t>, </a:t>
            </a:r>
            <a:br>
              <a:rPr lang="en-US" sz="2100">
                <a:solidFill>
                  <a:schemeClr val="tx1"/>
                </a:solidFill>
              </a:rPr>
            </a:br>
            <a:r>
              <a:rPr lang="en-US" sz="2100">
                <a:solidFill>
                  <a:schemeClr val="tx1"/>
                </a:solidFill>
              </a:rPr>
              <a:t>available for download from GURU at </a:t>
            </a:r>
          </a:p>
          <a:p>
            <a:pPr marL="0" indent="0" defTabSz="342900">
              <a:spcBef>
                <a:spcPts val="0"/>
              </a:spcBef>
              <a:buNone/>
            </a:pPr>
            <a:r>
              <a:rPr lang="en-US" sz="2100" b="1">
                <a:solidFill>
                  <a:schemeClr val="tx1"/>
                </a:solidFill>
              </a:rPr>
              <a:t>	http://guru.psu.edu/forms/4-21PromotionandTenureForms.html </a:t>
            </a:r>
          </a:p>
          <a:p>
            <a:pPr marL="0" indent="0" defTabSz="342900">
              <a:spcBef>
                <a:spcPts val="0"/>
              </a:spcBef>
              <a:buNone/>
            </a:pPr>
            <a:r>
              <a:rPr lang="en-US" sz="2100" b="1">
                <a:solidFill>
                  <a:schemeClr val="tx1"/>
                </a:solidFill>
              </a:rPr>
              <a:t>	</a:t>
            </a:r>
            <a:r>
              <a:rPr lang="en-US" sz="2100">
                <a:solidFill>
                  <a:schemeClr val="tx1"/>
                </a:solidFill>
              </a:rPr>
              <a:t>OR create promotion and tenure forms by using Activity Insight’s 	Permanent Data screen and running the 'Promotion and Tenure 	Report.'</a:t>
            </a:r>
            <a:endParaRPr lang="en-US" sz="2100" b="1">
              <a:solidFill>
                <a:schemeClr val="tx1"/>
              </a:solidFill>
            </a:endParaRPr>
          </a:p>
        </p:txBody>
      </p:sp>
    </p:spTree>
    <p:extLst>
      <p:ext uri="{BB962C8B-B14F-4D97-AF65-F5344CB8AC3E}">
        <p14:creationId xmlns:p14="http://schemas.microsoft.com/office/powerpoint/2010/main" val="2334983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p:txBody>
          <a:bodyPr>
            <a:normAutofit/>
          </a:bodyPr>
          <a:lstStyle/>
          <a:p>
            <a:r>
              <a:rPr lang="en-US" sz="4000"/>
              <a:t>Dossier Guidelines and Tips</a:t>
            </a:r>
          </a:p>
        </p:txBody>
      </p:sp>
      <p:sp>
        <p:nvSpPr>
          <p:cNvPr id="9" name="Content Placeholder 5"/>
          <p:cNvSpPr>
            <a:spLocks noGrp="1"/>
          </p:cNvSpPr>
          <p:nvPr>
            <p:ph idx="1"/>
          </p:nvPr>
        </p:nvSpPr>
        <p:spPr>
          <a:xfrm>
            <a:off x="544590" y="1063229"/>
            <a:ext cx="8254354" cy="3111855"/>
          </a:xfrm>
        </p:spPr>
        <p:txBody>
          <a:bodyPr>
            <a:noAutofit/>
          </a:bodyPr>
          <a:lstStyle/>
          <a:p>
            <a:pPr marL="0" indent="0">
              <a:buNone/>
            </a:pPr>
            <a:r>
              <a:rPr lang="en-US" sz="2400" b="1">
                <a:solidFill>
                  <a:schemeClr val="tx1"/>
                </a:solidFill>
              </a:rPr>
              <a:t>Teaching and Learning</a:t>
            </a:r>
          </a:p>
          <a:p>
            <a:r>
              <a:rPr lang="en-US" sz="2000" b="1">
                <a:solidFill>
                  <a:schemeClr val="tx1"/>
                </a:solidFill>
              </a:rPr>
              <a:t>Tenure Review: </a:t>
            </a:r>
            <a:r>
              <a:rPr lang="en-US" sz="2000">
                <a:solidFill>
                  <a:schemeClr val="tx1"/>
                </a:solidFill>
              </a:rPr>
              <a:t>You should include materials from the date of Penn State employment in a tenure-eligible position.</a:t>
            </a:r>
          </a:p>
          <a:p>
            <a:r>
              <a:rPr lang="en-US" sz="2000" b="1">
                <a:solidFill>
                  <a:schemeClr val="tx1"/>
                </a:solidFill>
              </a:rPr>
              <a:t>Promotion Review: </a:t>
            </a:r>
            <a:r>
              <a:rPr lang="en-US" sz="2000">
                <a:solidFill>
                  <a:schemeClr val="tx1"/>
                </a:solidFill>
              </a:rPr>
              <a:t>A faculty member may choose to report information about teaching and service for up to 10 of the most recent consecutive years since the last formal review.</a:t>
            </a:r>
            <a:r>
              <a:rPr lang="en-US" sz="2000" b="1">
                <a:solidFill>
                  <a:schemeClr val="tx1"/>
                </a:solidFill>
              </a:rPr>
              <a:t> </a:t>
            </a:r>
          </a:p>
          <a:p>
            <a:r>
              <a:rPr lang="en-US" sz="2000">
                <a:solidFill>
                  <a:schemeClr val="tx1"/>
                </a:solidFill>
              </a:rPr>
              <a:t>Regarding student comments, a summary is sufficient. </a:t>
            </a:r>
          </a:p>
          <a:p>
            <a:r>
              <a:rPr lang="en-US" sz="2000">
                <a:solidFill>
                  <a:schemeClr val="tx1"/>
                </a:solidFill>
              </a:rPr>
              <a:t>Peer reviews and advising surveys are to be included as parts of the dossier. Candidates have access to this material. </a:t>
            </a:r>
          </a:p>
        </p:txBody>
      </p:sp>
    </p:spTree>
    <p:extLst>
      <p:ext uri="{BB962C8B-B14F-4D97-AF65-F5344CB8AC3E}">
        <p14:creationId xmlns:p14="http://schemas.microsoft.com/office/powerpoint/2010/main" val="1079515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p:txBody>
          <a:bodyPr>
            <a:normAutofit/>
          </a:bodyPr>
          <a:lstStyle/>
          <a:p>
            <a:r>
              <a:rPr lang="en-US" sz="4000"/>
              <a:t>Dossier Guidelines and Tips</a:t>
            </a:r>
          </a:p>
        </p:txBody>
      </p:sp>
      <p:sp>
        <p:nvSpPr>
          <p:cNvPr id="9" name="Content Placeholder 5"/>
          <p:cNvSpPr>
            <a:spLocks noGrp="1"/>
          </p:cNvSpPr>
          <p:nvPr>
            <p:ph idx="1"/>
          </p:nvPr>
        </p:nvSpPr>
        <p:spPr>
          <a:xfrm>
            <a:off x="596348" y="1063229"/>
            <a:ext cx="8254354" cy="3111855"/>
          </a:xfrm>
        </p:spPr>
        <p:txBody>
          <a:bodyPr>
            <a:noAutofit/>
          </a:bodyPr>
          <a:lstStyle/>
          <a:p>
            <a:pPr marL="0" indent="0">
              <a:buNone/>
            </a:pPr>
            <a:r>
              <a:rPr lang="en-US" sz="2400" b="1">
                <a:solidFill>
                  <a:schemeClr val="tx1"/>
                </a:solidFill>
              </a:rPr>
              <a:t>Research and Creative Accomplishments</a:t>
            </a:r>
          </a:p>
          <a:p>
            <a:r>
              <a:rPr lang="en-US" sz="2000">
                <a:solidFill>
                  <a:schemeClr val="tx1"/>
                </a:solidFill>
              </a:rPr>
              <a:t>Research and creative accomplishments should cover a candidate’s entire career.</a:t>
            </a:r>
          </a:p>
          <a:p>
            <a:r>
              <a:rPr lang="en-US" sz="2000">
                <a:solidFill>
                  <a:schemeClr val="tx1"/>
                </a:solidFill>
              </a:rPr>
              <a:t>Do not include works in progress and grants not funded for sixth year and promotion dossiers.</a:t>
            </a:r>
          </a:p>
          <a:p>
            <a:pPr marL="0" indent="0">
              <a:buNone/>
            </a:pPr>
            <a:endParaRPr lang="en-US" sz="2400" b="1">
              <a:solidFill>
                <a:schemeClr val="tx1"/>
              </a:solidFill>
            </a:endParaRPr>
          </a:p>
        </p:txBody>
      </p:sp>
    </p:spTree>
    <p:extLst>
      <p:ext uri="{BB962C8B-B14F-4D97-AF65-F5344CB8AC3E}">
        <p14:creationId xmlns:p14="http://schemas.microsoft.com/office/powerpoint/2010/main" val="3399912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20557" y="239486"/>
            <a:ext cx="8723443" cy="1983631"/>
          </a:xfrm>
        </p:spPr>
        <p:txBody>
          <a:bodyPr>
            <a:noAutofit/>
          </a:bodyPr>
          <a:lstStyle/>
          <a:p>
            <a:r>
              <a:rPr lang="en-US" sz="4000"/>
              <a:t>Today’s Topics</a:t>
            </a:r>
            <a:br>
              <a:rPr lang="en-US" sz="4000"/>
            </a:br>
            <a:br>
              <a:rPr lang="en-US" sz="4000"/>
            </a:br>
            <a:endParaRPr lang="en-US" sz="4000"/>
          </a:p>
        </p:txBody>
      </p:sp>
      <p:sp>
        <p:nvSpPr>
          <p:cNvPr id="8" name="Content Placeholder 5"/>
          <p:cNvSpPr>
            <a:spLocks noGrp="1"/>
          </p:cNvSpPr>
          <p:nvPr>
            <p:ph idx="1"/>
          </p:nvPr>
        </p:nvSpPr>
        <p:spPr>
          <a:xfrm>
            <a:off x="542925" y="1175657"/>
            <a:ext cx="4291613" cy="3310325"/>
          </a:xfrm>
        </p:spPr>
        <p:txBody>
          <a:bodyPr>
            <a:noAutofit/>
          </a:bodyPr>
          <a:lstStyle/>
          <a:p>
            <a:pPr marL="685800" lvl="1" indent="-274320">
              <a:spcBef>
                <a:spcPts val="0"/>
              </a:spcBef>
              <a:buFont typeface="Arial" panose="020B0604020202020204" pitchFamily="34" charset="0"/>
              <a:buChar char="•"/>
            </a:pPr>
            <a:r>
              <a:rPr lang="en-US" sz="2400">
                <a:solidFill>
                  <a:schemeClr val="tx1"/>
                </a:solidFill>
              </a:rPr>
              <a:t>Overview of the Office of the Vice Provost for Faculty Affairs </a:t>
            </a:r>
          </a:p>
          <a:p>
            <a:pPr marL="685800" lvl="1" indent="-274320">
              <a:spcBef>
                <a:spcPts val="0"/>
              </a:spcBef>
              <a:buFont typeface="Arial" panose="020B0604020202020204" pitchFamily="34" charset="0"/>
              <a:buChar char="•"/>
            </a:pPr>
            <a:r>
              <a:rPr lang="en-US" sz="2400">
                <a:solidFill>
                  <a:schemeClr val="tx1"/>
                </a:solidFill>
              </a:rPr>
              <a:t>P&amp;T Policies and Processes</a:t>
            </a:r>
          </a:p>
          <a:p>
            <a:pPr marL="685800" lvl="1" indent="-274320">
              <a:spcBef>
                <a:spcPts val="0"/>
              </a:spcBef>
              <a:buFont typeface="Arial" panose="020B0604020202020204" pitchFamily="34" charset="0"/>
              <a:buChar char="•"/>
            </a:pPr>
            <a:r>
              <a:rPr lang="en-US" sz="2400">
                <a:solidFill>
                  <a:schemeClr val="tx1"/>
                </a:solidFill>
              </a:rPr>
              <a:t>Administrative Guidelines</a:t>
            </a:r>
            <a:endParaRPr lang="en-US" sz="2000">
              <a:solidFill>
                <a:schemeClr val="tx1"/>
              </a:solidFill>
            </a:endParaRPr>
          </a:p>
          <a:p>
            <a:pPr marL="685800" lvl="1" indent="-274320">
              <a:spcBef>
                <a:spcPts val="0"/>
              </a:spcBef>
              <a:buFont typeface="Arial" panose="020B0604020202020204" pitchFamily="34" charset="0"/>
              <a:buChar char="•"/>
            </a:pPr>
            <a:r>
              <a:rPr lang="en-US" sz="2400">
                <a:solidFill>
                  <a:schemeClr val="tx1"/>
                </a:solidFill>
              </a:rPr>
              <a:t>P&amp;T Levels of Review</a:t>
            </a:r>
          </a:p>
          <a:p>
            <a:pPr marL="685800" lvl="1" indent="-274320">
              <a:spcBef>
                <a:spcPts val="0"/>
              </a:spcBef>
              <a:buFont typeface="Arial" panose="020B0604020202020204" pitchFamily="34" charset="0"/>
              <a:buChar char="•"/>
            </a:pPr>
            <a:endParaRPr lang="en-US" sz="2400">
              <a:solidFill>
                <a:schemeClr val="tx1"/>
              </a:solidFill>
            </a:endParaRPr>
          </a:p>
          <a:p>
            <a:pPr marL="685800" lvl="1" indent="-274320">
              <a:spcBef>
                <a:spcPts val="0"/>
              </a:spcBef>
              <a:buFont typeface="Arial" panose="020B0604020202020204" pitchFamily="34" charset="0"/>
              <a:buChar char="•"/>
            </a:pPr>
            <a:endParaRPr lang="en-US" sz="2000">
              <a:solidFill>
                <a:schemeClr val="tx1"/>
              </a:solidFill>
            </a:endParaRPr>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THE </a:t>
            </a:r>
            <a:r>
              <a:rPr lang="en-US" sz="1100">
                <a:solidFill>
                  <a:prstClr val="black">
                    <a:tint val="75000"/>
                  </a:prstClr>
                </a:solidFill>
                <a:latin typeface="Franklin Gothic Book"/>
              </a:rPr>
              <a:t>VICE </a:t>
            </a:r>
            <a:r>
              <a:rPr lang="en-US" sz="1100" kern="1200">
                <a:solidFill>
                  <a:prstClr val="black">
                    <a:tint val="75000"/>
                  </a:prstClr>
                </a:solidFill>
                <a:latin typeface="Franklin Gothic Book"/>
              </a:rPr>
              <a:t>PROVOST FOR FACULTY AFFAIRS</a:t>
            </a:r>
          </a:p>
        </p:txBody>
      </p:sp>
      <p:sp>
        <p:nvSpPr>
          <p:cNvPr id="13" name="Content Placeholder 5"/>
          <p:cNvSpPr txBox="1">
            <a:spLocks/>
          </p:cNvSpPr>
          <p:nvPr/>
        </p:nvSpPr>
        <p:spPr>
          <a:xfrm>
            <a:off x="4705350" y="819509"/>
            <a:ext cx="4119473" cy="381887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5800" lvl="1" indent="-274320">
              <a:spcBef>
                <a:spcPts val="0"/>
              </a:spcBef>
              <a:buFont typeface="Arial" panose="020B0604020202020204" pitchFamily="34" charset="0"/>
              <a:buChar char="•"/>
            </a:pPr>
            <a:endParaRPr lang="en-US" sz="2400">
              <a:solidFill>
                <a:schemeClr val="tx1"/>
              </a:solidFill>
            </a:endParaRPr>
          </a:p>
          <a:p>
            <a:pPr marL="685800" lvl="1" indent="-274320">
              <a:spcBef>
                <a:spcPts val="0"/>
              </a:spcBef>
              <a:buFont typeface="Arial" panose="020B0604020202020204" pitchFamily="34" charset="0"/>
              <a:buChar char="•"/>
            </a:pPr>
            <a:r>
              <a:rPr lang="en-US" sz="2400">
                <a:solidFill>
                  <a:schemeClr val="tx1"/>
                </a:solidFill>
              </a:rPr>
              <a:t>P&amp;T Review Committee Roles and Responsibilities</a:t>
            </a:r>
          </a:p>
          <a:p>
            <a:pPr marL="685800" lvl="1" indent="-274320">
              <a:spcBef>
                <a:spcPts val="0"/>
              </a:spcBef>
              <a:buFont typeface="Arial" panose="020B0604020202020204" pitchFamily="34" charset="0"/>
              <a:buChar char="•"/>
            </a:pPr>
            <a:r>
              <a:rPr lang="en-US" sz="2400">
                <a:solidFill>
                  <a:schemeClr val="tx1"/>
                </a:solidFill>
              </a:rPr>
              <a:t>The Dossier</a:t>
            </a:r>
          </a:p>
          <a:p>
            <a:pPr marL="685800" lvl="1" indent="-274320">
              <a:spcBef>
                <a:spcPts val="0"/>
              </a:spcBef>
              <a:buFont typeface="Arial" panose="020B0604020202020204" pitchFamily="34" charset="0"/>
              <a:buChar char="•"/>
            </a:pPr>
            <a:r>
              <a:rPr lang="en-US" sz="2400">
                <a:solidFill>
                  <a:schemeClr val="tx1"/>
                </a:solidFill>
              </a:rPr>
              <a:t>FAQs</a:t>
            </a:r>
          </a:p>
          <a:p>
            <a:pPr marL="685800" lvl="1" indent="-274320">
              <a:spcBef>
                <a:spcPts val="0"/>
              </a:spcBef>
              <a:buFont typeface="Arial" panose="020B0604020202020204" pitchFamily="34" charset="0"/>
              <a:buChar char="•"/>
            </a:pPr>
            <a:r>
              <a:rPr lang="en-US" sz="2400">
                <a:solidFill>
                  <a:schemeClr val="tx1"/>
                </a:solidFill>
              </a:rPr>
              <a:t>Activity Insight Improvements </a:t>
            </a:r>
            <a:br>
              <a:rPr lang="en-US" sz="2400">
                <a:solidFill>
                  <a:schemeClr val="tx1"/>
                </a:solidFill>
              </a:rPr>
            </a:br>
            <a:r>
              <a:rPr lang="en-US" sz="2400">
                <a:solidFill>
                  <a:schemeClr val="tx1"/>
                </a:solidFill>
              </a:rPr>
              <a:t>and Changes</a:t>
            </a:r>
          </a:p>
          <a:p>
            <a:pPr>
              <a:spcBef>
                <a:spcPts val="0"/>
              </a:spcBef>
            </a:pPr>
            <a:endParaRPr lang="en-US" sz="2000">
              <a:solidFill>
                <a:schemeClr val="tx1"/>
              </a:solidFill>
            </a:endParaRPr>
          </a:p>
        </p:txBody>
      </p:sp>
    </p:spTree>
    <p:extLst>
      <p:ext uri="{BB962C8B-B14F-4D97-AF65-F5344CB8AC3E}">
        <p14:creationId xmlns:p14="http://schemas.microsoft.com/office/powerpoint/2010/main" val="1360329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p:txBody>
          <a:bodyPr>
            <a:normAutofit/>
          </a:bodyPr>
          <a:lstStyle/>
          <a:p>
            <a:r>
              <a:rPr lang="en-US" sz="4000"/>
              <a:t>Dossier Guidelines and Tips</a:t>
            </a:r>
          </a:p>
        </p:txBody>
      </p:sp>
      <p:sp>
        <p:nvSpPr>
          <p:cNvPr id="9" name="Content Placeholder 5"/>
          <p:cNvSpPr>
            <a:spLocks noGrp="1"/>
          </p:cNvSpPr>
          <p:nvPr>
            <p:ph idx="1"/>
          </p:nvPr>
        </p:nvSpPr>
        <p:spPr>
          <a:xfrm>
            <a:off x="596348" y="1063229"/>
            <a:ext cx="7929585" cy="3111855"/>
          </a:xfrm>
        </p:spPr>
        <p:txBody>
          <a:bodyPr>
            <a:noAutofit/>
          </a:bodyPr>
          <a:lstStyle/>
          <a:p>
            <a:pPr marL="0" indent="0">
              <a:buNone/>
            </a:pPr>
            <a:r>
              <a:rPr lang="en-US" sz="2400" b="1">
                <a:solidFill>
                  <a:schemeClr val="tx1"/>
                </a:solidFill>
              </a:rPr>
              <a:t>Service</a:t>
            </a:r>
          </a:p>
          <a:p>
            <a:r>
              <a:rPr lang="en-US" sz="2000">
                <a:solidFill>
                  <a:schemeClr val="tx1"/>
                </a:solidFill>
              </a:rPr>
              <a:t>Regarding service, as with teaching, for a tenure review, you should include materials from the date of Penn State employment in a tenure-eligible position.</a:t>
            </a:r>
            <a:endParaRPr lang="en-US" sz="2000" b="1">
              <a:solidFill>
                <a:schemeClr val="tx1"/>
              </a:solidFill>
            </a:endParaRPr>
          </a:p>
          <a:p>
            <a:r>
              <a:rPr lang="en-US" sz="2000">
                <a:solidFill>
                  <a:schemeClr val="tx1"/>
                </a:solidFill>
              </a:rPr>
              <a:t>For a promotion review, use materials from the date of the individual’s last promotion or from the last ten years. </a:t>
            </a:r>
          </a:p>
          <a:p>
            <a:r>
              <a:rPr lang="en-US" sz="2000">
                <a:solidFill>
                  <a:schemeClr val="tx1"/>
                </a:solidFill>
              </a:rPr>
              <a:t>Faculty members granted a stay of tenure or leave may include additional evaluations beyond five years to provide sufficient evidence of evaluations or assessment.</a:t>
            </a:r>
          </a:p>
        </p:txBody>
      </p:sp>
    </p:spTree>
    <p:extLst>
      <p:ext uri="{BB962C8B-B14F-4D97-AF65-F5344CB8AC3E}">
        <p14:creationId xmlns:p14="http://schemas.microsoft.com/office/powerpoint/2010/main" val="1686573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a:xfrm>
            <a:off x="457200" y="205979"/>
            <a:ext cx="8686800" cy="857250"/>
          </a:xfrm>
        </p:spPr>
        <p:txBody>
          <a:bodyPr>
            <a:normAutofit/>
          </a:bodyPr>
          <a:lstStyle/>
          <a:p>
            <a:r>
              <a:rPr lang="en-US" sz="4000"/>
              <a:t>External Letters</a:t>
            </a:r>
          </a:p>
        </p:txBody>
      </p:sp>
      <p:sp>
        <p:nvSpPr>
          <p:cNvPr id="12" name="Content Placeholder 5"/>
          <p:cNvSpPr>
            <a:spLocks noGrp="1"/>
          </p:cNvSpPr>
          <p:nvPr>
            <p:ph idx="1"/>
          </p:nvPr>
        </p:nvSpPr>
        <p:spPr>
          <a:xfrm>
            <a:off x="457201" y="990600"/>
            <a:ext cx="8559800" cy="3386417"/>
          </a:xfrm>
        </p:spPr>
        <p:txBody>
          <a:bodyPr>
            <a:noAutofit/>
          </a:bodyPr>
          <a:lstStyle/>
          <a:p>
            <a:pPr>
              <a:spcBef>
                <a:spcPts val="300"/>
              </a:spcBef>
            </a:pPr>
            <a:r>
              <a:rPr lang="en-US" sz="1700">
                <a:solidFill>
                  <a:schemeClr val="tx1"/>
                </a:solidFill>
              </a:rPr>
              <a:t>We must have </a:t>
            </a:r>
            <a:r>
              <a:rPr lang="en-US" sz="1700" u="sng">
                <a:solidFill>
                  <a:schemeClr val="tx1"/>
                </a:solidFill>
              </a:rPr>
              <a:t>four</a:t>
            </a:r>
            <a:r>
              <a:rPr lang="en-US" sz="1700">
                <a:solidFill>
                  <a:schemeClr val="tx1"/>
                </a:solidFill>
              </a:rPr>
              <a:t> external letters.</a:t>
            </a:r>
          </a:p>
          <a:p>
            <a:pPr>
              <a:spcBef>
                <a:spcPts val="300"/>
              </a:spcBef>
            </a:pPr>
            <a:r>
              <a:rPr lang="en-US" sz="1700">
                <a:solidFill>
                  <a:schemeClr val="tx1"/>
                </a:solidFill>
              </a:rPr>
              <a:t>External letters should come from people who can give honest and objective evaluations. </a:t>
            </a:r>
          </a:p>
          <a:p>
            <a:pPr>
              <a:spcBef>
                <a:spcPts val="300"/>
              </a:spcBef>
            </a:pPr>
            <a:r>
              <a:rPr lang="en-US" sz="1700">
                <a:solidFill>
                  <a:schemeClr val="tx1"/>
                </a:solidFill>
              </a:rPr>
              <a:t>Use judgment and discretion regarding all external letters.</a:t>
            </a:r>
          </a:p>
          <a:p>
            <a:pPr>
              <a:spcBef>
                <a:spcPts val="300"/>
              </a:spcBef>
            </a:pPr>
            <a:r>
              <a:rPr lang="en-US" sz="1700">
                <a:solidFill>
                  <a:schemeClr val="tx1"/>
                </a:solidFill>
              </a:rPr>
              <a:t>There should be no contact between the candidate and the reviewer. If a reviewer contacts a candidate, that candidate should immediately contact his or her department head, director of academic affairs, or school director.</a:t>
            </a:r>
          </a:p>
          <a:p>
            <a:pPr>
              <a:spcBef>
                <a:spcPts val="300"/>
              </a:spcBef>
            </a:pPr>
            <a:r>
              <a:rPr lang="en-US" sz="1700">
                <a:solidFill>
                  <a:schemeClr val="tx1"/>
                </a:solidFill>
              </a:rPr>
              <a:t>Advance contacts to potential reviewers should go through the dean or chancellor, or the department head, director of academic affairs, or school director.</a:t>
            </a:r>
          </a:p>
          <a:p>
            <a:pPr>
              <a:spcBef>
                <a:spcPts val="300"/>
              </a:spcBef>
            </a:pPr>
            <a:r>
              <a:rPr lang="en-US" sz="1700">
                <a:solidFill>
                  <a:schemeClr val="tx1"/>
                </a:solidFill>
              </a:rPr>
              <a:t>Letters should not reference external reviewers by name or other descriptors that could reveal the person’s identity, such as the institution where that person works.</a:t>
            </a:r>
          </a:p>
          <a:p>
            <a:pPr>
              <a:spcBef>
                <a:spcPts val="300"/>
              </a:spcBef>
            </a:pPr>
            <a:r>
              <a:rPr lang="en-US" sz="1700">
                <a:solidFill>
                  <a:schemeClr val="tx1"/>
                </a:solidFill>
              </a:rPr>
              <a:t>Include a log and list only those who received all materials.</a:t>
            </a:r>
          </a:p>
          <a:p>
            <a:pPr>
              <a:spcBef>
                <a:spcPts val="400"/>
              </a:spcBef>
            </a:pPr>
            <a:endParaRPr lang="en-US" sz="1500">
              <a:solidFill>
                <a:schemeClr val="tx1"/>
              </a:solidFill>
            </a:endParaRPr>
          </a:p>
        </p:txBody>
      </p:sp>
    </p:spTree>
    <p:extLst>
      <p:ext uri="{BB962C8B-B14F-4D97-AF65-F5344CB8AC3E}">
        <p14:creationId xmlns:p14="http://schemas.microsoft.com/office/powerpoint/2010/main" val="491540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a:xfrm>
            <a:off x="506994" y="205979"/>
            <a:ext cx="8421346" cy="857250"/>
          </a:xfrm>
        </p:spPr>
        <p:txBody>
          <a:bodyPr>
            <a:normAutofit/>
          </a:bodyPr>
          <a:lstStyle/>
          <a:p>
            <a:r>
              <a:rPr lang="en-US" sz="4000"/>
              <a:t>Statements of Evaluation</a:t>
            </a:r>
          </a:p>
        </p:txBody>
      </p:sp>
      <p:sp>
        <p:nvSpPr>
          <p:cNvPr id="12" name="Content Placeholder 5"/>
          <p:cNvSpPr>
            <a:spLocks noGrp="1"/>
          </p:cNvSpPr>
          <p:nvPr>
            <p:ph idx="1"/>
          </p:nvPr>
        </p:nvSpPr>
        <p:spPr>
          <a:xfrm>
            <a:off x="596347" y="1097277"/>
            <a:ext cx="8331993" cy="3180217"/>
          </a:xfrm>
        </p:spPr>
        <p:txBody>
          <a:bodyPr>
            <a:noAutofit/>
          </a:bodyPr>
          <a:lstStyle/>
          <a:p>
            <a:r>
              <a:rPr lang="en-US" sz="1800">
                <a:solidFill>
                  <a:schemeClr val="tx1"/>
                </a:solidFill>
              </a:rPr>
              <a:t>For tenure decisions, include all prior evaluative letters beginning with the earliest provisional review. </a:t>
            </a:r>
          </a:p>
          <a:p>
            <a:r>
              <a:rPr lang="en-US" sz="1800">
                <a:solidFill>
                  <a:schemeClr val="tx1"/>
                </a:solidFill>
              </a:rPr>
              <a:t>Include the names and ranks of committee members in the letter</a:t>
            </a:r>
          </a:p>
          <a:p>
            <a:r>
              <a:rPr lang="en-US" sz="1800">
                <a:solidFill>
                  <a:schemeClr val="tx1"/>
                </a:solidFill>
              </a:rPr>
              <a:t>Vote totals, including abstentions, should be included in the first paragraph of the letter.</a:t>
            </a:r>
          </a:p>
          <a:p>
            <a:r>
              <a:rPr lang="en-US" sz="1800" b="1">
                <a:solidFill>
                  <a:schemeClr val="tx1"/>
                </a:solidFill>
              </a:rPr>
              <a:t>For split votes, include majority and minority views in the letter.</a:t>
            </a:r>
          </a:p>
          <a:p>
            <a:r>
              <a:rPr lang="en-US" sz="1800">
                <a:solidFill>
                  <a:schemeClr val="tx1"/>
                </a:solidFill>
              </a:rPr>
              <a:t>If a consultation occurs, include details of that in the letter. </a:t>
            </a:r>
          </a:p>
          <a:p>
            <a:r>
              <a:rPr lang="en-US" sz="1800">
                <a:solidFill>
                  <a:schemeClr val="tx1"/>
                </a:solidFill>
              </a:rPr>
              <a:t>Be consistent in the use of descriptors related to teaching, research, and service. This helps to ensure that candidate assessments will be equitable and accurate. </a:t>
            </a:r>
          </a:p>
          <a:p>
            <a:r>
              <a:rPr lang="en-US" sz="1800">
                <a:solidFill>
                  <a:schemeClr val="tx1"/>
                </a:solidFill>
              </a:rPr>
              <a:t>For Joint Appointments, a letter from the secondary department head is required.</a:t>
            </a:r>
          </a:p>
          <a:p>
            <a:endParaRPr lang="en-US" sz="1800">
              <a:solidFill>
                <a:schemeClr val="tx1"/>
              </a:solidFill>
            </a:endParaRPr>
          </a:p>
        </p:txBody>
      </p:sp>
    </p:spTree>
    <p:extLst>
      <p:ext uri="{BB962C8B-B14F-4D97-AF65-F5344CB8AC3E}">
        <p14:creationId xmlns:p14="http://schemas.microsoft.com/office/powerpoint/2010/main" val="3322425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a:xfrm>
            <a:off x="457200" y="205979"/>
            <a:ext cx="8471140" cy="857250"/>
          </a:xfrm>
        </p:spPr>
        <p:txBody>
          <a:bodyPr>
            <a:normAutofit/>
          </a:bodyPr>
          <a:lstStyle/>
          <a:p>
            <a:r>
              <a:rPr lang="en-US" sz="4000"/>
              <a:t>Stays of Tenure</a:t>
            </a:r>
          </a:p>
        </p:txBody>
      </p:sp>
      <p:sp>
        <p:nvSpPr>
          <p:cNvPr id="12" name="Content Placeholder 5"/>
          <p:cNvSpPr>
            <a:spLocks noGrp="1"/>
          </p:cNvSpPr>
          <p:nvPr>
            <p:ph idx="1"/>
          </p:nvPr>
        </p:nvSpPr>
        <p:spPr>
          <a:xfrm>
            <a:off x="596348" y="1097277"/>
            <a:ext cx="8005786" cy="3180217"/>
          </a:xfrm>
        </p:spPr>
        <p:txBody>
          <a:bodyPr>
            <a:noAutofit/>
          </a:bodyPr>
          <a:lstStyle/>
          <a:p>
            <a:r>
              <a:rPr lang="en-US" sz="2000">
                <a:solidFill>
                  <a:schemeClr val="tx1"/>
                </a:solidFill>
              </a:rPr>
              <a:t>Faculty members granted stays of tenure or leave may include additional evaluations beyond five years to provide sufficient evidence of evaluations or teaching assessment.</a:t>
            </a:r>
          </a:p>
          <a:p>
            <a:r>
              <a:rPr lang="en-US" sz="2000">
                <a:solidFill>
                  <a:schemeClr val="tx1"/>
                </a:solidFill>
              </a:rPr>
              <a:t>No discussion of stays should appear in the dossiers. </a:t>
            </a:r>
          </a:p>
          <a:p>
            <a:r>
              <a:rPr lang="en-US" sz="2000">
                <a:solidFill>
                  <a:schemeClr val="tx1"/>
                </a:solidFill>
              </a:rPr>
              <a:t>Stays are given for legitimate reasons and vetted through my office.</a:t>
            </a:r>
          </a:p>
          <a:p>
            <a:pPr marL="0" indent="0">
              <a:buNone/>
            </a:pPr>
            <a:endParaRPr lang="en-US" sz="1800">
              <a:solidFill>
                <a:schemeClr val="tx1"/>
              </a:solidFill>
            </a:endParaRPr>
          </a:p>
          <a:p>
            <a:endParaRPr lang="en-US" sz="1800">
              <a:solidFill>
                <a:schemeClr val="tx1"/>
              </a:solidFill>
            </a:endParaRPr>
          </a:p>
        </p:txBody>
      </p:sp>
    </p:spTree>
    <p:extLst>
      <p:ext uri="{BB962C8B-B14F-4D97-AF65-F5344CB8AC3E}">
        <p14:creationId xmlns:p14="http://schemas.microsoft.com/office/powerpoint/2010/main" val="329434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a:xfrm>
            <a:off x="457200" y="205979"/>
            <a:ext cx="8471140" cy="857250"/>
          </a:xfrm>
        </p:spPr>
        <p:txBody>
          <a:bodyPr>
            <a:normAutofit fontScale="90000"/>
          </a:bodyPr>
          <a:lstStyle/>
          <a:p>
            <a:r>
              <a:rPr lang="en-US" sz="4000" dirty="0"/>
              <a:t>Extension to the Probationary Period Due to COVID-19</a:t>
            </a:r>
          </a:p>
        </p:txBody>
      </p:sp>
      <p:sp>
        <p:nvSpPr>
          <p:cNvPr id="12" name="Content Placeholder 5"/>
          <p:cNvSpPr>
            <a:spLocks noGrp="1"/>
          </p:cNvSpPr>
          <p:nvPr>
            <p:ph idx="1"/>
          </p:nvPr>
        </p:nvSpPr>
        <p:spPr>
          <a:xfrm>
            <a:off x="596348" y="1097277"/>
            <a:ext cx="8005786" cy="3180217"/>
          </a:xfrm>
        </p:spPr>
        <p:txBody>
          <a:bodyPr>
            <a:noAutofit/>
          </a:bodyPr>
          <a:lstStyle/>
          <a:p>
            <a:pPr marL="0" indent="0">
              <a:buNone/>
            </a:pPr>
            <a:endParaRPr lang="en-US" sz="1800" dirty="0">
              <a:solidFill>
                <a:schemeClr val="tx1"/>
              </a:solidFill>
            </a:endParaRPr>
          </a:p>
          <a:p>
            <a:pPr marL="0" indent="0">
              <a:buNone/>
            </a:pPr>
            <a:r>
              <a:rPr lang="en-US" sz="1800" dirty="0">
                <a:solidFill>
                  <a:schemeClr val="tx1"/>
                </a:solidFill>
              </a:rPr>
              <a:t>Penn State extended the provisional tenure period starting with the 2020-2021 academic year for all faculty in their pre-tenure probationary period, as defined in University policy AC23. As of September 15, 2020, the University announced that all tenure-line faculty in their probationary period during the calendar year 2020 are eligible to confirm acceptance of the one-year COVID-19 extension.</a:t>
            </a:r>
          </a:p>
          <a:p>
            <a:pPr marL="0" indent="0">
              <a:buNone/>
            </a:pPr>
            <a:endParaRPr lang="en-US" sz="1800" dirty="0">
              <a:solidFill>
                <a:schemeClr val="tx1"/>
              </a:solidFill>
            </a:endParaRPr>
          </a:p>
          <a:p>
            <a:pPr marL="0" indent="0">
              <a:buNone/>
            </a:pPr>
            <a:r>
              <a:rPr lang="en-US" sz="1800" dirty="0">
                <a:solidFill>
                  <a:schemeClr val="tx1"/>
                </a:solidFill>
              </a:rPr>
              <a:t>See </a:t>
            </a:r>
            <a:r>
              <a:rPr lang="en-US" sz="1800" dirty="0">
                <a:solidFill>
                  <a:schemeClr val="tx1"/>
                </a:solidFill>
                <a:hlinkClick r:id="rId4"/>
              </a:rPr>
              <a:t>FAQ</a:t>
            </a:r>
            <a:r>
              <a:rPr lang="en-US" sz="1800" dirty="0">
                <a:solidFill>
                  <a:schemeClr val="tx1"/>
                </a:solidFill>
              </a:rPr>
              <a:t> document. </a:t>
            </a:r>
          </a:p>
        </p:txBody>
      </p:sp>
    </p:spTree>
    <p:extLst>
      <p:ext uri="{BB962C8B-B14F-4D97-AF65-F5344CB8AC3E}">
        <p14:creationId xmlns:p14="http://schemas.microsoft.com/office/powerpoint/2010/main" val="3727669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p:txBody>
          <a:bodyPr>
            <a:normAutofit/>
          </a:bodyPr>
          <a:lstStyle/>
          <a:p>
            <a:r>
              <a:rPr lang="en-US" sz="4000"/>
              <a:t>Changes to Guidelines: 2020-21</a:t>
            </a:r>
          </a:p>
        </p:txBody>
      </p:sp>
      <p:sp>
        <p:nvSpPr>
          <p:cNvPr id="9" name="Content Placeholder 5"/>
          <p:cNvSpPr>
            <a:spLocks noGrp="1"/>
          </p:cNvSpPr>
          <p:nvPr>
            <p:ph idx="1"/>
          </p:nvPr>
        </p:nvSpPr>
        <p:spPr>
          <a:xfrm>
            <a:off x="596348" y="1010981"/>
            <a:ext cx="7767723" cy="3750706"/>
          </a:xfrm>
        </p:spPr>
        <p:txBody>
          <a:bodyPr>
            <a:noAutofit/>
          </a:bodyPr>
          <a:lstStyle/>
          <a:p>
            <a:pPr marL="0" indent="0">
              <a:spcBef>
                <a:spcPts val="0"/>
              </a:spcBef>
              <a:buNone/>
            </a:pPr>
            <a:r>
              <a:rPr lang="en-US" sz="2000" kern="800">
                <a:solidFill>
                  <a:schemeClr val="tx1"/>
                </a:solidFill>
              </a:rPr>
              <a:t>Changes to the Administrative Guidelines for this academic year:</a:t>
            </a:r>
            <a:endParaRPr lang="en-US" sz="2000" b="1" kern="800">
              <a:solidFill>
                <a:schemeClr val="tx1"/>
              </a:solidFill>
            </a:endParaRPr>
          </a:p>
          <a:p>
            <a:pPr>
              <a:spcBef>
                <a:spcPts val="0"/>
              </a:spcBef>
              <a:spcAft>
                <a:spcPts val="200"/>
              </a:spcAft>
            </a:pPr>
            <a:r>
              <a:rPr lang="en-US" sz="2000" kern="800">
                <a:solidFill>
                  <a:schemeClr val="tx1"/>
                </a:solidFill>
              </a:rPr>
              <a:t>II.C.2 (Page </a:t>
            </a:r>
            <a:r>
              <a:rPr lang="en-US" sz="2000">
                <a:solidFill>
                  <a:schemeClr val="tx1"/>
                </a:solidFill>
              </a:rPr>
              <a:t>6) COVID-19 Impacts on Teaching</a:t>
            </a:r>
          </a:p>
          <a:p>
            <a:pPr lvl="1">
              <a:spcBef>
                <a:spcPts val="0"/>
              </a:spcBef>
              <a:spcAft>
                <a:spcPts val="200"/>
              </a:spcAft>
            </a:pPr>
            <a:r>
              <a:rPr lang="en-US" sz="1400" i="1">
                <a:solidFill>
                  <a:schemeClr val="tx1"/>
                </a:solidFill>
              </a:rPr>
              <a:t>Specifies that not including SRTE’s, peer teaching observations, or alternative documentation of teaching activities for spring 2020 may not be used to penalize candidates.</a:t>
            </a:r>
          </a:p>
          <a:p>
            <a:pPr lvl="1">
              <a:spcBef>
                <a:spcPts val="0"/>
              </a:spcBef>
              <a:spcAft>
                <a:spcPts val="200"/>
              </a:spcAft>
            </a:pPr>
            <a:r>
              <a:rPr lang="en-US" sz="1400" i="1">
                <a:solidFill>
                  <a:schemeClr val="tx1"/>
                </a:solidFill>
              </a:rPr>
              <a:t>Added a new Appendix “M” for recommended alternatives to document teaching activities</a:t>
            </a:r>
            <a:endParaRPr lang="en-US" sz="2000" i="1">
              <a:solidFill>
                <a:schemeClr val="tx1"/>
              </a:solidFill>
            </a:endParaRPr>
          </a:p>
          <a:p>
            <a:pPr>
              <a:spcBef>
                <a:spcPts val="600"/>
              </a:spcBef>
              <a:spcAft>
                <a:spcPts val="600"/>
              </a:spcAft>
            </a:pPr>
            <a:r>
              <a:rPr lang="en-US" sz="2000">
                <a:solidFill>
                  <a:schemeClr val="tx1"/>
                </a:solidFill>
              </a:rPr>
              <a:t>III. F.3 (Page 12) The deadline for submission of factual changes or new information has been updated to February 1</a:t>
            </a:r>
          </a:p>
          <a:p>
            <a:pPr>
              <a:spcBef>
                <a:spcPts val="600"/>
              </a:spcBef>
              <a:spcAft>
                <a:spcPts val="600"/>
              </a:spcAft>
            </a:pPr>
            <a:r>
              <a:rPr lang="en-US" sz="2000">
                <a:solidFill>
                  <a:schemeClr val="tx1"/>
                </a:solidFill>
              </a:rPr>
              <a:t>VII. (Page 26) Extension of the Probationary Period due to COVID-19</a:t>
            </a:r>
          </a:p>
          <a:p>
            <a:pPr lvl="1">
              <a:spcBef>
                <a:spcPts val="0"/>
              </a:spcBef>
              <a:spcAft>
                <a:spcPts val="200"/>
              </a:spcAft>
            </a:pPr>
            <a:r>
              <a:rPr lang="en-US" sz="1400">
                <a:solidFill>
                  <a:schemeClr val="tx1"/>
                </a:solidFill>
              </a:rPr>
              <a:t>Starting with calendar year 2020 for all faculty in their pre-tenure probationary period, faculty can confirm extension of the probationary period. </a:t>
            </a:r>
          </a:p>
        </p:txBody>
      </p:sp>
    </p:spTree>
    <p:extLst>
      <p:ext uri="{BB962C8B-B14F-4D97-AF65-F5344CB8AC3E}">
        <p14:creationId xmlns:p14="http://schemas.microsoft.com/office/powerpoint/2010/main" val="3812355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p:txBody>
          <a:bodyPr>
            <a:normAutofit/>
          </a:bodyPr>
          <a:lstStyle/>
          <a:p>
            <a:r>
              <a:rPr lang="en-US" sz="4000"/>
              <a:t>Changes to Guidelines: 2020-21</a:t>
            </a:r>
          </a:p>
        </p:txBody>
      </p:sp>
      <p:sp>
        <p:nvSpPr>
          <p:cNvPr id="9" name="Content Placeholder 5"/>
          <p:cNvSpPr>
            <a:spLocks noGrp="1"/>
          </p:cNvSpPr>
          <p:nvPr>
            <p:ph idx="1"/>
          </p:nvPr>
        </p:nvSpPr>
        <p:spPr>
          <a:xfrm>
            <a:off x="596348" y="1002183"/>
            <a:ext cx="7567415" cy="3172902"/>
          </a:xfrm>
        </p:spPr>
        <p:txBody>
          <a:bodyPr>
            <a:noAutofit/>
          </a:bodyPr>
          <a:lstStyle/>
          <a:p>
            <a:pPr marL="0" indent="0">
              <a:spcBef>
                <a:spcPts val="0"/>
              </a:spcBef>
              <a:buNone/>
            </a:pPr>
            <a:r>
              <a:rPr lang="en-US" sz="2000">
                <a:solidFill>
                  <a:schemeClr val="tx1"/>
                </a:solidFill>
              </a:rPr>
              <a:t>Changes to the Administrative Guidelines for this academic year:</a:t>
            </a:r>
          </a:p>
          <a:p>
            <a:pPr>
              <a:spcBef>
                <a:spcPts val="0"/>
              </a:spcBef>
              <a:spcAft>
                <a:spcPts val="600"/>
              </a:spcAft>
            </a:pPr>
            <a:r>
              <a:rPr lang="en-US" sz="1400">
                <a:solidFill>
                  <a:schemeClr val="tx1"/>
                </a:solidFill>
              </a:rPr>
              <a:t>Appendix B (Pages 33-34) Timetable for 2020-2021 Promotion and Tenure Reviews</a:t>
            </a:r>
          </a:p>
          <a:p>
            <a:pPr>
              <a:spcBef>
                <a:spcPts val="0"/>
              </a:spcBef>
              <a:spcAft>
                <a:spcPts val="600"/>
              </a:spcAft>
            </a:pPr>
            <a:r>
              <a:rPr lang="en-US" sz="1400">
                <a:solidFill>
                  <a:schemeClr val="tx1"/>
                </a:solidFill>
              </a:rPr>
              <a:t>Appendix F (Page 40) Dossier and Divider Forms</a:t>
            </a:r>
          </a:p>
          <a:p>
            <a:pPr lvl="1">
              <a:spcBef>
                <a:spcPts val="0"/>
              </a:spcBef>
              <a:spcAft>
                <a:spcPts val="600"/>
              </a:spcAft>
            </a:pPr>
            <a:r>
              <a:rPr lang="en-US" sz="1000" i="1">
                <a:solidFill>
                  <a:schemeClr val="tx1"/>
                </a:solidFill>
              </a:rPr>
              <a:t>Promotion and Tenure Form-“Purpose” was updated</a:t>
            </a:r>
          </a:p>
          <a:p>
            <a:pPr lvl="1">
              <a:spcBef>
                <a:spcPts val="0"/>
              </a:spcBef>
              <a:spcAft>
                <a:spcPts val="600"/>
              </a:spcAft>
            </a:pPr>
            <a:r>
              <a:rPr lang="en-US" sz="1000" i="1">
                <a:solidFill>
                  <a:schemeClr val="tx1"/>
                </a:solidFill>
              </a:rPr>
              <a:t>Biographical Data for Promotion/Tenure Review Form-deletion of “Status” Column</a:t>
            </a:r>
          </a:p>
          <a:p>
            <a:pPr lvl="1">
              <a:spcBef>
                <a:spcPts val="0"/>
              </a:spcBef>
              <a:spcAft>
                <a:spcPts val="600"/>
              </a:spcAft>
            </a:pPr>
            <a:r>
              <a:rPr lang="en-US" sz="1000" i="1">
                <a:solidFill>
                  <a:schemeClr val="tx1"/>
                </a:solidFill>
              </a:rPr>
              <a:t>The Scholarship of Librarianship-Addition of “Professional development activities related to your librarianship activities”</a:t>
            </a:r>
          </a:p>
          <a:p>
            <a:pPr>
              <a:spcBef>
                <a:spcPts val="0"/>
              </a:spcBef>
              <a:spcAft>
                <a:spcPts val="600"/>
              </a:spcAft>
            </a:pPr>
            <a:r>
              <a:rPr lang="en-US" sz="1400">
                <a:solidFill>
                  <a:schemeClr val="tx1"/>
                </a:solidFill>
              </a:rPr>
              <a:t>Appendix I (Pages 55-57) Several Clarifications were made to the Immediate Tenure Process</a:t>
            </a:r>
          </a:p>
          <a:p>
            <a:pPr lvl="1">
              <a:spcBef>
                <a:spcPts val="0"/>
              </a:spcBef>
              <a:spcAft>
                <a:spcPts val="600"/>
              </a:spcAft>
            </a:pPr>
            <a:r>
              <a:rPr lang="en-US" sz="1000" i="1">
                <a:solidFill>
                  <a:schemeClr val="tx1"/>
                </a:solidFill>
              </a:rPr>
              <a:t>Clarification this process is used for those who currently have tenure at their institution they are leaving</a:t>
            </a:r>
          </a:p>
          <a:p>
            <a:pPr lvl="1">
              <a:spcBef>
                <a:spcPts val="0"/>
              </a:spcBef>
              <a:spcAft>
                <a:spcPts val="600"/>
              </a:spcAft>
            </a:pPr>
            <a:r>
              <a:rPr lang="en-US" sz="1000" i="1">
                <a:solidFill>
                  <a:schemeClr val="tx1"/>
                </a:solidFill>
              </a:rPr>
              <a:t>Clarification that a summary of documentation of teaching effectiveness is needed</a:t>
            </a:r>
          </a:p>
          <a:p>
            <a:pPr lvl="1">
              <a:spcBef>
                <a:spcPts val="0"/>
              </a:spcBef>
              <a:spcAft>
                <a:spcPts val="600"/>
              </a:spcAft>
            </a:pPr>
            <a:r>
              <a:rPr lang="en-US" sz="1000" i="1">
                <a:solidFill>
                  <a:schemeClr val="tx1"/>
                </a:solidFill>
              </a:rPr>
              <a:t>Administrators are expected to consult with unit’s P&amp;T committee to determine if additional external letters should be requested</a:t>
            </a:r>
          </a:p>
          <a:p>
            <a:pPr>
              <a:spcBef>
                <a:spcPts val="0"/>
              </a:spcBef>
              <a:spcAft>
                <a:spcPts val="600"/>
              </a:spcAft>
            </a:pPr>
            <a:r>
              <a:rPr lang="en-US" sz="1400">
                <a:solidFill>
                  <a:schemeClr val="tx1"/>
                </a:solidFill>
              </a:rPr>
              <a:t>Appendix M (Pages 62-64) Suggested Alternative Documentation of Teaching Activities in Spring Semester 2020 due to COVID-19</a:t>
            </a:r>
          </a:p>
        </p:txBody>
      </p:sp>
    </p:spTree>
    <p:extLst>
      <p:ext uri="{BB962C8B-B14F-4D97-AF65-F5344CB8AC3E}">
        <p14:creationId xmlns:p14="http://schemas.microsoft.com/office/powerpoint/2010/main" val="4289794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a:xfrm>
            <a:off x="457199" y="205979"/>
            <a:ext cx="8453887" cy="857250"/>
          </a:xfrm>
        </p:spPr>
        <p:txBody>
          <a:bodyPr>
            <a:normAutofit/>
          </a:bodyPr>
          <a:lstStyle/>
          <a:p>
            <a:r>
              <a:rPr lang="en-US" sz="3800"/>
              <a:t>Frequently Asked Questions</a:t>
            </a:r>
          </a:p>
        </p:txBody>
      </p:sp>
      <p:sp>
        <p:nvSpPr>
          <p:cNvPr id="9" name="Content Placeholder 5"/>
          <p:cNvSpPr>
            <a:spLocks noGrp="1"/>
          </p:cNvSpPr>
          <p:nvPr>
            <p:ph idx="1"/>
          </p:nvPr>
        </p:nvSpPr>
        <p:spPr>
          <a:xfrm>
            <a:off x="596346" y="1114425"/>
            <a:ext cx="6661703" cy="3346541"/>
          </a:xfrm>
        </p:spPr>
        <p:txBody>
          <a:bodyPr>
            <a:noAutofit/>
          </a:bodyPr>
          <a:lstStyle/>
          <a:p>
            <a:pPr>
              <a:spcBef>
                <a:spcPts val="600"/>
              </a:spcBef>
              <a:spcAft>
                <a:spcPts val="600"/>
              </a:spcAft>
              <a:buFont typeface="Arial" panose="020B0604020202020204" pitchFamily="34" charset="0"/>
              <a:buChar char="•"/>
            </a:pPr>
            <a:r>
              <a:rPr lang="en-US" sz="1800">
                <a:solidFill>
                  <a:schemeClr val="tx1"/>
                </a:solidFill>
              </a:rPr>
              <a:t>Last updated in September 2020, the P&amp;T FAQ document on the VPFA website contains 71 questions and answers.</a:t>
            </a:r>
          </a:p>
          <a:p>
            <a:pPr>
              <a:spcBef>
                <a:spcPts val="600"/>
              </a:spcBef>
              <a:spcAft>
                <a:spcPts val="600"/>
              </a:spcAft>
              <a:buFont typeface="Arial" panose="020B0604020202020204" pitchFamily="34" charset="0"/>
              <a:buChar char="•"/>
            </a:pPr>
            <a:r>
              <a:rPr lang="en-US" sz="1800">
                <a:solidFill>
                  <a:schemeClr val="tx1"/>
                </a:solidFill>
              </a:rPr>
              <a:t>Note: The FAQ document is a resource, but </a:t>
            </a:r>
            <a:r>
              <a:rPr lang="en-US" sz="1800" u="sng">
                <a:solidFill>
                  <a:schemeClr val="tx1"/>
                </a:solidFill>
              </a:rPr>
              <a:t>not</a:t>
            </a:r>
            <a:r>
              <a:rPr lang="en-US" sz="1800">
                <a:solidFill>
                  <a:schemeClr val="tx1"/>
                </a:solidFill>
              </a:rPr>
              <a:t> policy. </a:t>
            </a:r>
            <a:br>
              <a:rPr lang="en-US" sz="1800">
                <a:solidFill>
                  <a:schemeClr val="tx1"/>
                </a:solidFill>
              </a:rPr>
            </a:br>
            <a:r>
              <a:rPr lang="en-US" sz="1800">
                <a:solidFill>
                  <a:schemeClr val="tx1"/>
                </a:solidFill>
              </a:rPr>
              <a:t>Follow AC23 and the Administrative Guidelines, in addition </a:t>
            </a:r>
            <a:br>
              <a:rPr lang="en-US" sz="1800">
                <a:solidFill>
                  <a:schemeClr val="tx1"/>
                </a:solidFill>
              </a:rPr>
            </a:br>
            <a:r>
              <a:rPr lang="en-US" sz="1800">
                <a:solidFill>
                  <a:schemeClr val="tx1"/>
                </a:solidFill>
              </a:rPr>
              <a:t>to the policies of your college, campus, school, and department.</a:t>
            </a:r>
          </a:p>
          <a:p>
            <a:pPr>
              <a:spcBef>
                <a:spcPts val="600"/>
              </a:spcBef>
              <a:spcAft>
                <a:spcPts val="600"/>
              </a:spcAft>
              <a:buFont typeface="Arial" panose="020B0604020202020204" pitchFamily="34" charset="0"/>
              <a:buChar char="•"/>
            </a:pPr>
            <a:r>
              <a:rPr lang="en-US" sz="1800">
                <a:solidFill>
                  <a:schemeClr val="tx1"/>
                </a:solidFill>
              </a:rPr>
              <a:t>Question not answered there? Contact the head of your department/school/campus. Contact my office if needed.</a:t>
            </a:r>
          </a:p>
          <a:p>
            <a:pPr>
              <a:spcBef>
                <a:spcPts val="600"/>
              </a:spcBef>
              <a:spcAft>
                <a:spcPts val="600"/>
              </a:spcAft>
              <a:buFont typeface="Arial" panose="020B0604020202020204" pitchFamily="34" charset="0"/>
              <a:buChar char="•"/>
            </a:pPr>
            <a:r>
              <a:rPr lang="en-US" sz="1800">
                <a:solidFill>
                  <a:schemeClr val="tx1"/>
                </a:solidFill>
              </a:rPr>
              <a:t>Like the Administrative Guidelines, the current FAQ has changes from last year.</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1079" y="1522269"/>
            <a:ext cx="2258614" cy="2258614"/>
          </a:xfrm>
          <a:prstGeom prst="rect">
            <a:avLst/>
          </a:prstGeom>
        </p:spPr>
      </p:pic>
    </p:spTree>
    <p:extLst>
      <p:ext uri="{BB962C8B-B14F-4D97-AF65-F5344CB8AC3E}">
        <p14:creationId xmlns:p14="http://schemas.microsoft.com/office/powerpoint/2010/main" val="1375226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a:xfrm>
            <a:off x="457199" y="205979"/>
            <a:ext cx="8453887" cy="857250"/>
          </a:xfrm>
        </p:spPr>
        <p:txBody>
          <a:bodyPr>
            <a:normAutofit/>
          </a:bodyPr>
          <a:lstStyle/>
          <a:p>
            <a:r>
              <a:rPr lang="en-US" sz="3200"/>
              <a:t>UPDATED FAQ #2</a:t>
            </a:r>
          </a:p>
        </p:txBody>
      </p:sp>
      <p:sp>
        <p:nvSpPr>
          <p:cNvPr id="9" name="Content Placeholder 5"/>
          <p:cNvSpPr>
            <a:spLocks noGrp="1"/>
          </p:cNvSpPr>
          <p:nvPr>
            <p:ph idx="1"/>
          </p:nvPr>
        </p:nvSpPr>
        <p:spPr>
          <a:xfrm>
            <a:off x="596347" y="1063229"/>
            <a:ext cx="8166654" cy="3375421"/>
          </a:xfrm>
        </p:spPr>
        <p:txBody>
          <a:bodyPr>
            <a:noAutofit/>
          </a:bodyPr>
          <a:lstStyle/>
          <a:p>
            <a:pPr marL="0" indent="0">
              <a:spcBef>
                <a:spcPts val="0"/>
              </a:spcBef>
              <a:buSzPts val="1200"/>
              <a:buNone/>
            </a:pPr>
            <a:r>
              <a:rPr lang="en-US" sz="1800" b="1" i="1">
                <a:solidFill>
                  <a:schemeClr val="tx1"/>
                </a:solidFill>
                <a:effectLst/>
                <a:ea typeface="Times New Roman" panose="02020603050405020304" pitchFamily="18" charset="0"/>
              </a:rPr>
              <a:t>Most Colleges are now using Activity Insight (Digital Measures by Watermark) to generate dossiers. How does the use of Activity Insight impact the dossier and review process?</a:t>
            </a:r>
            <a:endParaRPr lang="en-US" sz="1800" b="1">
              <a:solidFill>
                <a:schemeClr val="tx1"/>
              </a:solidFill>
              <a:effectLst/>
              <a:ea typeface="Times New Roman" panose="02020603050405020304" pitchFamily="18" charset="0"/>
            </a:endParaRPr>
          </a:p>
          <a:p>
            <a:pPr marL="0" indent="0">
              <a:spcBef>
                <a:spcPts val="600"/>
              </a:spcBef>
              <a:spcAft>
                <a:spcPts val="600"/>
              </a:spcAft>
              <a:buNone/>
              <a:tabLst>
                <a:tab pos="346075" algn="l"/>
              </a:tabLst>
            </a:pPr>
            <a:endParaRPr lang="en-US" sz="1800" b="1">
              <a:solidFill>
                <a:schemeClr val="tx1"/>
              </a:solidFill>
              <a:effectLst/>
              <a:ea typeface="Times New Roman" panose="02020603050405020304" pitchFamily="18" charset="0"/>
            </a:endParaRPr>
          </a:p>
          <a:p>
            <a:pPr marL="0" indent="0">
              <a:spcBef>
                <a:spcPts val="600"/>
              </a:spcBef>
              <a:spcAft>
                <a:spcPts val="600"/>
              </a:spcAft>
              <a:buNone/>
              <a:tabLst>
                <a:tab pos="346075" algn="l"/>
              </a:tabLst>
            </a:pPr>
            <a:r>
              <a:rPr lang="en-US" sz="1800" b="1">
                <a:solidFill>
                  <a:schemeClr val="tx1"/>
                </a:solidFill>
                <a:effectLst/>
                <a:ea typeface="Times New Roman" panose="02020603050405020304" pitchFamily="18" charset="0"/>
              </a:rPr>
              <a:t>	</a:t>
            </a:r>
            <a:r>
              <a:rPr lang="en-US" sz="1800">
                <a:solidFill>
                  <a:schemeClr val="tx1"/>
                </a:solidFill>
                <a:effectLst/>
                <a:ea typeface="Times New Roman" panose="02020603050405020304" pitchFamily="18" charset="0"/>
              </a:rPr>
              <a:t>Activity Insight is a tool for generating the dossier. The output is consistent 	with the expectations outlined in the dividers as well as with the 	Administrative Guidelines.</a:t>
            </a:r>
            <a:endParaRPr lang="en-US" sz="1800">
              <a:solidFill>
                <a:schemeClr val="tx1"/>
              </a:solidFill>
            </a:endParaRPr>
          </a:p>
        </p:txBody>
      </p:sp>
    </p:spTree>
    <p:extLst>
      <p:ext uri="{BB962C8B-B14F-4D97-AF65-F5344CB8AC3E}">
        <p14:creationId xmlns:p14="http://schemas.microsoft.com/office/powerpoint/2010/main" val="642351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a:xfrm>
            <a:off x="457199" y="205979"/>
            <a:ext cx="8453887" cy="857250"/>
          </a:xfrm>
        </p:spPr>
        <p:txBody>
          <a:bodyPr>
            <a:normAutofit/>
          </a:bodyPr>
          <a:lstStyle/>
          <a:p>
            <a:r>
              <a:rPr lang="en-US" sz="3200"/>
              <a:t>UPDATED FAQ #7 </a:t>
            </a:r>
          </a:p>
        </p:txBody>
      </p:sp>
      <p:sp>
        <p:nvSpPr>
          <p:cNvPr id="9" name="Content Placeholder 5"/>
          <p:cNvSpPr>
            <a:spLocks noGrp="1"/>
          </p:cNvSpPr>
          <p:nvPr>
            <p:ph idx="1"/>
          </p:nvPr>
        </p:nvSpPr>
        <p:spPr>
          <a:xfrm>
            <a:off x="552973" y="1063229"/>
            <a:ext cx="8166654" cy="3375421"/>
          </a:xfrm>
        </p:spPr>
        <p:txBody>
          <a:bodyPr>
            <a:noAutofit/>
          </a:bodyPr>
          <a:lstStyle/>
          <a:p>
            <a:pPr marL="0" indent="0">
              <a:spcBef>
                <a:spcPts val="0"/>
              </a:spcBef>
              <a:buSzPts val="1200"/>
              <a:buNone/>
            </a:pPr>
            <a:r>
              <a:rPr lang="en-US" sz="1800" b="1" i="1">
                <a:solidFill>
                  <a:schemeClr val="tx1"/>
                </a:solidFill>
              </a:rPr>
              <a:t>Can information be added to the dossier after the department committee has reviewed it, and if so, must the committee meet again to review the dossier and write a new letter?</a:t>
            </a:r>
            <a:r>
              <a:rPr lang="en-US" sz="1800" b="1">
                <a:solidFill>
                  <a:schemeClr val="tx1"/>
                </a:solidFill>
                <a:effectLst/>
                <a:ea typeface="Times New Roman" panose="02020603050405020304" pitchFamily="18" charset="0"/>
              </a:rPr>
              <a:t>	</a:t>
            </a:r>
          </a:p>
          <a:p>
            <a:pPr marL="0" indent="0">
              <a:spcBef>
                <a:spcPts val="0"/>
              </a:spcBef>
              <a:buSzPts val="1200"/>
              <a:buNone/>
            </a:pPr>
            <a:endParaRPr lang="en-US" sz="1800" b="1">
              <a:solidFill>
                <a:schemeClr val="tx1"/>
              </a:solidFill>
              <a:effectLst/>
              <a:ea typeface="Times New Roman" panose="02020603050405020304" pitchFamily="18" charset="0"/>
            </a:endParaRPr>
          </a:p>
          <a:p>
            <a:pPr marL="0" indent="0" defTabSz="346075">
              <a:spcBef>
                <a:spcPts val="0"/>
              </a:spcBef>
              <a:buSzPts val="1200"/>
              <a:buNone/>
            </a:pPr>
            <a:r>
              <a:rPr lang="en-US" sz="1800" b="1" i="1">
                <a:solidFill>
                  <a:schemeClr val="tx1"/>
                </a:solidFill>
                <a:ea typeface="Times New Roman" panose="02020603050405020304" pitchFamily="18" charset="0"/>
              </a:rPr>
              <a:t>	</a:t>
            </a:r>
            <a:r>
              <a:rPr lang="en-US" sz="1800">
                <a:solidFill>
                  <a:schemeClr val="tx1"/>
                </a:solidFill>
              </a:rPr>
              <a:t>It is not appropriate to add information to the dossier after it has been 	reviewed if that information was available at the time the dossier was 	assembled and reviewed, unless a significant error had been made.  However, 	until </a:t>
            </a:r>
            <a:r>
              <a:rPr lang="en-US" sz="1800" b="1">
                <a:solidFill>
                  <a:schemeClr val="tx1"/>
                </a:solidFill>
              </a:rPr>
              <a:t>February 1</a:t>
            </a:r>
            <a:r>
              <a:rPr lang="en-US" sz="1800">
                <a:solidFill>
                  <a:schemeClr val="tx1"/>
                </a:solidFill>
              </a:rPr>
              <a:t>, if there are new achievements that might have an impact on 	the record–a judgment will need to be made by the appropriate administrator–	then that information must be sent back to all who have already acted on the 	dossier. If the new information has no impact on the recommendation, then 	that is all that need be indicated.</a:t>
            </a:r>
          </a:p>
        </p:txBody>
      </p:sp>
    </p:spTree>
    <p:extLst>
      <p:ext uri="{BB962C8B-B14F-4D97-AF65-F5344CB8AC3E}">
        <p14:creationId xmlns:p14="http://schemas.microsoft.com/office/powerpoint/2010/main" val="3441125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3" name="Title 2"/>
          <p:cNvSpPr>
            <a:spLocks noGrp="1"/>
          </p:cNvSpPr>
          <p:nvPr>
            <p:ph type="title"/>
          </p:nvPr>
        </p:nvSpPr>
        <p:spPr>
          <a:xfrm>
            <a:off x="457200" y="227263"/>
            <a:ext cx="8432800" cy="835966"/>
          </a:xfrm>
        </p:spPr>
        <p:txBody>
          <a:bodyPr>
            <a:normAutofit/>
          </a:bodyPr>
          <a:lstStyle/>
          <a:p>
            <a:r>
              <a:rPr lang="en-US" sz="4000" dirty="0"/>
              <a:t>VPFA Website – </a:t>
            </a:r>
            <a:r>
              <a:rPr lang="en-US" sz="4000" dirty="0">
                <a:hlinkClick r:id="rId4"/>
              </a:rPr>
              <a:t>vpfa.psu.edu</a:t>
            </a:r>
            <a:endParaRPr lang="en-US" sz="4000" dirty="0"/>
          </a:p>
        </p:txBody>
      </p:sp>
      <p:pic>
        <p:nvPicPr>
          <p:cNvPr id="13" name="Picture 12" descr="A screenshot of the VPFA webiste">
            <a:extLst>
              <a:ext uri="{FF2B5EF4-FFF2-40B4-BE49-F238E27FC236}">
                <a16:creationId xmlns:a16="http://schemas.microsoft.com/office/drawing/2014/main" id="{12E62965-629B-4EB3-9890-4AE9188ECE51}"/>
              </a:ext>
            </a:extLst>
          </p:cNvPr>
          <p:cNvPicPr>
            <a:picLocks noChangeAspect="1"/>
          </p:cNvPicPr>
          <p:nvPr/>
        </p:nvPicPr>
        <p:blipFill rotWithShape="1">
          <a:blip r:embed="rId5"/>
          <a:srcRect b="15561"/>
          <a:stretch/>
        </p:blipFill>
        <p:spPr>
          <a:xfrm>
            <a:off x="1814390" y="1063229"/>
            <a:ext cx="5515220" cy="3401289"/>
          </a:xfrm>
          <a:prstGeom prst="rect">
            <a:avLst/>
          </a:prstGeom>
        </p:spPr>
      </p:pic>
    </p:spTree>
    <p:extLst>
      <p:ext uri="{BB962C8B-B14F-4D97-AF65-F5344CB8AC3E}">
        <p14:creationId xmlns:p14="http://schemas.microsoft.com/office/powerpoint/2010/main" val="3089447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a:xfrm>
            <a:off x="457199" y="205979"/>
            <a:ext cx="8453887" cy="857250"/>
          </a:xfrm>
        </p:spPr>
        <p:txBody>
          <a:bodyPr>
            <a:normAutofit/>
          </a:bodyPr>
          <a:lstStyle/>
          <a:p>
            <a:r>
              <a:rPr lang="en-US" sz="3800"/>
              <a:t>UPDATED FAQ #9</a:t>
            </a:r>
          </a:p>
        </p:txBody>
      </p:sp>
      <p:sp>
        <p:nvSpPr>
          <p:cNvPr id="9" name="Content Placeholder 5"/>
          <p:cNvSpPr>
            <a:spLocks noGrp="1"/>
          </p:cNvSpPr>
          <p:nvPr>
            <p:ph idx="1"/>
          </p:nvPr>
        </p:nvSpPr>
        <p:spPr>
          <a:xfrm>
            <a:off x="596347" y="1063229"/>
            <a:ext cx="8166654" cy="3375421"/>
          </a:xfrm>
        </p:spPr>
        <p:txBody>
          <a:bodyPr>
            <a:noAutofit/>
          </a:bodyPr>
          <a:lstStyle/>
          <a:p>
            <a:pPr marL="0" indent="0">
              <a:spcBef>
                <a:spcPts val="0"/>
              </a:spcBef>
              <a:buSzPts val="1200"/>
              <a:buNone/>
            </a:pPr>
            <a:r>
              <a:rPr lang="en-US" sz="1600" b="1" i="1">
                <a:solidFill>
                  <a:schemeClr val="tx1"/>
                </a:solidFill>
              </a:rPr>
              <a:t>Section II.D says that “It is expected that units encourage and support collaborative and interdisciplinary research and that units will develop methods to assess these activities.” How are such measures to be presented in the dossier?</a:t>
            </a:r>
          </a:p>
          <a:p>
            <a:pPr marL="0" indent="0" defTabSz="346075">
              <a:spcBef>
                <a:spcPts val="0"/>
              </a:spcBef>
              <a:buSzPts val="1200"/>
              <a:buNone/>
            </a:pPr>
            <a:r>
              <a:rPr lang="en-US" sz="1600">
                <a:solidFill>
                  <a:schemeClr val="tx1"/>
                </a:solidFill>
              </a:rPr>
              <a:t>The unit should address what potential measures could or should be used in its criteria statement/guidelines. Because interdisciplinary team research involves multiple authors (papers and publications) and/or investigators (grant awards), best practices suggest committees identify how candidates can document their 	roles in collaborative products. In addition, if publications in the major journals in the field are an indication of 	quality, then those journals should be listed in the guidelines. Interdisciplinary team science often means that individuals are publishing in outlets other than the major journals in their own field and information on the 	quality of outlets beyond the candidate’s major field should be provided. In the dossier itself, those achievements should be itemized in section II.D. If citation indices are being used, the results should be presented in objective form in this section.</a:t>
            </a:r>
          </a:p>
        </p:txBody>
      </p:sp>
    </p:spTree>
    <p:extLst>
      <p:ext uri="{BB962C8B-B14F-4D97-AF65-F5344CB8AC3E}">
        <p14:creationId xmlns:p14="http://schemas.microsoft.com/office/powerpoint/2010/main" val="565523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a:xfrm>
            <a:off x="457199" y="205979"/>
            <a:ext cx="8453887" cy="857250"/>
          </a:xfrm>
        </p:spPr>
        <p:txBody>
          <a:bodyPr>
            <a:normAutofit/>
          </a:bodyPr>
          <a:lstStyle/>
          <a:p>
            <a:r>
              <a:rPr lang="en-US" sz="3800"/>
              <a:t>FAQ #14 – New Question</a:t>
            </a:r>
          </a:p>
        </p:txBody>
      </p:sp>
      <p:sp>
        <p:nvSpPr>
          <p:cNvPr id="9" name="Content Placeholder 5"/>
          <p:cNvSpPr>
            <a:spLocks noGrp="1"/>
          </p:cNvSpPr>
          <p:nvPr>
            <p:ph idx="1"/>
          </p:nvPr>
        </p:nvSpPr>
        <p:spPr>
          <a:xfrm>
            <a:off x="596347" y="1063229"/>
            <a:ext cx="8166654" cy="3375421"/>
          </a:xfrm>
        </p:spPr>
        <p:txBody>
          <a:bodyPr>
            <a:noAutofit/>
          </a:bodyPr>
          <a:lstStyle/>
          <a:p>
            <a:pPr marL="0" marR="0" lvl="0" indent="0">
              <a:spcBef>
                <a:spcPts val="0"/>
              </a:spcBef>
              <a:spcAft>
                <a:spcPts val="0"/>
              </a:spcAft>
              <a:buSzPts val="1200"/>
              <a:buNone/>
            </a:pPr>
            <a:r>
              <a:rPr lang="en-US" sz="1700" b="1" i="1">
                <a:solidFill>
                  <a:schemeClr val="tx1"/>
                </a:solidFill>
              </a:rPr>
              <a:t>If items presented in the dossier are in another language, should they be translated?</a:t>
            </a:r>
          </a:p>
          <a:p>
            <a:pPr marL="0" marR="0" lvl="0" indent="0">
              <a:spcBef>
                <a:spcPts val="0"/>
              </a:spcBef>
              <a:spcAft>
                <a:spcPts val="0"/>
              </a:spcAft>
              <a:buSzPts val="1200"/>
              <a:buNone/>
            </a:pPr>
            <a:endParaRPr lang="en-US" sz="1700" b="1" i="1">
              <a:solidFill>
                <a:schemeClr val="tx1"/>
              </a:solidFill>
            </a:endParaRPr>
          </a:p>
          <a:p>
            <a:pPr marL="0" marR="0" lvl="0" indent="0">
              <a:spcBef>
                <a:spcPts val="0"/>
              </a:spcBef>
              <a:spcAft>
                <a:spcPts val="0"/>
              </a:spcAft>
              <a:buSzPts val="1200"/>
              <a:buNone/>
            </a:pPr>
            <a:r>
              <a:rPr lang="en-US" sz="1700">
                <a:solidFill>
                  <a:schemeClr val="tx1"/>
                </a:solidFill>
              </a:rPr>
              <a:t>Ideally all (but at least half) of the materials sent to external reviewers must be translated in English. The original materials should also be sent to external reviewers. The College makes the arrangements and pays for/covers the cost of the translations. The candidate is given the opportunity to review the translations and the translations should become part of the supplemental materials. If not all of the articles are translated at least one, ideally more, of the external reviewers must be able to read the language the materials are written in. The College may also ask a Penn State employee who can read the language the materials are written in to serve as an internal reviewer and verify that that the materials are consistent with how they are represented in the dossier . This internal review letter becomes part of the dossier and the candidate has access to the letter. </a:t>
            </a:r>
          </a:p>
        </p:txBody>
      </p:sp>
    </p:spTree>
    <p:extLst>
      <p:ext uri="{BB962C8B-B14F-4D97-AF65-F5344CB8AC3E}">
        <p14:creationId xmlns:p14="http://schemas.microsoft.com/office/powerpoint/2010/main" val="3491500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a:xfrm>
            <a:off x="457199" y="205979"/>
            <a:ext cx="8453887" cy="857250"/>
          </a:xfrm>
        </p:spPr>
        <p:txBody>
          <a:bodyPr>
            <a:normAutofit/>
          </a:bodyPr>
          <a:lstStyle/>
          <a:p>
            <a:r>
              <a:rPr lang="en-US" sz="3800"/>
              <a:t>UPDATED FAQ #27 </a:t>
            </a:r>
          </a:p>
        </p:txBody>
      </p:sp>
      <p:sp>
        <p:nvSpPr>
          <p:cNvPr id="9" name="Content Placeholder 5"/>
          <p:cNvSpPr>
            <a:spLocks noGrp="1"/>
          </p:cNvSpPr>
          <p:nvPr>
            <p:ph idx="1"/>
          </p:nvPr>
        </p:nvSpPr>
        <p:spPr>
          <a:xfrm>
            <a:off x="596346" y="1063229"/>
            <a:ext cx="8314739" cy="3375421"/>
          </a:xfrm>
        </p:spPr>
        <p:txBody>
          <a:bodyPr>
            <a:noAutofit/>
          </a:bodyPr>
          <a:lstStyle/>
          <a:p>
            <a:pPr marL="0" marR="0" lvl="0" indent="0">
              <a:spcBef>
                <a:spcPts val="0"/>
              </a:spcBef>
              <a:spcAft>
                <a:spcPts val="0"/>
              </a:spcAft>
              <a:buSzPts val="1200"/>
              <a:buNone/>
            </a:pPr>
            <a:r>
              <a:rPr lang="en-US" sz="1700" b="1" i="1">
                <a:solidFill>
                  <a:schemeClr val="tx1"/>
                </a:solidFill>
              </a:rPr>
              <a:t>How are deans (primary and secondary) of a faculty member jointly appointed in two colleges informed of the process? </a:t>
            </a:r>
          </a:p>
          <a:p>
            <a:pPr marL="0" marR="0" lvl="0" indent="0">
              <a:spcBef>
                <a:spcPts val="0"/>
              </a:spcBef>
              <a:spcAft>
                <a:spcPts val="0"/>
              </a:spcAft>
              <a:buSzPts val="1200"/>
              <a:buNone/>
            </a:pPr>
            <a:endParaRPr lang="en-US" sz="1700" b="1" i="1">
              <a:solidFill>
                <a:schemeClr val="tx1"/>
              </a:solidFill>
            </a:endParaRPr>
          </a:p>
          <a:p>
            <a:pPr marL="0" marR="0" lvl="0" indent="0">
              <a:spcBef>
                <a:spcPts val="0"/>
              </a:spcBef>
              <a:spcAft>
                <a:spcPts val="0"/>
              </a:spcAft>
              <a:buSzPts val="1200"/>
              <a:buNone/>
            </a:pPr>
            <a:r>
              <a:rPr lang="en-US" sz="1700">
                <a:solidFill>
                  <a:schemeClr val="tx1"/>
                </a:solidFill>
              </a:rPr>
              <a:t>For faculty members holding joint appointments in two colleges, the dean of the primary college must consult with the dean of the secondary college before writing his or her letter for any promotion or tenure review and copy the secondary on all communications.</a:t>
            </a:r>
          </a:p>
        </p:txBody>
      </p:sp>
    </p:spTree>
    <p:extLst>
      <p:ext uri="{BB962C8B-B14F-4D97-AF65-F5344CB8AC3E}">
        <p14:creationId xmlns:p14="http://schemas.microsoft.com/office/powerpoint/2010/main" val="1772259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a:xfrm>
            <a:off x="457199" y="205979"/>
            <a:ext cx="8453887" cy="857250"/>
          </a:xfrm>
        </p:spPr>
        <p:txBody>
          <a:bodyPr>
            <a:normAutofit/>
          </a:bodyPr>
          <a:lstStyle/>
          <a:p>
            <a:r>
              <a:rPr lang="en-US" sz="3800"/>
              <a:t>UPDATED FAQ #44 </a:t>
            </a:r>
          </a:p>
        </p:txBody>
      </p:sp>
      <p:sp>
        <p:nvSpPr>
          <p:cNvPr id="9" name="Content Placeholder 5"/>
          <p:cNvSpPr>
            <a:spLocks noGrp="1"/>
          </p:cNvSpPr>
          <p:nvPr>
            <p:ph idx="1"/>
          </p:nvPr>
        </p:nvSpPr>
        <p:spPr>
          <a:xfrm>
            <a:off x="596346" y="934542"/>
            <a:ext cx="8453887" cy="3578633"/>
          </a:xfrm>
        </p:spPr>
        <p:txBody>
          <a:bodyPr>
            <a:noAutofit/>
          </a:bodyPr>
          <a:lstStyle/>
          <a:p>
            <a:pPr marL="0" indent="0">
              <a:spcBef>
                <a:spcPts val="600"/>
              </a:spcBef>
              <a:spcAft>
                <a:spcPts val="600"/>
              </a:spcAft>
              <a:buNone/>
            </a:pPr>
            <a:r>
              <a:rPr lang="en-US" sz="1600" b="1" i="1">
                <a:solidFill>
                  <a:schemeClr val="tx1"/>
                </a:solidFill>
              </a:rPr>
              <a:t>What then are the expectations for immediate tenure? </a:t>
            </a:r>
            <a:r>
              <a:rPr lang="en-US" sz="1600" i="1">
                <a:solidFill>
                  <a:schemeClr val="tx1"/>
                </a:solidFill>
              </a:rPr>
              <a:t>(Related to Administrative Guidelines pages 54-56, Appendix I) </a:t>
            </a:r>
          </a:p>
          <a:p>
            <a:pPr marL="0" indent="0">
              <a:spcBef>
                <a:spcPts val="600"/>
              </a:spcBef>
              <a:spcAft>
                <a:spcPts val="600"/>
              </a:spcAft>
              <a:buNone/>
            </a:pPr>
            <a:r>
              <a:rPr lang="en-US" sz="1600" b="1">
                <a:solidFill>
                  <a:schemeClr val="tx1"/>
                </a:solidFill>
              </a:rPr>
              <a:t>The “out-of-sequence” process or a hybrid of the immediate tenure and the out-of-sequence processes should be utilized when there is a desire to hire individuals who do not currently have tenure at their home institution. Because out-of-sequence requests for promotion and tenure reviews will not be handled by the immediate tenure review process, please contact the Office of the Vice Provost for Faculty Affairs to initiate this process. (See Appendix J.)</a:t>
            </a:r>
            <a:r>
              <a:rPr lang="en-US" sz="1600">
                <a:solidFill>
                  <a:schemeClr val="tx1"/>
                </a:solidFill>
              </a:rPr>
              <a:t> </a:t>
            </a:r>
          </a:p>
          <a:p>
            <a:pPr marL="0" indent="0">
              <a:spcBef>
                <a:spcPts val="600"/>
              </a:spcBef>
              <a:spcAft>
                <a:spcPts val="600"/>
              </a:spcAft>
              <a:buNone/>
            </a:pPr>
            <a:r>
              <a:rPr lang="en-US" sz="1600" b="1">
                <a:solidFill>
                  <a:schemeClr val="tx1"/>
                </a:solidFill>
              </a:rPr>
              <a:t>Administrators are expected to consult with the chair of the unit’s promotion and tenure committee to make the determination of whether the reference letters sufficiently address the criteria for tenure. If not, the college will have to request additional external letters</a:t>
            </a:r>
            <a:r>
              <a:rPr lang="en-US" sz="1600">
                <a:solidFill>
                  <a:schemeClr val="tx1"/>
                </a:solidFill>
              </a:rPr>
              <a:t>. </a:t>
            </a:r>
          </a:p>
          <a:p>
            <a:pPr marL="0" indent="0">
              <a:spcBef>
                <a:spcPts val="600"/>
              </a:spcBef>
              <a:spcAft>
                <a:spcPts val="600"/>
              </a:spcAft>
              <a:buNone/>
            </a:pPr>
            <a:r>
              <a:rPr lang="en-US" sz="1600">
                <a:solidFill>
                  <a:schemeClr val="tx1"/>
                </a:solidFill>
              </a:rPr>
              <a:t>In addition, there needs to be evidence of good teaching before any new faculty member is granted tenure, </a:t>
            </a:r>
            <a:r>
              <a:rPr lang="en-US" sz="1600" b="1">
                <a:solidFill>
                  <a:schemeClr val="tx1"/>
                </a:solidFill>
              </a:rPr>
              <a:t>such as a summary of student peer evaluations</a:t>
            </a:r>
            <a:r>
              <a:rPr lang="en-US" sz="1600">
                <a:solidFill>
                  <a:schemeClr val="tx1"/>
                </a:solidFill>
              </a:rPr>
              <a:t>. </a:t>
            </a:r>
          </a:p>
        </p:txBody>
      </p:sp>
    </p:spTree>
    <p:extLst>
      <p:ext uri="{BB962C8B-B14F-4D97-AF65-F5344CB8AC3E}">
        <p14:creationId xmlns:p14="http://schemas.microsoft.com/office/powerpoint/2010/main" val="3338601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a:xfrm>
            <a:off x="457199" y="205979"/>
            <a:ext cx="8453887" cy="857250"/>
          </a:xfrm>
        </p:spPr>
        <p:txBody>
          <a:bodyPr>
            <a:normAutofit fontScale="90000"/>
          </a:bodyPr>
          <a:lstStyle/>
          <a:p>
            <a:r>
              <a:rPr lang="en-US" sz="3200"/>
              <a:t>FAQs #60-71 – New Question and Answers pertaining to COVID-19</a:t>
            </a:r>
          </a:p>
        </p:txBody>
      </p:sp>
      <p:graphicFrame>
        <p:nvGraphicFramePr>
          <p:cNvPr id="2" name="Table 2">
            <a:extLst>
              <a:ext uri="{FF2B5EF4-FFF2-40B4-BE49-F238E27FC236}">
                <a16:creationId xmlns:a16="http://schemas.microsoft.com/office/drawing/2014/main" id="{A0D249E0-5371-4538-A30E-92C94823F60B}"/>
              </a:ext>
            </a:extLst>
          </p:cNvPr>
          <p:cNvGraphicFramePr>
            <a:graphicFrameLocks noGrp="1"/>
          </p:cNvGraphicFramePr>
          <p:nvPr>
            <p:extLst>
              <p:ext uri="{D42A27DB-BD31-4B8C-83A1-F6EECF244321}">
                <p14:modId xmlns:p14="http://schemas.microsoft.com/office/powerpoint/2010/main" val="1351247782"/>
              </p:ext>
            </p:extLst>
          </p:nvPr>
        </p:nvGraphicFramePr>
        <p:xfrm>
          <a:off x="457199" y="1220864"/>
          <a:ext cx="8182104" cy="3006473"/>
        </p:xfrm>
        <a:graphic>
          <a:graphicData uri="http://schemas.openxmlformats.org/drawingml/2006/table">
            <a:tbl>
              <a:tblPr firstRow="1" bandRow="1">
                <a:tableStyleId>{5C22544A-7EE6-4342-B048-85BDC9FD1C3A}</a:tableStyleId>
              </a:tblPr>
              <a:tblGrid>
                <a:gridCol w="1765763">
                  <a:extLst>
                    <a:ext uri="{9D8B030D-6E8A-4147-A177-3AD203B41FA5}">
                      <a16:colId xmlns:a16="http://schemas.microsoft.com/office/drawing/2014/main" val="465095497"/>
                    </a:ext>
                  </a:extLst>
                </a:gridCol>
                <a:gridCol w="6416341">
                  <a:extLst>
                    <a:ext uri="{9D8B030D-6E8A-4147-A177-3AD203B41FA5}">
                      <a16:colId xmlns:a16="http://schemas.microsoft.com/office/drawing/2014/main" val="2646876443"/>
                    </a:ext>
                  </a:extLst>
                </a:gridCol>
              </a:tblGrid>
              <a:tr h="481085">
                <a:tc>
                  <a:txBody>
                    <a:bodyPr/>
                    <a:lstStyle/>
                    <a:p>
                      <a:r>
                        <a:rPr lang="en-US" sz="1800">
                          <a:solidFill>
                            <a:schemeClr val="tx1"/>
                          </a:solidFill>
                        </a:rPr>
                        <a:t>FAQ #60-63 </a:t>
                      </a:r>
                      <a:endParaRPr lang="en-US"/>
                    </a:p>
                  </a:txBody>
                  <a:tcPr anchor="ctr">
                    <a:solidFill>
                      <a:srgbClr val="EAF0F7"/>
                    </a:solidFill>
                  </a:tcPr>
                </a:tc>
                <a:tc>
                  <a:txBody>
                    <a:bodyPr/>
                    <a:lstStyle/>
                    <a:p>
                      <a:r>
                        <a:rPr lang="en-US" sz="1800">
                          <a:solidFill>
                            <a:schemeClr val="tx1"/>
                          </a:solidFill>
                        </a:rPr>
                        <a:t>Extension to the Probationary Period</a:t>
                      </a:r>
                      <a:endParaRPr lang="en-US"/>
                    </a:p>
                  </a:txBody>
                  <a:tcPr anchor="ctr">
                    <a:solidFill>
                      <a:srgbClr val="EAF0F7"/>
                    </a:solidFill>
                  </a:tcPr>
                </a:tc>
                <a:extLst>
                  <a:ext uri="{0D108BD9-81ED-4DB2-BD59-A6C34878D82A}">
                    <a16:rowId xmlns:a16="http://schemas.microsoft.com/office/drawing/2014/main" val="2334304436"/>
                  </a:ext>
                </a:extLst>
              </a:tr>
              <a:tr h="536154">
                <a:tc>
                  <a:txBody>
                    <a:bodyPr/>
                    <a:lstStyle/>
                    <a:p>
                      <a:pPr marL="0" algn="l" defTabSz="457200" rtl="0" eaLnBrk="1" latinLnBrk="0" hangingPunct="1"/>
                      <a:r>
                        <a:rPr lang="en-US" sz="1800" b="1" kern="1200">
                          <a:solidFill>
                            <a:schemeClr val="tx1"/>
                          </a:solidFill>
                          <a:latin typeface="+mn-lt"/>
                          <a:ea typeface="+mn-ea"/>
                          <a:cs typeface="+mn-cs"/>
                        </a:rPr>
                        <a:t>FAQ #64 </a:t>
                      </a:r>
                    </a:p>
                  </a:txBody>
                  <a:tcPr anchor="ctr"/>
                </a:tc>
                <a:tc>
                  <a:txBody>
                    <a:bodyPr/>
                    <a:lstStyle/>
                    <a:p>
                      <a:pPr marL="0" algn="l" defTabSz="457200" rtl="0" eaLnBrk="1" latinLnBrk="0" hangingPunct="1"/>
                      <a:r>
                        <a:rPr lang="en-US" sz="1800" b="1" kern="1200">
                          <a:solidFill>
                            <a:schemeClr val="tx1"/>
                          </a:solidFill>
                          <a:latin typeface="+mn-lt"/>
                          <a:ea typeface="+mn-ea"/>
                          <a:cs typeface="+mn-cs"/>
                        </a:rPr>
                        <a:t>COVID-19 and the narrative statement; comment section</a:t>
                      </a:r>
                    </a:p>
                  </a:txBody>
                  <a:tcPr anchor="ctr"/>
                </a:tc>
                <a:extLst>
                  <a:ext uri="{0D108BD9-81ED-4DB2-BD59-A6C34878D82A}">
                    <a16:rowId xmlns:a16="http://schemas.microsoft.com/office/drawing/2014/main" val="433387501"/>
                  </a:ext>
                </a:extLst>
              </a:tr>
              <a:tr h="501319">
                <a:tc>
                  <a:txBody>
                    <a:bodyPr/>
                    <a:lstStyle/>
                    <a:p>
                      <a:pPr marL="0" algn="l" defTabSz="457200" rtl="0" eaLnBrk="1" latinLnBrk="0" hangingPunct="1"/>
                      <a:r>
                        <a:rPr lang="en-US" sz="1800" b="1" kern="1200">
                          <a:solidFill>
                            <a:schemeClr val="tx1"/>
                          </a:solidFill>
                          <a:latin typeface="+mn-lt"/>
                          <a:ea typeface="+mn-ea"/>
                          <a:cs typeface="+mn-cs"/>
                        </a:rPr>
                        <a:t>FAQ #65</a:t>
                      </a:r>
                    </a:p>
                  </a:txBody>
                  <a:tcPr anchor="ctr"/>
                </a:tc>
                <a:tc>
                  <a:txBody>
                    <a:bodyPr/>
                    <a:lstStyle/>
                    <a:p>
                      <a:pPr marL="0" algn="l" defTabSz="457200" rtl="0" eaLnBrk="1" latinLnBrk="0" hangingPunct="1"/>
                      <a:r>
                        <a:rPr lang="en-US" sz="1800" b="1" kern="1200">
                          <a:solidFill>
                            <a:schemeClr val="tx1"/>
                          </a:solidFill>
                          <a:latin typeface="+mn-lt"/>
                          <a:ea typeface="+mn-ea"/>
                          <a:cs typeface="+mn-cs"/>
                        </a:rPr>
                        <a:t>Conference presentations</a:t>
                      </a:r>
                    </a:p>
                  </a:txBody>
                  <a:tcPr anchor="ctr"/>
                </a:tc>
                <a:extLst>
                  <a:ext uri="{0D108BD9-81ED-4DB2-BD59-A6C34878D82A}">
                    <a16:rowId xmlns:a16="http://schemas.microsoft.com/office/drawing/2014/main" val="2635103575"/>
                  </a:ext>
                </a:extLst>
              </a:tr>
              <a:tr h="504472">
                <a:tc>
                  <a:txBody>
                    <a:bodyPr/>
                    <a:lstStyle/>
                    <a:p>
                      <a:pPr marL="0" algn="l" defTabSz="457200" rtl="0" eaLnBrk="1" latinLnBrk="0" hangingPunct="1"/>
                      <a:r>
                        <a:rPr lang="en-US" sz="1800" b="1" kern="1200">
                          <a:solidFill>
                            <a:schemeClr val="tx1"/>
                          </a:solidFill>
                          <a:latin typeface="+mn-lt"/>
                          <a:ea typeface="+mn-ea"/>
                          <a:cs typeface="+mn-cs"/>
                        </a:rPr>
                        <a:t>FAQ #66-69 </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a:solidFill>
                            <a:schemeClr val="tx1"/>
                          </a:solidFill>
                          <a:latin typeface="+mn-lt"/>
                          <a:ea typeface="+mn-ea"/>
                          <a:cs typeface="+mn-cs"/>
                        </a:rPr>
                        <a:t>SRTEs and peer teaching reviews</a:t>
                      </a:r>
                    </a:p>
                  </a:txBody>
                  <a:tcPr anchor="ctr"/>
                </a:tc>
                <a:extLst>
                  <a:ext uri="{0D108BD9-81ED-4DB2-BD59-A6C34878D82A}">
                    <a16:rowId xmlns:a16="http://schemas.microsoft.com/office/drawing/2014/main" val="3698511659"/>
                  </a:ext>
                </a:extLst>
              </a:tr>
              <a:tr h="478971">
                <a:tc>
                  <a:txBody>
                    <a:bodyPr/>
                    <a:lstStyle/>
                    <a:p>
                      <a:pPr marL="0" algn="l" defTabSz="457200" rtl="0" eaLnBrk="1" latinLnBrk="0" hangingPunct="1"/>
                      <a:r>
                        <a:rPr lang="en-US" sz="1800" b="1" kern="1200">
                          <a:solidFill>
                            <a:schemeClr val="tx1"/>
                          </a:solidFill>
                          <a:latin typeface="+mn-lt"/>
                          <a:ea typeface="+mn-ea"/>
                          <a:cs typeface="+mn-cs"/>
                        </a:rPr>
                        <a:t>FAQ #70 </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a:solidFill>
                            <a:schemeClr val="tx1"/>
                          </a:solidFill>
                          <a:latin typeface="+mn-lt"/>
                          <a:ea typeface="+mn-ea"/>
                          <a:cs typeface="+mn-cs"/>
                        </a:rPr>
                        <a:t>Modified charge due to COVID</a:t>
                      </a:r>
                    </a:p>
                  </a:txBody>
                  <a:tcPr anchor="ctr"/>
                </a:tc>
                <a:extLst>
                  <a:ext uri="{0D108BD9-81ED-4DB2-BD59-A6C34878D82A}">
                    <a16:rowId xmlns:a16="http://schemas.microsoft.com/office/drawing/2014/main" val="1087381303"/>
                  </a:ext>
                </a:extLst>
              </a:tr>
              <a:tr h="504472">
                <a:tc>
                  <a:txBody>
                    <a:bodyPr/>
                    <a:lstStyle/>
                    <a:p>
                      <a:pPr marL="0" algn="l" defTabSz="457200" rtl="0" eaLnBrk="1" latinLnBrk="0" hangingPunct="1"/>
                      <a:r>
                        <a:rPr lang="en-US" sz="1800" b="1" kern="1200">
                          <a:solidFill>
                            <a:schemeClr val="tx1"/>
                          </a:solidFill>
                          <a:latin typeface="+mn-lt"/>
                          <a:ea typeface="+mn-ea"/>
                          <a:cs typeface="+mn-cs"/>
                        </a:rPr>
                        <a:t>FAQ #71 </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a:solidFill>
                            <a:schemeClr val="tx1"/>
                          </a:solidFill>
                          <a:latin typeface="+mn-lt"/>
                          <a:ea typeface="+mn-ea"/>
                          <a:cs typeface="+mn-cs"/>
                        </a:rPr>
                        <a:t>P&amp;T meeting modes</a:t>
                      </a:r>
                    </a:p>
                  </a:txBody>
                  <a:tcPr anchor="ctr"/>
                </a:tc>
                <a:extLst>
                  <a:ext uri="{0D108BD9-81ED-4DB2-BD59-A6C34878D82A}">
                    <a16:rowId xmlns:a16="http://schemas.microsoft.com/office/drawing/2014/main" val="4064162724"/>
                  </a:ext>
                </a:extLst>
              </a:tr>
            </a:tbl>
          </a:graphicData>
        </a:graphic>
      </p:graphicFrame>
    </p:spTree>
    <p:extLst>
      <p:ext uri="{BB962C8B-B14F-4D97-AF65-F5344CB8AC3E}">
        <p14:creationId xmlns:p14="http://schemas.microsoft.com/office/powerpoint/2010/main" val="665807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a:xfrm>
            <a:off x="457199" y="205979"/>
            <a:ext cx="8453887" cy="857250"/>
          </a:xfrm>
        </p:spPr>
        <p:txBody>
          <a:bodyPr>
            <a:normAutofit/>
          </a:bodyPr>
          <a:lstStyle/>
          <a:p>
            <a:r>
              <a:rPr lang="en-US" sz="3800"/>
              <a:t>P&amp;T Summary (2019-20)</a:t>
            </a:r>
            <a:endParaRPr lang="en-US" sz="3800">
              <a:solidFill>
                <a:srgbClr val="FF0000"/>
              </a:solidFill>
            </a:endParaRPr>
          </a:p>
        </p:txBody>
      </p:sp>
      <p:sp>
        <p:nvSpPr>
          <p:cNvPr id="9" name="Content Placeholder 5"/>
          <p:cNvSpPr>
            <a:spLocks noGrp="1"/>
          </p:cNvSpPr>
          <p:nvPr>
            <p:ph idx="1"/>
          </p:nvPr>
        </p:nvSpPr>
        <p:spPr>
          <a:xfrm>
            <a:off x="596346" y="967203"/>
            <a:ext cx="8314740" cy="3604797"/>
          </a:xfrm>
        </p:spPr>
        <p:txBody>
          <a:bodyPr>
            <a:noAutofit/>
          </a:bodyPr>
          <a:lstStyle/>
          <a:p>
            <a:pPr>
              <a:spcBef>
                <a:spcPts val="600"/>
              </a:spcBef>
              <a:spcAft>
                <a:spcPts val="600"/>
              </a:spcAft>
              <a:buFont typeface="Arial" panose="020B0604020202020204" pitchFamily="34" charset="0"/>
              <a:buChar char="•"/>
            </a:pPr>
            <a:r>
              <a:rPr lang="en-US" sz="1800">
                <a:solidFill>
                  <a:schemeClr val="tx1"/>
                </a:solidFill>
              </a:rPr>
              <a:t>The University Promotion and Tenure Review Committee reviewed 167 cases during the 2019-20 academic year and recommended 167 cases. President Barron approved all 167 cases.</a:t>
            </a:r>
          </a:p>
          <a:p>
            <a:pPr>
              <a:spcBef>
                <a:spcPts val="600"/>
              </a:spcBef>
              <a:spcAft>
                <a:spcPts val="600"/>
              </a:spcAft>
              <a:buFont typeface="Arial" panose="020B0604020202020204" pitchFamily="34" charset="0"/>
              <a:buChar char="•"/>
            </a:pPr>
            <a:r>
              <a:rPr lang="en-US" sz="1800" b="1">
                <a:solidFill>
                  <a:schemeClr val="tx1"/>
                </a:solidFill>
              </a:rPr>
              <a:t>Promotion to Professor, Librarian, and Research Professor: </a:t>
            </a:r>
            <a:r>
              <a:rPr lang="en-US" sz="1800">
                <a:solidFill>
                  <a:schemeClr val="tx1"/>
                </a:solidFill>
              </a:rPr>
              <a:t>The University committee reviewed 72 candidates, recommended 72 and President Barron approved those 72 cases.</a:t>
            </a:r>
          </a:p>
          <a:p>
            <a:pPr>
              <a:spcBef>
                <a:spcPts val="600"/>
              </a:spcBef>
              <a:spcAft>
                <a:spcPts val="600"/>
              </a:spcAft>
              <a:buFont typeface="Arial" panose="020B0604020202020204" pitchFamily="34" charset="0"/>
              <a:buChar char="•"/>
            </a:pPr>
            <a:r>
              <a:rPr lang="en-US" sz="1800" b="1">
                <a:solidFill>
                  <a:schemeClr val="tx1"/>
                </a:solidFill>
              </a:rPr>
              <a:t>Promotion to Associate Professor, Associate Librarian, and Associate Research Professor: </a:t>
            </a:r>
            <a:r>
              <a:rPr lang="en-US" sz="1800">
                <a:solidFill>
                  <a:schemeClr val="tx1"/>
                </a:solidFill>
              </a:rPr>
              <a:t>The University committee recommended 88 candidates, and President Barron approved 88 cases.</a:t>
            </a:r>
          </a:p>
          <a:p>
            <a:pPr>
              <a:spcBef>
                <a:spcPts val="600"/>
              </a:spcBef>
              <a:spcAft>
                <a:spcPts val="600"/>
              </a:spcAft>
              <a:buFont typeface="Arial" panose="020B0604020202020204" pitchFamily="34" charset="0"/>
              <a:buChar char="•"/>
            </a:pPr>
            <a:r>
              <a:rPr lang="en-US" sz="1800" b="1">
                <a:solidFill>
                  <a:schemeClr val="tx1"/>
                </a:solidFill>
              </a:rPr>
              <a:t>Tenure: </a:t>
            </a:r>
            <a:r>
              <a:rPr lang="en-US" sz="1800">
                <a:solidFill>
                  <a:schemeClr val="tx1"/>
                </a:solidFill>
              </a:rPr>
              <a:t>The University Committee recommended 95 candidates for tenure, and President Barron approved tenure for 95 cases. </a:t>
            </a:r>
          </a:p>
          <a:p>
            <a:pPr>
              <a:spcBef>
                <a:spcPts val="600"/>
              </a:spcBef>
              <a:spcAft>
                <a:spcPts val="600"/>
              </a:spcAft>
              <a:buFont typeface="Arial" panose="020B0604020202020204" pitchFamily="34" charset="0"/>
              <a:buChar char="•"/>
            </a:pPr>
            <a:endParaRPr lang="en-US" sz="1800">
              <a:solidFill>
                <a:schemeClr val="tx1"/>
              </a:solidFill>
            </a:endParaRPr>
          </a:p>
        </p:txBody>
      </p:sp>
    </p:spTree>
    <p:extLst>
      <p:ext uri="{BB962C8B-B14F-4D97-AF65-F5344CB8AC3E}">
        <p14:creationId xmlns:p14="http://schemas.microsoft.com/office/powerpoint/2010/main" val="26785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80" y="4641863"/>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89"/>
            <a:r>
              <a:rPr lang="en-US" sz="1100">
                <a:solidFill>
                  <a:prstClr val="black">
                    <a:tint val="75000"/>
                  </a:prstClr>
                </a:solidFill>
                <a:latin typeface="Franklin Gothic Book"/>
              </a:rPr>
              <a:t>OFFICE OF THE VICE PROVOST FOR FACULTY AFFAIRS</a:t>
            </a:r>
          </a:p>
        </p:txBody>
      </p:sp>
      <p:sp>
        <p:nvSpPr>
          <p:cNvPr id="10" name="Title 9"/>
          <p:cNvSpPr>
            <a:spLocks noGrp="1"/>
          </p:cNvSpPr>
          <p:nvPr>
            <p:ph type="title"/>
          </p:nvPr>
        </p:nvSpPr>
        <p:spPr>
          <a:xfrm>
            <a:off x="457199" y="205979"/>
            <a:ext cx="8755812" cy="857250"/>
          </a:xfrm>
        </p:spPr>
        <p:txBody>
          <a:bodyPr>
            <a:normAutofit/>
          </a:bodyPr>
          <a:lstStyle/>
          <a:p>
            <a:r>
              <a:rPr lang="en-US" sz="4000"/>
              <a:t>Activity Insight Improvements</a:t>
            </a:r>
          </a:p>
        </p:txBody>
      </p:sp>
      <p:sp>
        <p:nvSpPr>
          <p:cNvPr id="8" name="Content Placeholder 5">
            <a:extLst>
              <a:ext uri="{FF2B5EF4-FFF2-40B4-BE49-F238E27FC236}">
                <a16:creationId xmlns:a16="http://schemas.microsoft.com/office/drawing/2014/main" id="{6964E213-032C-4A7A-B889-0577CC7CE6FC}"/>
              </a:ext>
            </a:extLst>
          </p:cNvPr>
          <p:cNvSpPr>
            <a:spLocks noGrp="1"/>
          </p:cNvSpPr>
          <p:nvPr>
            <p:ph idx="1"/>
          </p:nvPr>
        </p:nvSpPr>
        <p:spPr>
          <a:xfrm>
            <a:off x="509168" y="1015823"/>
            <a:ext cx="8314740" cy="3111855"/>
          </a:xfrm>
        </p:spPr>
        <p:txBody>
          <a:bodyPr>
            <a:noAutofit/>
          </a:bodyPr>
          <a:lstStyle/>
          <a:p>
            <a:pPr>
              <a:spcBef>
                <a:spcPts val="600"/>
              </a:spcBef>
              <a:spcAft>
                <a:spcPts val="600"/>
              </a:spcAft>
              <a:buFont typeface="Arial" panose="020B0604020202020204" pitchFamily="34" charset="0"/>
              <a:buChar char="•"/>
            </a:pPr>
            <a:r>
              <a:rPr lang="en-US" sz="1650">
                <a:solidFill>
                  <a:schemeClr val="tx1"/>
                </a:solidFill>
              </a:rPr>
              <a:t>Publications can be imported from ORCID, Web of Science, Scopus, PubMed, and CrossRef. Be sure to link your ORCID to PSU </a:t>
            </a:r>
            <a:r>
              <a:rPr lang="en-US" sz="1650">
                <a:solidFill>
                  <a:schemeClr val="accent2"/>
                </a:solidFill>
                <a:hlinkClick r:id="rId4">
                  <a:extLst>
                    <a:ext uri="{A12FA001-AC4F-418D-AE19-62706E023703}">
                      <ahyp:hlinkClr xmlns:ahyp="http://schemas.microsoft.com/office/drawing/2018/hyperlinkcolor" val="tx"/>
                    </a:ext>
                  </a:extLst>
                </a:hlinkClick>
              </a:rPr>
              <a:t>http://orcid.identity.psu.edu</a:t>
            </a:r>
            <a:r>
              <a:rPr lang="en-US" sz="1650">
                <a:solidFill>
                  <a:schemeClr val="tx1"/>
                </a:solidFill>
              </a:rPr>
              <a:t>.</a:t>
            </a:r>
          </a:p>
          <a:p>
            <a:pPr>
              <a:spcBef>
                <a:spcPts val="600"/>
              </a:spcBef>
              <a:spcAft>
                <a:spcPts val="600"/>
              </a:spcAft>
              <a:buFont typeface="Arial" panose="020B0604020202020204" pitchFamily="34" charset="0"/>
              <a:buChar char="•"/>
            </a:pPr>
            <a:r>
              <a:rPr lang="en-US" sz="1650">
                <a:solidFill>
                  <a:schemeClr val="tx1"/>
                </a:solidFill>
              </a:rPr>
              <a:t>Data on Credit Courses Taught is entered more quickly. We now import preliminary data by the fifth week of classes and finalized data on the Monday after Commencement.</a:t>
            </a:r>
          </a:p>
          <a:p>
            <a:pPr>
              <a:spcBef>
                <a:spcPts val="600"/>
              </a:spcBef>
              <a:spcAft>
                <a:spcPts val="600"/>
              </a:spcAft>
              <a:buFont typeface="Arial" panose="020B0604020202020204" pitchFamily="34" charset="0"/>
              <a:buChar char="•"/>
            </a:pPr>
            <a:r>
              <a:rPr lang="en-US" sz="1650">
                <a:solidFill>
                  <a:schemeClr val="tx1"/>
                </a:solidFill>
              </a:rPr>
              <a:t>The Faculty Activity Management Services (FAMS) Team in the University Libraries now offers a CV Service for data entry for faculty going up for Professor. </a:t>
            </a:r>
          </a:p>
          <a:p>
            <a:pPr>
              <a:spcBef>
                <a:spcPts val="600"/>
              </a:spcBef>
              <a:spcAft>
                <a:spcPts val="600"/>
              </a:spcAft>
              <a:buFont typeface="Arial" panose="020B0604020202020204" pitchFamily="34" charset="0"/>
              <a:buChar char="•"/>
            </a:pPr>
            <a:r>
              <a:rPr lang="en-US" sz="1650">
                <a:solidFill>
                  <a:schemeClr val="tx1"/>
                </a:solidFill>
              </a:rPr>
              <a:t>The FAMS Team is working with the vendor on an Instrument Tune-up project featuring screen improvements, data quality review, and a new user interface. </a:t>
            </a:r>
          </a:p>
          <a:p>
            <a:pPr>
              <a:spcBef>
                <a:spcPts val="600"/>
              </a:spcBef>
              <a:spcAft>
                <a:spcPts val="600"/>
              </a:spcAft>
              <a:buFont typeface="Arial" panose="020B0604020202020204" pitchFamily="34" charset="0"/>
              <a:buChar char="•"/>
            </a:pPr>
            <a:r>
              <a:rPr lang="en-US" sz="1650">
                <a:solidFill>
                  <a:schemeClr val="tx1"/>
                </a:solidFill>
              </a:rPr>
              <a:t>The FAMS Team is working with the Office of Sponsored Programs on the new NSF requirements, a new screen added for Current and Pending Support, and updated NSF reports. </a:t>
            </a:r>
          </a:p>
        </p:txBody>
      </p:sp>
    </p:spTree>
    <p:extLst>
      <p:ext uri="{BB962C8B-B14F-4D97-AF65-F5344CB8AC3E}">
        <p14:creationId xmlns:p14="http://schemas.microsoft.com/office/powerpoint/2010/main" val="3668365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80" y="4641863"/>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89"/>
            <a:r>
              <a:rPr lang="en-US" sz="1100">
                <a:solidFill>
                  <a:prstClr val="black">
                    <a:tint val="75000"/>
                  </a:prstClr>
                </a:solidFill>
                <a:latin typeface="Franklin Gothic Book"/>
              </a:rPr>
              <a:t>OFFICE OF THE VICE PROVOST FOR FACULTY AFFAIRS</a:t>
            </a:r>
          </a:p>
        </p:txBody>
      </p:sp>
      <p:sp>
        <p:nvSpPr>
          <p:cNvPr id="10" name="Title 9"/>
          <p:cNvSpPr>
            <a:spLocks noGrp="1"/>
          </p:cNvSpPr>
          <p:nvPr>
            <p:ph type="title"/>
          </p:nvPr>
        </p:nvSpPr>
        <p:spPr>
          <a:xfrm>
            <a:off x="457199" y="205979"/>
            <a:ext cx="8755812" cy="857250"/>
          </a:xfrm>
        </p:spPr>
        <p:txBody>
          <a:bodyPr>
            <a:normAutofit/>
          </a:bodyPr>
          <a:lstStyle/>
          <a:p>
            <a:r>
              <a:rPr lang="en-US" sz="4000"/>
              <a:t>Activity Insight Dossier Changes</a:t>
            </a:r>
          </a:p>
        </p:txBody>
      </p:sp>
      <p:sp>
        <p:nvSpPr>
          <p:cNvPr id="8" name="Content Placeholder 5">
            <a:extLst>
              <a:ext uri="{FF2B5EF4-FFF2-40B4-BE49-F238E27FC236}">
                <a16:creationId xmlns:a16="http://schemas.microsoft.com/office/drawing/2014/main" id="{0FB762BB-2AC5-4A7C-9738-935764550718}"/>
              </a:ext>
            </a:extLst>
          </p:cNvPr>
          <p:cNvSpPr>
            <a:spLocks noGrp="1"/>
          </p:cNvSpPr>
          <p:nvPr>
            <p:ph idx="1"/>
          </p:nvPr>
        </p:nvSpPr>
        <p:spPr>
          <a:xfrm>
            <a:off x="538228" y="1063229"/>
            <a:ext cx="7670648" cy="3394471"/>
          </a:xfrm>
        </p:spPr>
        <p:txBody>
          <a:bodyPr>
            <a:noAutofit/>
          </a:bodyPr>
          <a:lstStyle/>
          <a:p>
            <a:pPr>
              <a:spcBef>
                <a:spcPts val="600"/>
              </a:spcBef>
              <a:spcAft>
                <a:spcPts val="600"/>
              </a:spcAft>
              <a:buFont typeface="Arial" panose="020B0604020202020204" pitchFamily="34" charset="0"/>
              <a:buChar char="•"/>
            </a:pPr>
            <a:r>
              <a:rPr lang="en-US" sz="1650">
                <a:solidFill>
                  <a:schemeClr val="tx1"/>
                </a:solidFill>
              </a:rPr>
              <a:t>“Professional Development” activities now filter based on Librarianship, Teaching, Research, and Service. </a:t>
            </a:r>
          </a:p>
          <a:p>
            <a:pPr>
              <a:spcBef>
                <a:spcPts val="600"/>
              </a:spcBef>
              <a:spcAft>
                <a:spcPts val="600"/>
              </a:spcAft>
              <a:buFont typeface="Arial" panose="020B0604020202020204" pitchFamily="34" charset="0"/>
              <a:buChar char="•"/>
            </a:pPr>
            <a:r>
              <a:rPr lang="en-US" sz="1650">
                <a:solidFill>
                  <a:schemeClr val="tx1"/>
                </a:solidFill>
              </a:rPr>
              <a:t>In response to faculty and administrator feedback, the order of courses under “List of Credit Courses Taught” and “SRTE and Teaching Evaluation" is now aligned (for each semester, courses are listed alphabetically and then by course number).</a:t>
            </a:r>
          </a:p>
          <a:p>
            <a:pPr>
              <a:spcBef>
                <a:spcPts val="600"/>
              </a:spcBef>
              <a:spcAft>
                <a:spcPts val="600"/>
              </a:spcAft>
              <a:buFont typeface="Arial" panose="020B0604020202020204" pitchFamily="34" charset="0"/>
              <a:buChar char="•"/>
            </a:pPr>
            <a:r>
              <a:rPr lang="en-US" sz="1650">
                <a:solidFill>
                  <a:schemeClr val="tx1"/>
                </a:solidFill>
              </a:rPr>
              <a:t>“Honors and Awards” activities now filter based on Purpose: Advising, Teaching, Creative Activities, Scholarship/Research, Leadership, and Service (Community, Professional, University).</a:t>
            </a:r>
          </a:p>
          <a:p>
            <a:pPr>
              <a:spcBef>
                <a:spcPts val="600"/>
              </a:spcBef>
              <a:spcAft>
                <a:spcPts val="600"/>
              </a:spcAft>
              <a:buFont typeface="Arial" panose="020B0604020202020204" pitchFamily="34" charset="0"/>
              <a:buChar char="•"/>
            </a:pPr>
            <a:r>
              <a:rPr lang="en-US" sz="1650">
                <a:solidFill>
                  <a:schemeClr val="tx1"/>
                </a:solidFill>
              </a:rPr>
              <a:t>“Creative Accomplishments” activities now list Performers/Exhibitors/Lecturers and their Role.</a:t>
            </a:r>
            <a:br>
              <a:rPr lang="en-US" sz="1700">
                <a:solidFill>
                  <a:schemeClr val="tx1"/>
                </a:solidFill>
              </a:rPr>
            </a:br>
            <a:endParaRPr lang="en-US" sz="1700">
              <a:solidFill>
                <a:schemeClr val="tx1"/>
              </a:solidFill>
            </a:endParaRPr>
          </a:p>
        </p:txBody>
      </p:sp>
    </p:spTree>
    <p:extLst>
      <p:ext uri="{BB962C8B-B14F-4D97-AF65-F5344CB8AC3E}">
        <p14:creationId xmlns:p14="http://schemas.microsoft.com/office/powerpoint/2010/main" val="976230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80" y="4641863"/>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89"/>
            <a:r>
              <a:rPr lang="en-US" sz="1100">
                <a:solidFill>
                  <a:prstClr val="black">
                    <a:tint val="75000"/>
                  </a:prstClr>
                </a:solidFill>
                <a:latin typeface="Franklin Gothic Book"/>
              </a:rPr>
              <a:t>OFFICE OF THE VICE PROVOST FOR FACULTY AFFAIRS</a:t>
            </a:r>
          </a:p>
        </p:txBody>
      </p:sp>
      <p:sp>
        <p:nvSpPr>
          <p:cNvPr id="10" name="Title 9"/>
          <p:cNvSpPr>
            <a:spLocks noGrp="1"/>
          </p:cNvSpPr>
          <p:nvPr>
            <p:ph type="title"/>
          </p:nvPr>
        </p:nvSpPr>
        <p:spPr>
          <a:xfrm>
            <a:off x="457199" y="205979"/>
            <a:ext cx="8755812" cy="857250"/>
          </a:xfrm>
        </p:spPr>
        <p:txBody>
          <a:bodyPr>
            <a:normAutofit/>
          </a:bodyPr>
          <a:lstStyle/>
          <a:p>
            <a:r>
              <a:rPr lang="en-US" sz="4000"/>
              <a:t>Activity Insight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6867" y="1232780"/>
            <a:ext cx="6637866" cy="1381025"/>
          </a:xfrm>
          <a:prstGeom prst="rect">
            <a:avLst/>
          </a:prstGeom>
        </p:spPr>
      </p:pic>
      <p:sp>
        <p:nvSpPr>
          <p:cNvPr id="11" name="Content Placeholder 5"/>
          <p:cNvSpPr>
            <a:spLocks noGrp="1"/>
          </p:cNvSpPr>
          <p:nvPr>
            <p:ph idx="1"/>
          </p:nvPr>
        </p:nvSpPr>
        <p:spPr>
          <a:xfrm>
            <a:off x="1072869" y="2692444"/>
            <a:ext cx="6894264" cy="1482641"/>
          </a:xfrm>
        </p:spPr>
        <p:txBody>
          <a:bodyPr>
            <a:noAutofit/>
          </a:bodyPr>
          <a:lstStyle/>
          <a:p>
            <a:pPr>
              <a:spcBef>
                <a:spcPts val="300"/>
              </a:spcBef>
              <a:spcAft>
                <a:spcPts val="600"/>
              </a:spcAft>
              <a:buFont typeface="Arial" panose="020B0604020202020204" pitchFamily="34" charset="0"/>
              <a:buChar char="•"/>
            </a:pPr>
            <a:r>
              <a:rPr lang="en-US" sz="2000" b="1">
                <a:solidFill>
                  <a:schemeClr val="tx1"/>
                </a:solidFill>
              </a:rPr>
              <a:t>Activity Insight: </a:t>
            </a:r>
            <a:r>
              <a:rPr lang="en-US" sz="2000">
                <a:solidFill>
                  <a:schemeClr val="tx1"/>
                </a:solidFill>
              </a:rPr>
              <a:t>Key online software tool, updated </a:t>
            </a:r>
            <a:br>
              <a:rPr lang="en-US" sz="2000">
                <a:solidFill>
                  <a:schemeClr val="tx1"/>
                </a:solidFill>
              </a:rPr>
            </a:br>
            <a:r>
              <a:rPr lang="en-US" sz="2000">
                <a:solidFill>
                  <a:schemeClr val="tx1"/>
                </a:solidFill>
              </a:rPr>
              <a:t>regularly, with an administrative team available for </a:t>
            </a:r>
            <a:br>
              <a:rPr lang="en-US" sz="2000">
                <a:solidFill>
                  <a:schemeClr val="tx1"/>
                </a:solidFill>
              </a:rPr>
            </a:br>
            <a:r>
              <a:rPr lang="en-US" sz="2000">
                <a:solidFill>
                  <a:schemeClr val="tx1"/>
                </a:solidFill>
              </a:rPr>
              <a:t>training and to answer questions. </a:t>
            </a:r>
          </a:p>
          <a:p>
            <a:pPr>
              <a:spcBef>
                <a:spcPts val="300"/>
              </a:spcBef>
              <a:spcAft>
                <a:spcPts val="600"/>
              </a:spcAft>
              <a:buFont typeface="Arial" panose="020B0604020202020204" pitchFamily="34" charset="0"/>
              <a:buChar char="•"/>
            </a:pPr>
            <a:r>
              <a:rPr lang="en-US" sz="2000">
                <a:solidFill>
                  <a:schemeClr val="tx1"/>
                </a:solidFill>
              </a:rPr>
              <a:t>Questions? Contact Activity Insight Support</a:t>
            </a:r>
            <a:br>
              <a:rPr lang="en-US" sz="2000" b="1">
                <a:solidFill>
                  <a:schemeClr val="tx1"/>
                </a:solidFill>
              </a:rPr>
            </a:br>
            <a:r>
              <a:rPr lang="en-US" sz="2000" b="1">
                <a:solidFill>
                  <a:schemeClr val="tx1"/>
                </a:solidFill>
              </a:rPr>
              <a:t>at </a:t>
            </a:r>
            <a:r>
              <a:rPr lang="en-US" sz="2000" b="1" err="1">
                <a:solidFill>
                  <a:schemeClr val="tx1"/>
                </a:solidFill>
              </a:rPr>
              <a:t>AI-Support@.psu.edu</a:t>
            </a:r>
            <a:endParaRPr lang="en-US" sz="2000">
              <a:solidFill>
                <a:schemeClr val="accent2"/>
              </a:solidFill>
            </a:endParaRPr>
          </a:p>
          <a:p>
            <a:pPr marL="0" indent="0">
              <a:spcBef>
                <a:spcPts val="600"/>
              </a:spcBef>
              <a:spcAft>
                <a:spcPts val="600"/>
              </a:spcAft>
              <a:buNone/>
            </a:pPr>
            <a:endParaRPr lang="en-US" sz="2000">
              <a:solidFill>
                <a:schemeClr val="tx1"/>
              </a:solidFill>
            </a:endParaRPr>
          </a:p>
        </p:txBody>
      </p:sp>
    </p:spTree>
    <p:extLst>
      <p:ext uri="{BB962C8B-B14F-4D97-AF65-F5344CB8AC3E}">
        <p14:creationId xmlns:p14="http://schemas.microsoft.com/office/powerpoint/2010/main" val="1553081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6ED2-E261-4D8E-96D4-6C21F0C46CAD}"/>
              </a:ext>
            </a:extLst>
          </p:cNvPr>
          <p:cNvSpPr>
            <a:spLocks noGrp="1"/>
          </p:cNvSpPr>
          <p:nvPr>
            <p:ph type="title"/>
          </p:nvPr>
        </p:nvSpPr>
        <p:spPr/>
        <p:txBody>
          <a:bodyPr>
            <a:normAutofit/>
          </a:bodyPr>
          <a:lstStyle/>
          <a:p>
            <a:r>
              <a:rPr lang="en-US" sz="4000"/>
              <a:t>Panel of P&amp;T Experts</a:t>
            </a:r>
          </a:p>
        </p:txBody>
      </p:sp>
      <p:sp>
        <p:nvSpPr>
          <p:cNvPr id="3" name="Content Placeholder 2">
            <a:extLst>
              <a:ext uri="{FF2B5EF4-FFF2-40B4-BE49-F238E27FC236}">
                <a16:creationId xmlns:a16="http://schemas.microsoft.com/office/drawing/2014/main" id="{90AA400B-4E40-4EF7-9619-889C44116861}"/>
              </a:ext>
            </a:extLst>
          </p:cNvPr>
          <p:cNvSpPr>
            <a:spLocks noGrp="1"/>
          </p:cNvSpPr>
          <p:nvPr>
            <p:ph idx="1"/>
          </p:nvPr>
        </p:nvSpPr>
        <p:spPr>
          <a:xfrm>
            <a:off x="666750" y="1200151"/>
            <a:ext cx="7458075" cy="3164312"/>
          </a:xfrm>
        </p:spPr>
        <p:txBody>
          <a:bodyPr>
            <a:normAutofit fontScale="92500" lnSpcReduction="10000"/>
          </a:bodyPr>
          <a:lstStyle/>
          <a:p>
            <a:pPr>
              <a:spcBef>
                <a:spcPts val="600"/>
              </a:spcBef>
              <a:spcAft>
                <a:spcPts val="600"/>
              </a:spcAft>
            </a:pPr>
            <a:r>
              <a:rPr lang="en-US" sz="2400" b="1">
                <a:solidFill>
                  <a:schemeClr val="tx1"/>
                </a:solidFill>
              </a:rPr>
              <a:t>Judy Bowman</a:t>
            </a:r>
            <a:r>
              <a:rPr lang="en-US" sz="2400">
                <a:solidFill>
                  <a:schemeClr val="tx1"/>
                </a:solidFill>
              </a:rPr>
              <a:t>, Human Resources Generalist, Commonwealth Campus</a:t>
            </a:r>
          </a:p>
          <a:p>
            <a:pPr>
              <a:spcBef>
                <a:spcPts val="600"/>
              </a:spcBef>
              <a:spcAft>
                <a:spcPts val="600"/>
              </a:spcAft>
            </a:pPr>
            <a:r>
              <a:rPr lang="en-US" sz="2400" b="1">
                <a:solidFill>
                  <a:schemeClr val="tx1"/>
                </a:solidFill>
              </a:rPr>
              <a:t>Nicola Kiver</a:t>
            </a:r>
            <a:r>
              <a:rPr lang="en-US" sz="2400">
                <a:solidFill>
                  <a:schemeClr val="tx1"/>
                </a:solidFill>
              </a:rPr>
              <a:t>, Director of Administrative Operations, </a:t>
            </a:r>
            <a:br>
              <a:rPr lang="en-US" sz="2400">
                <a:solidFill>
                  <a:schemeClr val="tx1"/>
                </a:solidFill>
              </a:rPr>
            </a:br>
            <a:r>
              <a:rPr lang="en-US" sz="2400">
                <a:solidFill>
                  <a:schemeClr val="tx1"/>
                </a:solidFill>
              </a:rPr>
              <a:t>College of the Liberal Arts</a:t>
            </a:r>
          </a:p>
          <a:p>
            <a:pPr>
              <a:spcBef>
                <a:spcPts val="600"/>
              </a:spcBef>
              <a:spcAft>
                <a:spcPts val="600"/>
              </a:spcAft>
            </a:pPr>
            <a:r>
              <a:rPr lang="en-US" sz="2400" b="1">
                <a:solidFill>
                  <a:schemeClr val="tx1"/>
                </a:solidFill>
              </a:rPr>
              <a:t>Rosie Long</a:t>
            </a:r>
            <a:r>
              <a:rPr lang="en-US" sz="2400">
                <a:solidFill>
                  <a:schemeClr val="tx1"/>
                </a:solidFill>
              </a:rPr>
              <a:t>, Executive Manager, College of Earth and Mineral Sciences</a:t>
            </a:r>
            <a:endParaRPr lang="en-US" sz="2400" b="1">
              <a:solidFill>
                <a:schemeClr val="tx1"/>
              </a:solidFill>
            </a:endParaRPr>
          </a:p>
          <a:p>
            <a:pPr>
              <a:spcBef>
                <a:spcPts val="600"/>
              </a:spcBef>
              <a:spcAft>
                <a:spcPts val="600"/>
              </a:spcAft>
            </a:pPr>
            <a:r>
              <a:rPr lang="en-US" sz="2400" b="1">
                <a:solidFill>
                  <a:schemeClr val="tx1"/>
                </a:solidFill>
              </a:rPr>
              <a:t>Shawnee Wagner</a:t>
            </a:r>
            <a:r>
              <a:rPr lang="en-US" sz="2400">
                <a:solidFill>
                  <a:schemeClr val="tx1"/>
                </a:solidFill>
              </a:rPr>
              <a:t>, Records Specialist/Associate, </a:t>
            </a:r>
            <a:br>
              <a:rPr lang="en-US" sz="2400">
                <a:solidFill>
                  <a:schemeClr val="tx1"/>
                </a:solidFill>
              </a:rPr>
            </a:br>
            <a:r>
              <a:rPr lang="en-US" sz="2400">
                <a:solidFill>
                  <a:schemeClr val="tx1"/>
                </a:solidFill>
              </a:rPr>
              <a:t>Human Resources</a:t>
            </a:r>
          </a:p>
          <a:p>
            <a:pPr marL="0" indent="0">
              <a:buNone/>
            </a:pPr>
            <a:endParaRPr lang="en-US" sz="2400">
              <a:solidFill>
                <a:schemeClr val="tx1"/>
              </a:solidFill>
            </a:endParaRPr>
          </a:p>
        </p:txBody>
      </p:sp>
    </p:spTree>
    <p:extLst>
      <p:ext uri="{BB962C8B-B14F-4D97-AF65-F5344CB8AC3E}">
        <p14:creationId xmlns:p14="http://schemas.microsoft.com/office/powerpoint/2010/main" val="1884051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3" name="Title 2"/>
          <p:cNvSpPr>
            <a:spLocks noGrp="1"/>
          </p:cNvSpPr>
          <p:nvPr>
            <p:ph type="title"/>
          </p:nvPr>
        </p:nvSpPr>
        <p:spPr>
          <a:xfrm>
            <a:off x="457200" y="227263"/>
            <a:ext cx="8432800" cy="835966"/>
          </a:xfrm>
        </p:spPr>
        <p:txBody>
          <a:bodyPr>
            <a:normAutofit/>
          </a:bodyPr>
          <a:lstStyle/>
          <a:p>
            <a:r>
              <a:rPr lang="en-US" sz="4000"/>
              <a:t>VPFA Office Staff</a:t>
            </a:r>
          </a:p>
        </p:txBody>
      </p:sp>
      <p:pic>
        <p:nvPicPr>
          <p:cNvPr id="6" name="Picture 5"/>
          <p:cNvPicPr>
            <a:picLocks noChangeAspect="1"/>
          </p:cNvPicPr>
          <p:nvPr/>
        </p:nvPicPr>
        <p:blipFill>
          <a:blip r:embed="rId4"/>
          <a:stretch>
            <a:fillRect/>
          </a:stretch>
        </p:blipFill>
        <p:spPr>
          <a:xfrm>
            <a:off x="225934" y="1269382"/>
            <a:ext cx="2023367" cy="923544"/>
          </a:xfrm>
          <a:prstGeom prst="rect">
            <a:avLst/>
          </a:prstGeom>
        </p:spPr>
      </p:pic>
      <p:sp>
        <p:nvSpPr>
          <p:cNvPr id="8" name="Rectangle 7"/>
          <p:cNvSpPr/>
          <p:nvPr/>
        </p:nvSpPr>
        <p:spPr>
          <a:xfrm>
            <a:off x="514287" y="2180252"/>
            <a:ext cx="1446663" cy="1754326"/>
          </a:xfrm>
          <a:prstGeom prst="rect">
            <a:avLst/>
          </a:prstGeom>
        </p:spPr>
        <p:txBody>
          <a:bodyPr wrap="square">
            <a:spAutoFit/>
          </a:bodyPr>
          <a:lstStyle/>
          <a:p>
            <a:pPr algn="ctr"/>
            <a:r>
              <a:rPr lang="en-US" b="1"/>
              <a:t>Office of the Vice Provost for Faculty Affairs</a:t>
            </a:r>
          </a:p>
          <a:p>
            <a:pPr algn="ctr"/>
            <a:endParaRPr lang="en-US" b="1"/>
          </a:p>
          <a:p>
            <a:pPr algn="ctr"/>
            <a:r>
              <a:rPr lang="en-US" b="1"/>
              <a:t>vpfa.psu.edu</a:t>
            </a:r>
          </a:p>
        </p:txBody>
      </p:sp>
      <p:sp>
        <p:nvSpPr>
          <p:cNvPr id="9" name="Content Placeholder 5">
            <a:extLst>
              <a:ext uri="{FF2B5EF4-FFF2-40B4-BE49-F238E27FC236}">
                <a16:creationId xmlns:a16="http://schemas.microsoft.com/office/drawing/2014/main" id="{44E6E7FF-84E9-41EF-8F0F-030AB8699A57}"/>
              </a:ext>
            </a:extLst>
          </p:cNvPr>
          <p:cNvSpPr>
            <a:spLocks noGrp="1"/>
          </p:cNvSpPr>
          <p:nvPr>
            <p:ph idx="1"/>
          </p:nvPr>
        </p:nvSpPr>
        <p:spPr>
          <a:xfrm>
            <a:off x="2043953" y="1337732"/>
            <a:ext cx="6973048" cy="2837351"/>
          </a:xfrm>
        </p:spPr>
        <p:txBody>
          <a:bodyPr>
            <a:noAutofit/>
          </a:bodyPr>
          <a:lstStyle/>
          <a:p>
            <a:pPr>
              <a:spcBef>
                <a:spcPts val="600"/>
              </a:spcBef>
              <a:spcAft>
                <a:spcPts val="600"/>
              </a:spcAft>
              <a:buFont typeface="Arial" panose="020B0604020202020204" pitchFamily="34" charset="0"/>
              <a:buChar char="•"/>
            </a:pPr>
            <a:r>
              <a:rPr lang="en-US" sz="1600" b="1">
                <a:solidFill>
                  <a:schemeClr val="tx1"/>
                </a:solidFill>
              </a:rPr>
              <a:t>Abigail Diehl</a:t>
            </a:r>
            <a:r>
              <a:rPr lang="en-US" sz="1600">
                <a:solidFill>
                  <a:schemeClr val="tx1"/>
                </a:solidFill>
              </a:rPr>
              <a:t>, Assistant Vice Provost for Faculty Affairs, </a:t>
            </a:r>
            <a:r>
              <a:rPr lang="en-US" sz="1600">
                <a:solidFill>
                  <a:schemeClr val="accent2"/>
                </a:solidFill>
                <a:hlinkClick r:id="rId5">
                  <a:extLst>
                    <a:ext uri="{A12FA001-AC4F-418D-AE19-62706E023703}">
                      <ahyp:hlinkClr xmlns:ahyp="http://schemas.microsoft.com/office/drawing/2018/hyperlinkcolor" val="tx"/>
                    </a:ext>
                  </a:extLst>
                </a:hlinkClick>
              </a:rPr>
              <a:t>agc105@psu.edu</a:t>
            </a:r>
            <a:r>
              <a:rPr lang="en-US" sz="1600">
                <a:solidFill>
                  <a:schemeClr val="accent2"/>
                </a:solidFill>
              </a:rPr>
              <a:t> </a:t>
            </a:r>
          </a:p>
          <a:p>
            <a:pPr>
              <a:spcBef>
                <a:spcPts val="600"/>
              </a:spcBef>
              <a:spcAft>
                <a:spcPts val="600"/>
              </a:spcAft>
              <a:buFont typeface="Arial" panose="020B0604020202020204" pitchFamily="34" charset="0"/>
              <a:buChar char="•"/>
            </a:pPr>
            <a:r>
              <a:rPr lang="en-US" sz="1600" b="1">
                <a:solidFill>
                  <a:schemeClr val="tx1"/>
                </a:solidFill>
              </a:rPr>
              <a:t>Karen Parkes-Schnure</a:t>
            </a:r>
            <a:r>
              <a:rPr lang="en-US" sz="1600">
                <a:solidFill>
                  <a:schemeClr val="tx1"/>
                </a:solidFill>
              </a:rPr>
              <a:t>, Executive Assistant to the Vice Provost for Faculty Affairs, </a:t>
            </a:r>
            <a:r>
              <a:rPr lang="en-US" sz="1600">
                <a:solidFill>
                  <a:schemeClr val="accent2"/>
                </a:solidFill>
                <a:hlinkClick r:id="rId6">
                  <a:extLst>
                    <a:ext uri="{A12FA001-AC4F-418D-AE19-62706E023703}">
                      <ahyp:hlinkClr xmlns:ahyp="http://schemas.microsoft.com/office/drawing/2018/hyperlinkcolor" val="tx"/>
                    </a:ext>
                  </a:extLst>
                </a:hlinkClick>
              </a:rPr>
              <a:t>kjg138@psu.edu</a:t>
            </a:r>
            <a:endParaRPr lang="en-US" sz="1600" b="1">
              <a:solidFill>
                <a:schemeClr val="tx1"/>
              </a:solidFill>
            </a:endParaRPr>
          </a:p>
          <a:p>
            <a:pPr lvl="1">
              <a:spcBef>
                <a:spcPts val="600"/>
              </a:spcBef>
              <a:spcAft>
                <a:spcPts val="600"/>
              </a:spcAft>
              <a:buFont typeface="Arial" panose="020B0604020202020204" pitchFamily="34" charset="0"/>
              <a:buChar char="•"/>
            </a:pPr>
            <a:r>
              <a:rPr lang="en-US" sz="1400" b="1">
                <a:solidFill>
                  <a:schemeClr val="tx1"/>
                </a:solidFill>
              </a:rPr>
              <a:t>Primary promotion and tenure contact</a:t>
            </a:r>
          </a:p>
          <a:p>
            <a:pPr>
              <a:spcBef>
                <a:spcPts val="600"/>
              </a:spcBef>
              <a:spcAft>
                <a:spcPts val="600"/>
              </a:spcAft>
              <a:buFont typeface="Arial" panose="020B0604020202020204" pitchFamily="34" charset="0"/>
              <a:buChar char="•"/>
            </a:pPr>
            <a:r>
              <a:rPr lang="en-US" sz="1600" b="1">
                <a:solidFill>
                  <a:schemeClr val="tx1"/>
                </a:solidFill>
              </a:rPr>
              <a:t>Mindy Kowalski</a:t>
            </a:r>
            <a:r>
              <a:rPr lang="en-US" sz="1600">
                <a:solidFill>
                  <a:schemeClr val="tx1"/>
                </a:solidFill>
              </a:rPr>
              <a:t>, Administrative Support Coordinator, </a:t>
            </a:r>
            <a:r>
              <a:rPr lang="en-US" sz="1600">
                <a:solidFill>
                  <a:schemeClr val="accent2"/>
                </a:solidFill>
                <a:hlinkClick r:id="rId7">
                  <a:extLst>
                    <a:ext uri="{A12FA001-AC4F-418D-AE19-62706E023703}">
                      <ahyp:hlinkClr xmlns:ahyp="http://schemas.microsoft.com/office/drawing/2018/hyperlinkcolor" val="tx"/>
                    </a:ext>
                  </a:extLst>
                </a:hlinkClick>
              </a:rPr>
              <a:t>msk22@psu.edu</a:t>
            </a:r>
            <a:r>
              <a:rPr lang="en-US" sz="1600">
                <a:solidFill>
                  <a:schemeClr val="accent2"/>
                </a:solidFill>
              </a:rPr>
              <a:t> </a:t>
            </a:r>
            <a:endParaRPr lang="en-US" sz="1600">
              <a:solidFill>
                <a:schemeClr val="tx1"/>
              </a:solidFill>
            </a:endParaRPr>
          </a:p>
          <a:p>
            <a:pPr>
              <a:spcBef>
                <a:spcPts val="600"/>
              </a:spcBef>
              <a:spcAft>
                <a:spcPts val="600"/>
              </a:spcAft>
              <a:buFont typeface="Arial" panose="020B0604020202020204" pitchFamily="34" charset="0"/>
              <a:buChar char="•"/>
            </a:pPr>
            <a:r>
              <a:rPr lang="en-US" sz="1600" b="1">
                <a:solidFill>
                  <a:schemeClr val="tx1"/>
                </a:solidFill>
              </a:rPr>
              <a:t>Wendy Blumenthal</a:t>
            </a:r>
            <a:r>
              <a:rPr lang="en-US" sz="1600">
                <a:solidFill>
                  <a:schemeClr val="tx1"/>
                </a:solidFill>
              </a:rPr>
              <a:t>, Administrative Support Assistant, </a:t>
            </a:r>
            <a:r>
              <a:rPr lang="en-US" sz="1600">
                <a:solidFill>
                  <a:schemeClr val="accent2"/>
                </a:solidFill>
                <a:hlinkClick r:id="rId8">
                  <a:extLst>
                    <a:ext uri="{A12FA001-AC4F-418D-AE19-62706E023703}">
                      <ahyp:hlinkClr xmlns:ahyp="http://schemas.microsoft.com/office/drawing/2018/hyperlinkcolor" val="tx"/>
                    </a:ext>
                  </a:extLst>
                </a:hlinkClick>
              </a:rPr>
              <a:t>wjy100@psu.edu</a:t>
            </a:r>
            <a:r>
              <a:rPr lang="en-US" sz="1600">
                <a:solidFill>
                  <a:schemeClr val="accent2"/>
                </a:solidFill>
              </a:rPr>
              <a:t> </a:t>
            </a:r>
            <a:endParaRPr lang="en-US" sz="1600">
              <a:solidFill>
                <a:schemeClr val="tx1"/>
              </a:solidFill>
            </a:endParaRPr>
          </a:p>
          <a:p>
            <a:pPr>
              <a:spcBef>
                <a:spcPts val="600"/>
              </a:spcBef>
              <a:spcAft>
                <a:spcPts val="600"/>
              </a:spcAft>
              <a:buFont typeface="Arial" panose="020B0604020202020204" pitchFamily="34" charset="0"/>
              <a:buChar char="•"/>
            </a:pPr>
            <a:endParaRPr lang="en-US" sz="1600">
              <a:solidFill>
                <a:schemeClr val="tx1"/>
              </a:solidFill>
            </a:endParaRPr>
          </a:p>
          <a:p>
            <a:pPr>
              <a:spcBef>
                <a:spcPts val="600"/>
              </a:spcBef>
              <a:spcAft>
                <a:spcPts val="600"/>
              </a:spcAft>
              <a:buFont typeface="Arial" panose="020B0604020202020204" pitchFamily="34" charset="0"/>
              <a:buChar char="•"/>
            </a:pPr>
            <a:endParaRPr lang="en-US" sz="1600">
              <a:solidFill>
                <a:schemeClr val="tx1"/>
              </a:solidFill>
            </a:endParaRPr>
          </a:p>
        </p:txBody>
      </p:sp>
    </p:spTree>
    <p:extLst>
      <p:ext uri="{BB962C8B-B14F-4D97-AF65-F5344CB8AC3E}">
        <p14:creationId xmlns:p14="http://schemas.microsoft.com/office/powerpoint/2010/main" val="757534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a:xfrm>
            <a:off x="457199" y="205979"/>
            <a:ext cx="8755812" cy="857250"/>
          </a:xfrm>
        </p:spPr>
        <p:txBody>
          <a:bodyPr>
            <a:normAutofit/>
          </a:bodyPr>
          <a:lstStyle/>
          <a:p>
            <a:r>
              <a:rPr lang="en-US" sz="4000"/>
              <a:t>A Few Final Thoughts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3114" y="1250830"/>
            <a:ext cx="3245725" cy="1860174"/>
          </a:xfrm>
          <a:prstGeom prst="rect">
            <a:avLst/>
          </a:prstGeom>
        </p:spPr>
      </p:pic>
      <p:sp>
        <p:nvSpPr>
          <p:cNvPr id="11" name="Content Placeholder 5"/>
          <p:cNvSpPr>
            <a:spLocks noGrp="1"/>
          </p:cNvSpPr>
          <p:nvPr>
            <p:ph idx="1"/>
          </p:nvPr>
        </p:nvSpPr>
        <p:spPr>
          <a:xfrm>
            <a:off x="715991" y="1250830"/>
            <a:ext cx="8032848" cy="3264020"/>
          </a:xfrm>
        </p:spPr>
        <p:txBody>
          <a:bodyPr>
            <a:noAutofit/>
          </a:bodyPr>
          <a:lstStyle/>
          <a:p>
            <a:pPr>
              <a:spcBef>
                <a:spcPts val="600"/>
              </a:spcBef>
              <a:spcAft>
                <a:spcPts val="600"/>
              </a:spcAft>
              <a:buFont typeface="Arial" panose="020B0604020202020204" pitchFamily="34" charset="0"/>
              <a:buChar char="•"/>
            </a:pPr>
            <a:r>
              <a:rPr lang="en-US" sz="2000">
                <a:solidFill>
                  <a:schemeClr val="tx1"/>
                </a:solidFill>
              </a:rPr>
              <a:t>Questions? Always start </a:t>
            </a:r>
            <a:br>
              <a:rPr lang="en-US" sz="2000">
                <a:solidFill>
                  <a:schemeClr val="tx1"/>
                </a:solidFill>
              </a:rPr>
            </a:br>
            <a:r>
              <a:rPr lang="en-US" sz="2000">
                <a:solidFill>
                  <a:schemeClr val="tx1"/>
                </a:solidFill>
              </a:rPr>
              <a:t>by consulting college/campus and</a:t>
            </a:r>
            <a:br>
              <a:rPr lang="en-US" sz="2000">
                <a:solidFill>
                  <a:schemeClr val="tx1"/>
                </a:solidFill>
              </a:rPr>
            </a:br>
            <a:r>
              <a:rPr lang="en-US" sz="2000">
                <a:solidFill>
                  <a:schemeClr val="tx1"/>
                </a:solidFill>
              </a:rPr>
              <a:t>department/school guidelines.</a:t>
            </a:r>
          </a:p>
          <a:p>
            <a:pPr>
              <a:spcBef>
                <a:spcPts val="600"/>
              </a:spcBef>
              <a:spcAft>
                <a:spcPts val="600"/>
              </a:spcAft>
              <a:buFont typeface="Arial" panose="020B0604020202020204" pitchFamily="34" charset="0"/>
              <a:buChar char="•"/>
            </a:pPr>
            <a:r>
              <a:rPr lang="en-US" sz="2000">
                <a:solidFill>
                  <a:schemeClr val="tx1"/>
                </a:solidFill>
              </a:rPr>
              <a:t>Confidentiality, always</a:t>
            </a:r>
          </a:p>
          <a:p>
            <a:pPr>
              <a:spcBef>
                <a:spcPts val="600"/>
              </a:spcBef>
              <a:spcAft>
                <a:spcPts val="600"/>
              </a:spcAft>
              <a:buFont typeface="Arial" panose="020B0604020202020204" pitchFamily="34" charset="0"/>
              <a:buChar char="•"/>
            </a:pPr>
            <a:r>
              <a:rPr lang="en-US" sz="2000">
                <a:solidFill>
                  <a:schemeClr val="tx1"/>
                </a:solidFill>
              </a:rPr>
              <a:t>Follow University policy, always</a:t>
            </a:r>
          </a:p>
          <a:p>
            <a:pPr>
              <a:spcBef>
                <a:spcPts val="600"/>
              </a:spcBef>
              <a:spcAft>
                <a:spcPts val="600"/>
              </a:spcAft>
              <a:buFont typeface="Arial" panose="020B0604020202020204" pitchFamily="34" charset="0"/>
              <a:buChar char="•"/>
            </a:pPr>
            <a:r>
              <a:rPr lang="en-US" sz="2000">
                <a:solidFill>
                  <a:schemeClr val="tx1"/>
                </a:solidFill>
              </a:rPr>
              <a:t>VPFA website offers many resources</a:t>
            </a:r>
          </a:p>
          <a:p>
            <a:pPr>
              <a:spcBef>
                <a:spcPts val="600"/>
              </a:spcBef>
              <a:spcAft>
                <a:spcPts val="600"/>
              </a:spcAft>
              <a:buFont typeface="Arial" panose="020B0604020202020204" pitchFamily="34" charset="0"/>
              <a:buChar char="•"/>
            </a:pPr>
            <a:r>
              <a:rPr lang="en-US" sz="2000">
                <a:solidFill>
                  <a:schemeClr val="tx1"/>
                </a:solidFill>
              </a:rPr>
              <a:t>Call the Office of the VPFA </a:t>
            </a:r>
            <a:r>
              <a:rPr lang="en-US" sz="2000" b="1">
                <a:solidFill>
                  <a:schemeClr val="tx1"/>
                </a:solidFill>
              </a:rPr>
              <a:t>(863-7494, or 3-7494 if on campus) </a:t>
            </a:r>
            <a:r>
              <a:rPr lang="en-US" sz="2000">
                <a:solidFill>
                  <a:schemeClr val="tx1"/>
                </a:solidFill>
              </a:rPr>
              <a:t>with any additional questions.</a:t>
            </a:r>
          </a:p>
          <a:p>
            <a:pPr>
              <a:spcBef>
                <a:spcPts val="600"/>
              </a:spcBef>
              <a:spcAft>
                <a:spcPts val="600"/>
              </a:spcAft>
              <a:buFont typeface="Arial" panose="020B0604020202020204" pitchFamily="34" charset="0"/>
              <a:buChar char="•"/>
            </a:pPr>
            <a:endParaRPr lang="en-US" sz="2200">
              <a:solidFill>
                <a:schemeClr val="tx1"/>
              </a:solidFill>
            </a:endParaRPr>
          </a:p>
          <a:p>
            <a:pPr marL="0" indent="0">
              <a:spcBef>
                <a:spcPts val="600"/>
              </a:spcBef>
              <a:spcAft>
                <a:spcPts val="600"/>
              </a:spcAft>
              <a:buNone/>
            </a:pPr>
            <a:endParaRPr lang="en-US" sz="2200">
              <a:solidFill>
                <a:schemeClr val="tx1"/>
              </a:solidFill>
            </a:endParaRPr>
          </a:p>
        </p:txBody>
      </p:sp>
    </p:spTree>
    <p:extLst>
      <p:ext uri="{BB962C8B-B14F-4D97-AF65-F5344CB8AC3E}">
        <p14:creationId xmlns:p14="http://schemas.microsoft.com/office/powerpoint/2010/main" val="2454053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14338"/>
            <a:ext cx="7772400" cy="3757612"/>
          </a:xfrm>
        </p:spPr>
        <p:txBody>
          <a:bodyPr/>
          <a:lstStyle/>
          <a:p>
            <a:r>
              <a:rPr lang="en-US" cap="none"/>
              <a:t>Thank You.</a:t>
            </a:r>
            <a:br>
              <a:rPr lang="en-US" cap="none"/>
            </a:br>
            <a:r>
              <a:rPr lang="en-US" cap="none"/>
              <a:t>Questions or Comments?</a:t>
            </a:r>
            <a:br>
              <a:rPr lang="en-US" cap="none"/>
            </a:br>
            <a:br>
              <a:rPr lang="en-US" cap="none"/>
            </a:br>
            <a:endParaRPr lang="en-US" b="0" cap="none"/>
          </a:p>
        </p:txBody>
      </p:sp>
      <p:pic>
        <p:nvPicPr>
          <p:cNvPr id="5" name="Picture 4"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6"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2725" y="1853545"/>
            <a:ext cx="3305012" cy="1512504"/>
          </a:xfrm>
          <a:prstGeom prst="rect">
            <a:avLst/>
          </a:prstGeom>
        </p:spPr>
      </p:pic>
      <p:sp>
        <p:nvSpPr>
          <p:cNvPr id="3" name="Rectangle 2"/>
          <p:cNvSpPr/>
          <p:nvPr/>
        </p:nvSpPr>
        <p:spPr>
          <a:xfrm>
            <a:off x="1" y="3366049"/>
            <a:ext cx="9144000" cy="461665"/>
          </a:xfrm>
          <a:prstGeom prst="rect">
            <a:avLst/>
          </a:prstGeom>
        </p:spPr>
        <p:txBody>
          <a:bodyPr wrap="square">
            <a:spAutoFit/>
          </a:bodyPr>
          <a:lstStyle/>
          <a:p>
            <a:pPr algn="ctr"/>
            <a:r>
              <a:rPr lang="en-US" sz="2400" b="1"/>
              <a:t>vpfa.psu.edu/promotion-and-tenure</a:t>
            </a:r>
          </a:p>
        </p:txBody>
      </p:sp>
    </p:spTree>
    <p:extLst>
      <p:ext uri="{BB962C8B-B14F-4D97-AF65-F5344CB8AC3E}">
        <p14:creationId xmlns:p14="http://schemas.microsoft.com/office/powerpoint/2010/main" val="3376390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422" y="1379114"/>
            <a:ext cx="7489156" cy="1355459"/>
          </a:xfrm>
          <a:prstGeom prst="rect">
            <a:avLst/>
          </a:prstGeom>
        </p:spPr>
      </p:pic>
      <p:sp>
        <p:nvSpPr>
          <p:cNvPr id="10" name="Title 9"/>
          <p:cNvSpPr>
            <a:spLocks noGrp="1"/>
          </p:cNvSpPr>
          <p:nvPr>
            <p:ph type="title"/>
          </p:nvPr>
        </p:nvSpPr>
        <p:spPr/>
        <p:txBody>
          <a:bodyPr>
            <a:normAutofit/>
          </a:bodyPr>
          <a:lstStyle/>
          <a:p>
            <a:r>
              <a:rPr lang="en-US" sz="4000"/>
              <a:t>Two Key Questions</a:t>
            </a:r>
          </a:p>
        </p:txBody>
      </p:sp>
      <p:sp>
        <p:nvSpPr>
          <p:cNvPr id="6" name="Content Placeholder 5"/>
          <p:cNvSpPr>
            <a:spLocks noGrp="1"/>
          </p:cNvSpPr>
          <p:nvPr>
            <p:ph idx="1"/>
          </p:nvPr>
        </p:nvSpPr>
        <p:spPr>
          <a:xfrm>
            <a:off x="966157" y="2970518"/>
            <a:ext cx="7237563" cy="1515464"/>
          </a:xfrm>
        </p:spPr>
        <p:txBody>
          <a:bodyPr>
            <a:noAutofit/>
          </a:bodyPr>
          <a:lstStyle/>
          <a:p>
            <a:pPr marL="868680" lvl="1" indent="-457200">
              <a:spcBef>
                <a:spcPts val="0"/>
              </a:spcBef>
              <a:buFont typeface="+mj-lt"/>
              <a:buAutoNum type="arabicPeriod"/>
            </a:pPr>
            <a:r>
              <a:rPr lang="en-US" sz="2400">
                <a:solidFill>
                  <a:schemeClr val="tx1"/>
                </a:solidFill>
              </a:rPr>
              <a:t>Do you have a promotion and tenure policy?</a:t>
            </a:r>
          </a:p>
          <a:p>
            <a:pPr marL="868680" lvl="1" indent="-457200">
              <a:spcBef>
                <a:spcPts val="0"/>
              </a:spcBef>
              <a:buFont typeface="+mj-lt"/>
              <a:buAutoNum type="arabicPeriod"/>
            </a:pPr>
            <a:r>
              <a:rPr lang="en-US" sz="2400">
                <a:solidFill>
                  <a:schemeClr val="tx1"/>
                </a:solidFill>
              </a:rPr>
              <a:t>Do you FOLLOW that policy?</a:t>
            </a:r>
          </a:p>
          <a:p>
            <a:pPr marL="0" indent="0">
              <a:spcBef>
                <a:spcPts val="0"/>
              </a:spcBef>
              <a:buNone/>
            </a:pPr>
            <a:endParaRPr lang="en-US" sz="2000">
              <a:solidFill>
                <a:schemeClr val="tx1"/>
              </a:solidFill>
            </a:endParaRPr>
          </a:p>
        </p:txBody>
      </p:sp>
    </p:spTree>
    <p:extLst>
      <p:ext uri="{BB962C8B-B14F-4D97-AF65-F5344CB8AC3E}">
        <p14:creationId xmlns:p14="http://schemas.microsoft.com/office/powerpoint/2010/main" val="3879353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p:txBody>
          <a:bodyPr>
            <a:normAutofit/>
          </a:bodyPr>
          <a:lstStyle/>
          <a:p>
            <a:r>
              <a:rPr lang="en-US" sz="4000"/>
              <a:t>Policy AC23</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955" y="1031233"/>
            <a:ext cx="3484970" cy="3212859"/>
          </a:xfrm>
          <a:prstGeom prst="rect">
            <a:avLst/>
          </a:prstGeom>
        </p:spPr>
      </p:pic>
      <p:sp>
        <p:nvSpPr>
          <p:cNvPr id="9" name="Content Placeholder 5"/>
          <p:cNvSpPr>
            <a:spLocks noGrp="1"/>
          </p:cNvSpPr>
          <p:nvPr>
            <p:ph idx="1"/>
          </p:nvPr>
        </p:nvSpPr>
        <p:spPr>
          <a:xfrm>
            <a:off x="596348" y="1209675"/>
            <a:ext cx="4260324" cy="2965409"/>
          </a:xfrm>
        </p:spPr>
        <p:txBody>
          <a:bodyPr>
            <a:noAutofit/>
          </a:bodyPr>
          <a:lstStyle/>
          <a:p>
            <a:pPr>
              <a:spcBef>
                <a:spcPts val="600"/>
              </a:spcBef>
              <a:spcAft>
                <a:spcPts val="600"/>
              </a:spcAft>
              <a:buFont typeface="Arial" panose="020B0604020202020204" pitchFamily="34" charset="0"/>
              <a:buChar char="•"/>
            </a:pPr>
            <a:r>
              <a:rPr lang="en-US" sz="2400">
                <a:solidFill>
                  <a:schemeClr val="tx1"/>
                </a:solidFill>
              </a:rPr>
              <a:t>“Promotion and Tenure Procedures and Regulations”</a:t>
            </a:r>
          </a:p>
          <a:p>
            <a:pPr>
              <a:spcBef>
                <a:spcPts val="600"/>
              </a:spcBef>
              <a:spcAft>
                <a:spcPts val="600"/>
              </a:spcAft>
              <a:buFont typeface="Arial" panose="020B0604020202020204" pitchFamily="34" charset="0"/>
              <a:buChar char="•"/>
            </a:pPr>
            <a:r>
              <a:rPr lang="en-US" sz="2400">
                <a:solidFill>
                  <a:schemeClr val="tx1"/>
                </a:solidFill>
              </a:rPr>
              <a:t>Formerly known as “HR23”</a:t>
            </a:r>
          </a:p>
          <a:p>
            <a:pPr>
              <a:spcBef>
                <a:spcPts val="600"/>
              </a:spcBef>
              <a:spcAft>
                <a:spcPts val="600"/>
              </a:spcAft>
              <a:buFont typeface="Arial" panose="020B0604020202020204" pitchFamily="34" charset="0"/>
              <a:buChar char="•"/>
            </a:pPr>
            <a:r>
              <a:rPr lang="en-US" sz="2400">
                <a:solidFill>
                  <a:schemeClr val="tx1"/>
                </a:solidFill>
              </a:rPr>
              <a:t>Vice Provost for Faculty Affairs is steward of AC23</a:t>
            </a:r>
          </a:p>
          <a:p>
            <a:pPr>
              <a:spcBef>
                <a:spcPts val="600"/>
              </a:spcBef>
              <a:spcAft>
                <a:spcPts val="600"/>
              </a:spcAft>
              <a:buFont typeface="Arial" panose="020B0604020202020204" pitchFamily="34" charset="0"/>
              <a:buChar char="•"/>
            </a:pPr>
            <a:r>
              <a:rPr lang="en-US" sz="2400">
                <a:solidFill>
                  <a:schemeClr val="tx1"/>
                </a:solidFill>
              </a:rPr>
              <a:t>Website for University policies: </a:t>
            </a:r>
            <a:r>
              <a:rPr lang="en-US" sz="2400" b="1">
                <a:solidFill>
                  <a:schemeClr val="tx1"/>
                </a:solidFill>
              </a:rPr>
              <a:t>policies.psu.edu</a:t>
            </a:r>
          </a:p>
          <a:p>
            <a:pPr marL="0" indent="0">
              <a:spcBef>
                <a:spcPts val="600"/>
              </a:spcBef>
              <a:spcAft>
                <a:spcPts val="600"/>
              </a:spcAft>
              <a:buNone/>
            </a:pPr>
            <a:endParaRPr lang="en-US" sz="2200">
              <a:solidFill>
                <a:schemeClr val="tx1"/>
              </a:solidFill>
            </a:endParaRPr>
          </a:p>
        </p:txBody>
      </p:sp>
    </p:spTree>
    <p:extLst>
      <p:ext uri="{BB962C8B-B14F-4D97-AF65-F5344CB8AC3E}">
        <p14:creationId xmlns:p14="http://schemas.microsoft.com/office/powerpoint/2010/main" val="2190733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p:txBody>
          <a:bodyPr>
            <a:normAutofit/>
          </a:bodyPr>
          <a:lstStyle/>
          <a:p>
            <a:r>
              <a:rPr lang="en-US" sz="4000"/>
              <a:t>Administrative Guidelines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0739" y="1124106"/>
            <a:ext cx="3200675" cy="3119986"/>
          </a:xfrm>
          <a:prstGeom prst="rect">
            <a:avLst/>
          </a:prstGeom>
        </p:spPr>
      </p:pic>
      <p:sp>
        <p:nvSpPr>
          <p:cNvPr id="9" name="Content Placeholder 5"/>
          <p:cNvSpPr>
            <a:spLocks noGrp="1"/>
          </p:cNvSpPr>
          <p:nvPr>
            <p:ph idx="1"/>
          </p:nvPr>
        </p:nvSpPr>
        <p:spPr>
          <a:xfrm>
            <a:off x="596348" y="1216234"/>
            <a:ext cx="4260324" cy="2958850"/>
          </a:xfrm>
        </p:spPr>
        <p:txBody>
          <a:bodyPr>
            <a:noAutofit/>
          </a:bodyPr>
          <a:lstStyle/>
          <a:p>
            <a:pPr>
              <a:spcBef>
                <a:spcPts val="600"/>
              </a:spcBef>
              <a:spcAft>
                <a:spcPts val="600"/>
              </a:spcAft>
              <a:buFont typeface="Arial" panose="020B0604020202020204" pitchFamily="34" charset="0"/>
              <a:buChar char="•"/>
            </a:pPr>
            <a:r>
              <a:rPr lang="en-US" sz="2400">
                <a:solidFill>
                  <a:schemeClr val="tx1"/>
                </a:solidFill>
              </a:rPr>
              <a:t>How we operationalize AC23</a:t>
            </a:r>
          </a:p>
          <a:p>
            <a:pPr>
              <a:spcBef>
                <a:spcPts val="600"/>
              </a:spcBef>
              <a:spcAft>
                <a:spcPts val="600"/>
              </a:spcAft>
              <a:buFont typeface="Arial" panose="020B0604020202020204" pitchFamily="34" charset="0"/>
              <a:buChar char="•"/>
            </a:pPr>
            <a:r>
              <a:rPr lang="en-US" sz="2400">
                <a:solidFill>
                  <a:schemeClr val="tx1"/>
                </a:solidFill>
              </a:rPr>
              <a:t>A comprehensive document with some changes made each academic year</a:t>
            </a:r>
          </a:p>
          <a:p>
            <a:pPr>
              <a:spcBef>
                <a:spcPts val="600"/>
              </a:spcBef>
              <a:spcAft>
                <a:spcPts val="600"/>
              </a:spcAft>
              <a:buFont typeface="Arial" panose="020B0604020202020204" pitchFamily="34" charset="0"/>
              <a:buChar char="•"/>
            </a:pPr>
            <a:r>
              <a:rPr lang="en-US" sz="2400">
                <a:solidFill>
                  <a:schemeClr val="tx1"/>
                </a:solidFill>
              </a:rPr>
              <a:t>Important to know about AC23 </a:t>
            </a:r>
            <a:r>
              <a:rPr lang="en-US" sz="2400" u="sng">
                <a:solidFill>
                  <a:schemeClr val="tx1"/>
                </a:solidFill>
              </a:rPr>
              <a:t>and</a:t>
            </a:r>
            <a:r>
              <a:rPr lang="en-US" sz="2400">
                <a:solidFill>
                  <a:schemeClr val="tx1"/>
                </a:solidFill>
              </a:rPr>
              <a:t> the guidelines –online for easy reference</a:t>
            </a:r>
          </a:p>
          <a:p>
            <a:pPr marL="0" indent="0">
              <a:spcBef>
                <a:spcPts val="600"/>
              </a:spcBef>
              <a:spcAft>
                <a:spcPts val="600"/>
              </a:spcAft>
              <a:buNone/>
            </a:pPr>
            <a:endParaRPr lang="en-US" sz="2200">
              <a:solidFill>
                <a:schemeClr val="tx1"/>
              </a:solidFill>
            </a:endParaRPr>
          </a:p>
        </p:txBody>
      </p:sp>
    </p:spTree>
    <p:extLst>
      <p:ext uri="{BB962C8B-B14F-4D97-AF65-F5344CB8AC3E}">
        <p14:creationId xmlns:p14="http://schemas.microsoft.com/office/powerpoint/2010/main" val="4066131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p:txBody>
          <a:bodyPr>
            <a:normAutofit/>
          </a:bodyPr>
          <a:lstStyle/>
          <a:p>
            <a:r>
              <a:rPr lang="en-US" sz="4000"/>
              <a:t>P&amp;T Processes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6814" y="972922"/>
            <a:ext cx="3119986" cy="3288319"/>
          </a:xfrm>
          <a:prstGeom prst="rect">
            <a:avLst/>
          </a:prstGeom>
        </p:spPr>
      </p:pic>
      <p:sp>
        <p:nvSpPr>
          <p:cNvPr id="9" name="Content Placeholder 5"/>
          <p:cNvSpPr>
            <a:spLocks noGrp="1"/>
          </p:cNvSpPr>
          <p:nvPr>
            <p:ph idx="1"/>
          </p:nvPr>
        </p:nvSpPr>
        <p:spPr>
          <a:xfrm>
            <a:off x="596348" y="1216234"/>
            <a:ext cx="4260324" cy="2958850"/>
          </a:xfrm>
        </p:spPr>
        <p:txBody>
          <a:bodyPr>
            <a:noAutofit/>
          </a:bodyPr>
          <a:lstStyle/>
          <a:p>
            <a:pPr>
              <a:spcBef>
                <a:spcPts val="600"/>
              </a:spcBef>
              <a:spcAft>
                <a:spcPts val="600"/>
              </a:spcAft>
              <a:buFont typeface="Arial" panose="020B0604020202020204" pitchFamily="34" charset="0"/>
              <a:buChar char="•"/>
            </a:pPr>
            <a:r>
              <a:rPr lang="en-US" sz="2400">
                <a:solidFill>
                  <a:schemeClr val="tx1"/>
                </a:solidFill>
              </a:rPr>
              <a:t>Adherence to established processes is critical.</a:t>
            </a:r>
          </a:p>
          <a:p>
            <a:pPr>
              <a:spcBef>
                <a:spcPts val="600"/>
              </a:spcBef>
              <a:spcAft>
                <a:spcPts val="600"/>
              </a:spcAft>
              <a:buFont typeface="Arial" panose="020B0604020202020204" pitchFamily="34" charset="0"/>
              <a:buChar char="•"/>
            </a:pPr>
            <a:r>
              <a:rPr lang="en-US" sz="2400">
                <a:solidFill>
                  <a:schemeClr val="tx1"/>
                </a:solidFill>
              </a:rPr>
              <a:t>Follow guidelines for your college, department, school, or campus.</a:t>
            </a:r>
          </a:p>
          <a:p>
            <a:pPr>
              <a:spcBef>
                <a:spcPts val="600"/>
              </a:spcBef>
              <a:spcAft>
                <a:spcPts val="600"/>
              </a:spcAft>
              <a:buFont typeface="Arial" panose="020B0604020202020204" pitchFamily="34" charset="0"/>
              <a:buChar char="•"/>
            </a:pPr>
            <a:r>
              <a:rPr lang="en-US" sz="2400">
                <a:solidFill>
                  <a:schemeClr val="tx1"/>
                </a:solidFill>
              </a:rPr>
              <a:t>Mistakes and missteps happen but can be avoided.</a:t>
            </a:r>
          </a:p>
          <a:p>
            <a:pPr marL="0" indent="0">
              <a:spcBef>
                <a:spcPts val="600"/>
              </a:spcBef>
              <a:spcAft>
                <a:spcPts val="600"/>
              </a:spcAft>
              <a:buNone/>
            </a:pPr>
            <a:endParaRPr lang="en-US" sz="2200">
              <a:solidFill>
                <a:schemeClr val="tx1"/>
              </a:solidFill>
            </a:endParaRPr>
          </a:p>
        </p:txBody>
      </p:sp>
    </p:spTree>
    <p:extLst>
      <p:ext uri="{BB962C8B-B14F-4D97-AF65-F5344CB8AC3E}">
        <p14:creationId xmlns:p14="http://schemas.microsoft.com/office/powerpoint/2010/main" val="1913663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a:solidFill>
                  <a:prstClr val="black">
                    <a:tint val="75000"/>
                  </a:prstClr>
                </a:solidFill>
                <a:latin typeface="Franklin Gothic Book"/>
              </a:rPr>
              <a:t>OFFICE OF </a:t>
            </a:r>
            <a:r>
              <a:rPr lang="en-US" sz="1100">
                <a:solidFill>
                  <a:prstClr val="black">
                    <a:tint val="75000"/>
                  </a:prstClr>
                </a:solidFill>
              </a:rPr>
              <a:t>THE VICE PROVOST FOR FACULTY AFFAIRS</a:t>
            </a:r>
          </a:p>
        </p:txBody>
      </p:sp>
      <p:sp>
        <p:nvSpPr>
          <p:cNvPr id="10" name="Title 9"/>
          <p:cNvSpPr>
            <a:spLocks noGrp="1"/>
          </p:cNvSpPr>
          <p:nvPr>
            <p:ph type="title"/>
          </p:nvPr>
        </p:nvSpPr>
        <p:spPr/>
        <p:txBody>
          <a:bodyPr>
            <a:normAutofit/>
          </a:bodyPr>
          <a:lstStyle/>
          <a:p>
            <a:r>
              <a:rPr lang="en-US" sz="4000"/>
              <a:t>P&amp;T Process Reminders</a:t>
            </a:r>
          </a:p>
        </p:txBody>
      </p:sp>
      <p:sp>
        <p:nvSpPr>
          <p:cNvPr id="12" name="Content Placeholder 5"/>
          <p:cNvSpPr>
            <a:spLocks noGrp="1"/>
          </p:cNvSpPr>
          <p:nvPr>
            <p:ph idx="1"/>
          </p:nvPr>
        </p:nvSpPr>
        <p:spPr>
          <a:xfrm>
            <a:off x="596348" y="1063229"/>
            <a:ext cx="8331992" cy="3111855"/>
          </a:xfrm>
        </p:spPr>
        <p:txBody>
          <a:bodyPr>
            <a:noAutofit/>
          </a:bodyPr>
          <a:lstStyle/>
          <a:p>
            <a:r>
              <a:rPr lang="en-US" sz="2000" b="1">
                <a:solidFill>
                  <a:schemeClr val="tx1"/>
                </a:solidFill>
              </a:rPr>
              <a:t>Recognize our goal: </a:t>
            </a:r>
            <a:r>
              <a:rPr lang="en-US" sz="2000">
                <a:solidFill>
                  <a:schemeClr val="tx1"/>
                </a:solidFill>
              </a:rPr>
              <a:t>To have a faculty appropriate to a major research university, with a commitment to teaching and service, so that the internal and external reputations of each unit are constantly improving. </a:t>
            </a:r>
          </a:p>
          <a:p>
            <a:r>
              <a:rPr lang="en-US" sz="2000" b="1">
                <a:solidFill>
                  <a:schemeClr val="tx1"/>
                </a:solidFill>
              </a:rPr>
              <a:t>Respectful, civil, and thoughtful disagreements and deliberations </a:t>
            </a:r>
            <a:r>
              <a:rPr lang="en-US" sz="2000">
                <a:solidFill>
                  <a:schemeClr val="tx1"/>
                </a:solidFill>
              </a:rPr>
              <a:t>are </a:t>
            </a:r>
            <a:br>
              <a:rPr lang="en-US" sz="2000">
                <a:solidFill>
                  <a:schemeClr val="tx1"/>
                </a:solidFill>
              </a:rPr>
            </a:br>
            <a:r>
              <a:rPr lang="en-US" sz="2000">
                <a:solidFill>
                  <a:schemeClr val="tx1"/>
                </a:solidFill>
              </a:rPr>
              <a:t>to be expected, and they are part of a healthy, academic discourse. </a:t>
            </a:r>
          </a:p>
          <a:p>
            <a:r>
              <a:rPr lang="en-US" sz="2000" b="1">
                <a:solidFill>
                  <a:schemeClr val="tx1"/>
                </a:solidFill>
              </a:rPr>
              <a:t>Understand our system of checks and balances</a:t>
            </a:r>
            <a:r>
              <a:rPr lang="en-US" sz="2000">
                <a:solidFill>
                  <a:schemeClr val="tx1"/>
                </a:solidFill>
              </a:rPr>
              <a:t>, with independent </a:t>
            </a:r>
            <a:br>
              <a:rPr lang="en-US" sz="2000">
                <a:solidFill>
                  <a:schemeClr val="tx1"/>
                </a:solidFill>
              </a:rPr>
            </a:br>
            <a:r>
              <a:rPr lang="en-US" sz="2000">
                <a:solidFill>
                  <a:schemeClr val="tx1"/>
                </a:solidFill>
              </a:rPr>
              <a:t>but mutually informed recommendations by faculty peers and administrators.</a:t>
            </a:r>
          </a:p>
          <a:p>
            <a:endParaRPr lang="en-US" sz="2000">
              <a:solidFill>
                <a:schemeClr val="tx1"/>
              </a:solidFill>
            </a:endParaRPr>
          </a:p>
        </p:txBody>
      </p:sp>
    </p:spTree>
    <p:extLst>
      <p:ext uri="{BB962C8B-B14F-4D97-AF65-F5344CB8AC3E}">
        <p14:creationId xmlns:p14="http://schemas.microsoft.com/office/powerpoint/2010/main" val="2391436971"/>
      </p:ext>
    </p:extLst>
  </p:cSld>
  <p:clrMapOvr>
    <a:masterClrMapping/>
  </p:clrMapOvr>
</p:sld>
</file>

<file path=ppt/theme/theme1.xml><?xml version="1.0" encoding="utf-8"?>
<a:theme xmlns:a="http://schemas.openxmlformats.org/drawingml/2006/main" name="PSLH master">
  <a:themeElements>
    <a:clrScheme name="PSLH 2">
      <a:dk1>
        <a:sysClr val="windowText" lastClr="000000"/>
      </a:dk1>
      <a:lt1>
        <a:sysClr val="window" lastClr="FFFFFF"/>
      </a:lt1>
      <a:dk2>
        <a:srgbClr val="242852"/>
      </a:dk2>
      <a:lt2>
        <a:srgbClr val="C4E0FF"/>
      </a:lt2>
      <a:accent1>
        <a:srgbClr val="629DD1"/>
      </a:accent1>
      <a:accent2>
        <a:srgbClr val="0461C8"/>
      </a:accent2>
      <a:accent3>
        <a:srgbClr val="AAB5D0"/>
      </a:accent3>
      <a:accent4>
        <a:srgbClr val="1D2C5A"/>
      </a:accent4>
      <a:accent5>
        <a:srgbClr val="76CBD5"/>
      </a:accent5>
      <a:accent6>
        <a:srgbClr val="7F95DE"/>
      </a:accent6>
      <a:hlink>
        <a:srgbClr val="20ACC3"/>
      </a:hlink>
      <a:folHlink>
        <a:srgbClr val="A962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PSLH master">
  <a:themeElements>
    <a:clrScheme name="PSLH 2">
      <a:dk1>
        <a:sysClr val="windowText" lastClr="000000"/>
      </a:dk1>
      <a:lt1>
        <a:sysClr val="window" lastClr="FFFFFF"/>
      </a:lt1>
      <a:dk2>
        <a:srgbClr val="242852"/>
      </a:dk2>
      <a:lt2>
        <a:srgbClr val="C4E0FF"/>
      </a:lt2>
      <a:accent1>
        <a:srgbClr val="629DD1"/>
      </a:accent1>
      <a:accent2>
        <a:srgbClr val="0461C8"/>
      </a:accent2>
      <a:accent3>
        <a:srgbClr val="AAB5D0"/>
      </a:accent3>
      <a:accent4>
        <a:srgbClr val="1D2C5A"/>
      </a:accent4>
      <a:accent5>
        <a:srgbClr val="76CBD5"/>
      </a:accent5>
      <a:accent6>
        <a:srgbClr val="7F95DE"/>
      </a:accent6>
      <a:hlink>
        <a:srgbClr val="20ACC3"/>
      </a:hlink>
      <a:folHlink>
        <a:srgbClr val="A962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D655222FAC69478FDB4DB9A1082BF0" ma:contentTypeVersion="17" ma:contentTypeDescription="Create a new document." ma:contentTypeScope="" ma:versionID="99db1f442b43bc3adf59010e07bb8140">
  <xsd:schema xmlns:xsd="http://www.w3.org/2001/XMLSchema" xmlns:xs="http://www.w3.org/2001/XMLSchema" xmlns:p="http://schemas.microsoft.com/office/2006/metadata/properties" xmlns:ns2="5596cf31-caaa-46ba-a55f-3befb4344fdf" xmlns:ns3="dba65f00-9443-482a-bf30-bb5af139a501" targetNamespace="http://schemas.microsoft.com/office/2006/metadata/properties" ma:root="true" ma:fieldsID="a911e49cffe0f173fcf356a408ece3b3" ns2:_="" ns3:_="">
    <xsd:import namespace="5596cf31-caaa-46ba-a55f-3befb4344fdf"/>
    <xsd:import namespace="dba65f00-9443-482a-bf30-bb5af139a501"/>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96cf31-caaa-46ba-a55f-3befb4344fdf"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a65f00-9443-482a-bf30-bb5af139a501"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igrationWizId xmlns="5596cf31-caaa-46ba-a55f-3befb4344fdf" xsi:nil="true"/>
    <MigrationWizIdPermissions xmlns="5596cf31-caaa-46ba-a55f-3befb4344fdf" xsi:nil="true"/>
    <MigrationWizIdPermissionLevels xmlns="5596cf31-caaa-46ba-a55f-3befb4344fdf" xsi:nil="true"/>
    <MigrationWizIdDocumentLibraryPermissions xmlns="5596cf31-caaa-46ba-a55f-3befb4344fdf" xsi:nil="true"/>
    <MigrationWizIdSecurityGroups xmlns="5596cf31-caaa-46ba-a55f-3befb4344fd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988957-2384-4022-AE2D-321E9DD73753}">
  <ds:schemaRefs>
    <ds:schemaRef ds:uri="5596cf31-caaa-46ba-a55f-3befb4344fdf"/>
    <ds:schemaRef ds:uri="dba65f00-9443-482a-bf30-bb5af139a5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A41BC1D-8CC3-402E-A75F-32A8C10EEAA3}">
  <ds:schemaRefs>
    <ds:schemaRef ds:uri="5596cf31-caaa-46ba-a55f-3befb4344fdf"/>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3026A4A-60AD-4BEE-963C-6D18600153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9788</Words>
  <Application>Microsoft Office PowerPoint</Application>
  <PresentationFormat>On-screen Show (16:9)</PresentationFormat>
  <Paragraphs>713</Paragraphs>
  <Slides>41</Slides>
  <Notes>41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Calibri</vt:lpstr>
      <vt:lpstr>Courier New</vt:lpstr>
      <vt:lpstr>Franklin Gothic Book</vt:lpstr>
      <vt:lpstr>Rockwell</vt:lpstr>
      <vt:lpstr>Trebuchet MS</vt:lpstr>
      <vt:lpstr>PSLH master</vt:lpstr>
      <vt:lpstr>2_PSLH master</vt:lpstr>
      <vt:lpstr>  2020 Promotion and Tenure Workshop </vt:lpstr>
      <vt:lpstr>Today’s Topics  </vt:lpstr>
      <vt:lpstr>VPFA Website – vpfa.psu.edu</vt:lpstr>
      <vt:lpstr>VPFA Office Staff</vt:lpstr>
      <vt:lpstr>Two Key Questions</vt:lpstr>
      <vt:lpstr>Policy AC23</vt:lpstr>
      <vt:lpstr>Administrative Guidelines</vt:lpstr>
      <vt:lpstr>P&amp;T Processes</vt:lpstr>
      <vt:lpstr>P&amp;T Process Reminders</vt:lpstr>
      <vt:lpstr>Charge (FAQ #70)</vt:lpstr>
      <vt:lpstr>Charge (FAQ #70)</vt:lpstr>
      <vt:lpstr>Charge items specific to level of review (FAQ #70)</vt:lpstr>
      <vt:lpstr>Committee Roles and Responsibilities</vt:lpstr>
      <vt:lpstr>The Importance of the Dossier</vt:lpstr>
      <vt:lpstr>Key Components of the Dossier</vt:lpstr>
      <vt:lpstr>Responsibility for the Dossier</vt:lpstr>
      <vt:lpstr>Dossier Guidelines and Tips</vt:lpstr>
      <vt:lpstr>Dossier Guidelines and Tips</vt:lpstr>
      <vt:lpstr>Dossier Guidelines and Tips</vt:lpstr>
      <vt:lpstr>Dossier Guidelines and Tips</vt:lpstr>
      <vt:lpstr>External Letters</vt:lpstr>
      <vt:lpstr>Statements of Evaluation</vt:lpstr>
      <vt:lpstr>Stays of Tenure</vt:lpstr>
      <vt:lpstr>Extension to the Probationary Period Due to COVID-19</vt:lpstr>
      <vt:lpstr>Changes to Guidelines: 2020-21</vt:lpstr>
      <vt:lpstr>Changes to Guidelines: 2020-21</vt:lpstr>
      <vt:lpstr>Frequently Asked Questions</vt:lpstr>
      <vt:lpstr>UPDATED FAQ #2</vt:lpstr>
      <vt:lpstr>UPDATED FAQ #7 </vt:lpstr>
      <vt:lpstr>UPDATED FAQ #9</vt:lpstr>
      <vt:lpstr>FAQ #14 – New Question</vt:lpstr>
      <vt:lpstr>UPDATED FAQ #27 </vt:lpstr>
      <vt:lpstr>UPDATED FAQ #44 </vt:lpstr>
      <vt:lpstr>FAQs #60-71 – New Question and Answers pertaining to COVID-19</vt:lpstr>
      <vt:lpstr>P&amp;T Summary (2019-20)</vt:lpstr>
      <vt:lpstr>Activity Insight Improvements</vt:lpstr>
      <vt:lpstr>Activity Insight Dossier Changes</vt:lpstr>
      <vt:lpstr>Activity Insight</vt:lpstr>
      <vt:lpstr>Panel of P&amp;T Experts</vt:lpstr>
      <vt:lpstr>A Few Final Thoughts</vt:lpstr>
      <vt:lpstr>Thank You. Questions or Comments?  </vt:lpstr>
    </vt:vector>
  </TitlesOfParts>
  <Company>Penn State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P&amp;T Workshop 2018 - Bieschke</dc:title>
  <dc:creator>kxb11@psu.edu</dc:creator>
  <cp:keywords>Faculty Affairs</cp:keywords>
  <cp:lastModifiedBy>Parkes-Schnure, Karen</cp:lastModifiedBy>
  <cp:revision>2</cp:revision>
  <cp:lastPrinted>2019-09-26T11:56:17Z</cp:lastPrinted>
  <dcterms:created xsi:type="dcterms:W3CDTF">2014-01-15T19:58:58Z</dcterms:created>
  <dcterms:modified xsi:type="dcterms:W3CDTF">2020-09-28T15:20:34Z</dcterms:modified>
  <cp:category>Faculty Affairs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0x0101001CD655222FAC69478FDB4DB9A1082BF0</vt:lpwstr>
  </property>
</Properties>
</file>