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4"/>
  </p:notesMasterIdLst>
  <p:sldIdLst>
    <p:sldId id="256" r:id="rId6"/>
    <p:sldId id="282" r:id="rId7"/>
    <p:sldId id="289" r:id="rId8"/>
    <p:sldId id="325" r:id="rId9"/>
    <p:sldId id="281" r:id="rId10"/>
    <p:sldId id="326" r:id="rId11"/>
    <p:sldId id="327" r:id="rId12"/>
    <p:sldId id="328" r:id="rId13"/>
    <p:sldId id="329" r:id="rId14"/>
    <p:sldId id="284" r:id="rId15"/>
    <p:sldId id="307" r:id="rId16"/>
    <p:sldId id="317" r:id="rId17"/>
    <p:sldId id="319" r:id="rId18"/>
    <p:sldId id="320" r:id="rId19"/>
    <p:sldId id="324" r:id="rId20"/>
    <p:sldId id="321" r:id="rId21"/>
    <p:sldId id="322" r:id="rId22"/>
    <p:sldId id="323" r:id="rId23"/>
  </p:sldIdLst>
  <p:sldSz cx="12192000" cy="6858000"/>
  <p:notesSz cx="6858000" cy="17335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2C62"/>
    <a:srgbClr val="2683C6"/>
    <a:srgbClr val="62A0D8"/>
    <a:srgbClr val="6FA8DB"/>
    <a:srgbClr val="7CAF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442E9-E573-EE4B-F5E4-BD455561F060}" v="166" dt="2019-09-24T17:14:49.612"/>
    <p1510:client id="{53CBC3A2-35DB-6BD7-D3C5-2AAFD1FE54DF}" v="337" dt="2019-09-24T17:46:56.315"/>
    <p1510:client id="{9532DACC-DE6E-4E85-AE9F-E07842BDFC53}" v="94" dt="2019-09-25T02:39:24.3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2418" y="1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image" Target="../media/image2.gif"/><Relationship Id="rId4"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image" Target="../media/image2.gif"/><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ABA896-52FE-4715-B85E-F262148B3FD3}" type="doc">
      <dgm:prSet loTypeId="urn:microsoft.com/office/officeart/2005/8/layout/vList3" loCatId="list" qsTypeId="urn:microsoft.com/office/officeart/2005/8/quickstyle/simple1" qsCatId="simple" csTypeId="urn:microsoft.com/office/officeart/2005/8/colors/accent1_2" csCatId="accent1" phldr="1"/>
      <dgm:spPr/>
    </dgm:pt>
    <dgm:pt modelId="{2D7CBA50-2F9A-462F-87B2-B64173181AC2}">
      <dgm:prSet phldrT="[Text]"/>
      <dgm:spPr>
        <a:xfrm rot="10800000">
          <a:off x="1449651" y="2459"/>
          <a:ext cx="4813935" cy="948475"/>
        </a:xfrm>
        <a:prstGeom prst="homePlate">
          <a:avLst/>
        </a:prstGeom>
        <a:solidFill>
          <a:srgbClr val="418AB3">
            <a:hueOff val="0"/>
            <a:satOff val="0"/>
            <a:lumOff val="0"/>
            <a:alphaOff val="0"/>
          </a:srgbClr>
        </a:solidFill>
        <a:ln w="26425"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rial"/>
              <a:ea typeface="+mn-ea"/>
              <a:cs typeface="+mn-cs"/>
            </a:rPr>
            <a:t>Institutional Research</a:t>
          </a:r>
        </a:p>
      </dgm:t>
    </dgm:pt>
    <dgm:pt modelId="{62999F75-FEC7-4401-988A-1803345E38DC}" type="parTrans" cxnId="{6C2CA346-BA3E-4DC3-9922-4ACC5D6E2374}">
      <dgm:prSet/>
      <dgm:spPr/>
      <dgm:t>
        <a:bodyPr/>
        <a:lstStyle/>
        <a:p>
          <a:endParaRPr lang="en-US"/>
        </a:p>
      </dgm:t>
    </dgm:pt>
    <dgm:pt modelId="{2834C5A7-6E49-4387-A391-AE7277D04CB4}" type="sibTrans" cxnId="{6C2CA346-BA3E-4DC3-9922-4ACC5D6E2374}">
      <dgm:prSet/>
      <dgm:spPr/>
      <dgm:t>
        <a:bodyPr/>
        <a:lstStyle/>
        <a:p>
          <a:endParaRPr lang="en-US"/>
        </a:p>
      </dgm:t>
    </dgm:pt>
    <dgm:pt modelId="{67F4EC5D-B26A-4F23-8ED4-0C268F2B3927}">
      <dgm:prSet phldrT="[Text]"/>
      <dgm:spPr>
        <a:xfrm rot="10800000">
          <a:off x="1449651" y="1234061"/>
          <a:ext cx="4813935" cy="948475"/>
        </a:xfrm>
        <a:prstGeom prst="homePlate">
          <a:avLst/>
        </a:prstGeom>
        <a:solidFill>
          <a:srgbClr val="418AB3">
            <a:hueOff val="0"/>
            <a:satOff val="0"/>
            <a:lumOff val="0"/>
            <a:alphaOff val="0"/>
          </a:srgbClr>
        </a:solidFill>
        <a:ln w="26425"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rial"/>
              <a:ea typeface="+mn-ea"/>
              <a:cs typeface="+mn-cs"/>
            </a:rPr>
            <a:t>Planning</a:t>
          </a:r>
        </a:p>
      </dgm:t>
    </dgm:pt>
    <dgm:pt modelId="{D69B898D-3AEB-44CE-9683-73EF364BC23C}" type="parTrans" cxnId="{3D5337BE-D950-4121-ACBB-CFB017817680}">
      <dgm:prSet/>
      <dgm:spPr/>
      <dgm:t>
        <a:bodyPr/>
        <a:lstStyle/>
        <a:p>
          <a:endParaRPr lang="en-US"/>
        </a:p>
      </dgm:t>
    </dgm:pt>
    <dgm:pt modelId="{F6EA140B-B429-4DBD-9F02-20973E6B423D}" type="sibTrans" cxnId="{3D5337BE-D950-4121-ACBB-CFB017817680}">
      <dgm:prSet/>
      <dgm:spPr/>
      <dgm:t>
        <a:bodyPr/>
        <a:lstStyle/>
        <a:p>
          <a:endParaRPr lang="en-US"/>
        </a:p>
      </dgm:t>
    </dgm:pt>
    <dgm:pt modelId="{D0AEDB5C-834F-4917-BE38-ECE70422F0EE}">
      <dgm:prSet phldrT="[Text]"/>
      <dgm:spPr>
        <a:xfrm rot="10800000">
          <a:off x="1449651" y="3697265"/>
          <a:ext cx="4813935" cy="948475"/>
        </a:xfrm>
        <a:prstGeom prst="homePlate">
          <a:avLst/>
        </a:prstGeom>
        <a:solidFill>
          <a:srgbClr val="418AB3">
            <a:hueOff val="0"/>
            <a:satOff val="0"/>
            <a:lumOff val="0"/>
            <a:alphaOff val="0"/>
          </a:srgbClr>
        </a:solidFill>
        <a:ln w="26425"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rial"/>
              <a:ea typeface="+mn-ea"/>
              <a:cs typeface="+mn-cs"/>
            </a:rPr>
            <a:t>Accreditation</a:t>
          </a:r>
        </a:p>
      </dgm:t>
    </dgm:pt>
    <dgm:pt modelId="{59416F69-40A6-4848-AAA8-449F4BA54DF4}" type="parTrans" cxnId="{84EC7256-C54A-4805-9CC1-4138F3904F9A}">
      <dgm:prSet/>
      <dgm:spPr/>
      <dgm:t>
        <a:bodyPr/>
        <a:lstStyle/>
        <a:p>
          <a:endParaRPr lang="en-US"/>
        </a:p>
      </dgm:t>
    </dgm:pt>
    <dgm:pt modelId="{60BE488D-B45C-453F-9999-EC1691020F4C}" type="sibTrans" cxnId="{84EC7256-C54A-4805-9CC1-4138F3904F9A}">
      <dgm:prSet/>
      <dgm:spPr/>
      <dgm:t>
        <a:bodyPr/>
        <a:lstStyle/>
        <a:p>
          <a:endParaRPr lang="en-US"/>
        </a:p>
      </dgm:t>
    </dgm:pt>
    <dgm:pt modelId="{2D694883-B4A6-4448-8FCD-7D8B4BD88EE4}">
      <dgm:prSet/>
      <dgm:spPr>
        <a:xfrm rot="10800000">
          <a:off x="1449651" y="2465663"/>
          <a:ext cx="4813935" cy="948475"/>
        </a:xfrm>
        <a:prstGeom prst="homePlate">
          <a:avLst/>
        </a:prstGeom>
        <a:solidFill>
          <a:srgbClr val="418AB3">
            <a:hueOff val="0"/>
            <a:satOff val="0"/>
            <a:lumOff val="0"/>
            <a:alphaOff val="0"/>
          </a:srgbClr>
        </a:solidFill>
        <a:ln w="26425"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rial"/>
              <a:ea typeface="+mn-ea"/>
              <a:cs typeface="+mn-cs"/>
            </a:rPr>
            <a:t>Learning Outcomes Assessment</a:t>
          </a:r>
        </a:p>
      </dgm:t>
    </dgm:pt>
    <dgm:pt modelId="{3F93E8E5-5F36-4FDB-9E63-407276B9370F}" type="parTrans" cxnId="{75EC644A-8FD8-4D6E-9D81-13036A0A8D5F}">
      <dgm:prSet/>
      <dgm:spPr/>
      <dgm:t>
        <a:bodyPr/>
        <a:lstStyle/>
        <a:p>
          <a:endParaRPr lang="en-US"/>
        </a:p>
      </dgm:t>
    </dgm:pt>
    <dgm:pt modelId="{6F7AE825-454B-44B3-BDF6-1D3E0101FB92}" type="sibTrans" cxnId="{75EC644A-8FD8-4D6E-9D81-13036A0A8D5F}">
      <dgm:prSet/>
      <dgm:spPr/>
      <dgm:t>
        <a:bodyPr/>
        <a:lstStyle/>
        <a:p>
          <a:endParaRPr lang="en-US"/>
        </a:p>
      </dgm:t>
    </dgm:pt>
    <dgm:pt modelId="{70D0639A-23DA-495D-AF93-76B11E3351A2}" type="pres">
      <dgm:prSet presAssocID="{A4ABA896-52FE-4715-B85E-F262148B3FD3}" presName="linearFlow" presStyleCnt="0">
        <dgm:presLayoutVars>
          <dgm:dir/>
          <dgm:resizeHandles val="exact"/>
        </dgm:presLayoutVars>
      </dgm:prSet>
      <dgm:spPr/>
    </dgm:pt>
    <dgm:pt modelId="{675770C0-B258-46B2-8A93-409A0D680470}" type="pres">
      <dgm:prSet presAssocID="{2D7CBA50-2F9A-462F-87B2-B64173181AC2}" presName="composite" presStyleCnt="0"/>
      <dgm:spPr/>
    </dgm:pt>
    <dgm:pt modelId="{9B7E49C9-7055-4434-A297-6CA1B8A6BF82}" type="pres">
      <dgm:prSet presAssocID="{2D7CBA50-2F9A-462F-87B2-B64173181AC2}" presName="imgShp" presStyleLbl="fgImgPlace1" presStyleIdx="0" presStyleCnt="4"/>
      <dgm:spPr>
        <a:xfrm>
          <a:off x="975413" y="2459"/>
          <a:ext cx="948475" cy="9484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a:ln w="26425" cap="flat" cmpd="sng" algn="ctr">
          <a:solidFill>
            <a:sysClr val="window" lastClr="FFFFFF">
              <a:hueOff val="0"/>
              <a:satOff val="0"/>
              <a:lumOff val="0"/>
              <a:alphaOff val="0"/>
            </a:sysClr>
          </a:solidFill>
          <a:prstDash val="solid"/>
        </a:ln>
        <a:effectLst/>
      </dgm:spPr>
    </dgm:pt>
    <dgm:pt modelId="{EEFDB383-B936-4F14-B1B4-B5E919E3C8C1}" type="pres">
      <dgm:prSet presAssocID="{2D7CBA50-2F9A-462F-87B2-B64173181AC2}" presName="txShp" presStyleLbl="node1" presStyleIdx="0" presStyleCnt="4">
        <dgm:presLayoutVars>
          <dgm:bulletEnabled val="1"/>
        </dgm:presLayoutVars>
      </dgm:prSet>
      <dgm:spPr/>
    </dgm:pt>
    <dgm:pt modelId="{F1958B2C-B638-4D4B-9FD2-841D17417475}" type="pres">
      <dgm:prSet presAssocID="{2834C5A7-6E49-4387-A391-AE7277D04CB4}" presName="spacing" presStyleCnt="0"/>
      <dgm:spPr/>
    </dgm:pt>
    <dgm:pt modelId="{47DAF2F5-A5F2-4EFB-ACBB-ADCC6EF9A694}" type="pres">
      <dgm:prSet presAssocID="{67F4EC5D-B26A-4F23-8ED4-0C268F2B3927}" presName="composite" presStyleCnt="0"/>
      <dgm:spPr/>
    </dgm:pt>
    <dgm:pt modelId="{C828FCE4-202D-48A1-BC6B-DC2B4CD645EA}" type="pres">
      <dgm:prSet presAssocID="{67F4EC5D-B26A-4F23-8ED4-0C268F2B3927}" presName="imgShp" presStyleLbl="fgImgPlace1" presStyleIdx="1" presStyleCnt="4"/>
      <dgm:spPr>
        <a:xfrm>
          <a:off x="975413" y="1234061"/>
          <a:ext cx="948475" cy="94847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6425" cap="flat" cmpd="sng" algn="ctr">
          <a:solidFill>
            <a:sysClr val="window" lastClr="FFFFFF">
              <a:hueOff val="0"/>
              <a:satOff val="0"/>
              <a:lumOff val="0"/>
              <a:alphaOff val="0"/>
            </a:sysClr>
          </a:solidFill>
          <a:prstDash val="solid"/>
        </a:ln>
        <a:effectLst/>
      </dgm:spPr>
    </dgm:pt>
    <dgm:pt modelId="{19D96006-EC35-46FA-A70F-608A899B44D2}" type="pres">
      <dgm:prSet presAssocID="{67F4EC5D-B26A-4F23-8ED4-0C268F2B3927}" presName="txShp" presStyleLbl="node1" presStyleIdx="1" presStyleCnt="4">
        <dgm:presLayoutVars>
          <dgm:bulletEnabled val="1"/>
        </dgm:presLayoutVars>
      </dgm:prSet>
      <dgm:spPr/>
    </dgm:pt>
    <dgm:pt modelId="{FB540EC5-7D51-4E3F-9AB2-6DE390011EA1}" type="pres">
      <dgm:prSet presAssocID="{F6EA140B-B429-4DBD-9F02-20973E6B423D}" presName="spacing" presStyleCnt="0"/>
      <dgm:spPr/>
    </dgm:pt>
    <dgm:pt modelId="{742E2055-F349-4209-8F34-239CB0DE8BEE}" type="pres">
      <dgm:prSet presAssocID="{2D694883-B4A6-4448-8FCD-7D8B4BD88EE4}" presName="composite" presStyleCnt="0"/>
      <dgm:spPr/>
    </dgm:pt>
    <dgm:pt modelId="{C7ED3858-B57B-4610-AA27-B7E3333867F6}" type="pres">
      <dgm:prSet presAssocID="{2D694883-B4A6-4448-8FCD-7D8B4BD88EE4}" presName="imgShp" presStyleLbl="fgImgPlace1" presStyleIdx="2" presStyleCnt="4"/>
      <dgm:spPr>
        <a:xfrm>
          <a:off x="975413" y="2465663"/>
          <a:ext cx="948475" cy="94847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a:ln w="26425" cap="flat" cmpd="sng" algn="ctr">
          <a:solidFill>
            <a:sysClr val="window" lastClr="FFFFFF">
              <a:hueOff val="0"/>
              <a:satOff val="0"/>
              <a:lumOff val="0"/>
              <a:alphaOff val="0"/>
            </a:sysClr>
          </a:solidFill>
          <a:prstDash val="solid"/>
        </a:ln>
        <a:effectLst/>
      </dgm:spPr>
    </dgm:pt>
    <dgm:pt modelId="{83B8E825-0AC9-4DED-B80E-E85B2F7D73CF}" type="pres">
      <dgm:prSet presAssocID="{2D694883-B4A6-4448-8FCD-7D8B4BD88EE4}" presName="txShp" presStyleLbl="node1" presStyleIdx="2" presStyleCnt="4">
        <dgm:presLayoutVars>
          <dgm:bulletEnabled val="1"/>
        </dgm:presLayoutVars>
      </dgm:prSet>
      <dgm:spPr/>
    </dgm:pt>
    <dgm:pt modelId="{67E0D565-BFA9-477C-8508-2B73CFBD3D7A}" type="pres">
      <dgm:prSet presAssocID="{6F7AE825-454B-44B3-BDF6-1D3E0101FB92}" presName="spacing" presStyleCnt="0"/>
      <dgm:spPr/>
    </dgm:pt>
    <dgm:pt modelId="{C141FCB4-7126-43DE-999F-CA4443A2ACBC}" type="pres">
      <dgm:prSet presAssocID="{D0AEDB5C-834F-4917-BE38-ECE70422F0EE}" presName="composite" presStyleCnt="0"/>
      <dgm:spPr/>
    </dgm:pt>
    <dgm:pt modelId="{C0847B90-8DAF-4AB7-93EB-7796E4543255}" type="pres">
      <dgm:prSet presAssocID="{D0AEDB5C-834F-4917-BE38-ECE70422F0EE}" presName="imgShp" presStyleLbl="fgImgPlace1" presStyleIdx="3" presStyleCnt="4"/>
      <dgm:spPr>
        <a:xfrm>
          <a:off x="975413" y="3697265"/>
          <a:ext cx="948475" cy="948475"/>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w="26425" cap="flat" cmpd="sng" algn="ctr">
          <a:solidFill>
            <a:sysClr val="window" lastClr="FFFFFF">
              <a:hueOff val="0"/>
              <a:satOff val="0"/>
              <a:lumOff val="0"/>
              <a:alphaOff val="0"/>
            </a:sysClr>
          </a:solidFill>
          <a:prstDash val="solid"/>
        </a:ln>
        <a:effectLst/>
      </dgm:spPr>
    </dgm:pt>
    <dgm:pt modelId="{F4373511-CED7-492C-B3DA-D63FC1364AF9}" type="pres">
      <dgm:prSet presAssocID="{D0AEDB5C-834F-4917-BE38-ECE70422F0EE}" presName="txShp" presStyleLbl="node1" presStyleIdx="3" presStyleCnt="4">
        <dgm:presLayoutVars>
          <dgm:bulletEnabled val="1"/>
        </dgm:presLayoutVars>
      </dgm:prSet>
      <dgm:spPr/>
    </dgm:pt>
  </dgm:ptLst>
  <dgm:cxnLst>
    <dgm:cxn modelId="{E5ECEB15-76D5-4FB2-AB55-F8C915FC6C8E}" type="presOf" srcId="{2D694883-B4A6-4448-8FCD-7D8B4BD88EE4}" destId="{83B8E825-0AC9-4DED-B80E-E85B2F7D73CF}" srcOrd="0" destOrd="0" presId="urn:microsoft.com/office/officeart/2005/8/layout/vList3"/>
    <dgm:cxn modelId="{49890C36-36BA-446E-A07F-A02215F77F71}" type="presOf" srcId="{67F4EC5D-B26A-4F23-8ED4-0C268F2B3927}" destId="{19D96006-EC35-46FA-A70F-608A899B44D2}" srcOrd="0" destOrd="0" presId="urn:microsoft.com/office/officeart/2005/8/layout/vList3"/>
    <dgm:cxn modelId="{6C2CA346-BA3E-4DC3-9922-4ACC5D6E2374}" srcId="{A4ABA896-52FE-4715-B85E-F262148B3FD3}" destId="{2D7CBA50-2F9A-462F-87B2-B64173181AC2}" srcOrd="0" destOrd="0" parTransId="{62999F75-FEC7-4401-988A-1803345E38DC}" sibTransId="{2834C5A7-6E49-4387-A391-AE7277D04CB4}"/>
    <dgm:cxn modelId="{75EC644A-8FD8-4D6E-9D81-13036A0A8D5F}" srcId="{A4ABA896-52FE-4715-B85E-F262148B3FD3}" destId="{2D694883-B4A6-4448-8FCD-7D8B4BD88EE4}" srcOrd="2" destOrd="0" parTransId="{3F93E8E5-5F36-4FDB-9E63-407276B9370F}" sibTransId="{6F7AE825-454B-44B3-BDF6-1D3E0101FB92}"/>
    <dgm:cxn modelId="{255AD56D-6948-4ACD-89F4-CDEBDCABB34D}" type="presOf" srcId="{2D7CBA50-2F9A-462F-87B2-B64173181AC2}" destId="{EEFDB383-B936-4F14-B1B4-B5E919E3C8C1}" srcOrd="0" destOrd="0" presId="urn:microsoft.com/office/officeart/2005/8/layout/vList3"/>
    <dgm:cxn modelId="{84EC7256-C54A-4805-9CC1-4138F3904F9A}" srcId="{A4ABA896-52FE-4715-B85E-F262148B3FD3}" destId="{D0AEDB5C-834F-4917-BE38-ECE70422F0EE}" srcOrd="3" destOrd="0" parTransId="{59416F69-40A6-4848-AAA8-449F4BA54DF4}" sibTransId="{60BE488D-B45C-453F-9999-EC1691020F4C}"/>
    <dgm:cxn modelId="{7F54F388-8945-40BF-848E-E0D894ECBB29}" type="presOf" srcId="{D0AEDB5C-834F-4917-BE38-ECE70422F0EE}" destId="{F4373511-CED7-492C-B3DA-D63FC1364AF9}" srcOrd="0" destOrd="0" presId="urn:microsoft.com/office/officeart/2005/8/layout/vList3"/>
    <dgm:cxn modelId="{3D5337BE-D950-4121-ACBB-CFB017817680}" srcId="{A4ABA896-52FE-4715-B85E-F262148B3FD3}" destId="{67F4EC5D-B26A-4F23-8ED4-0C268F2B3927}" srcOrd="1" destOrd="0" parTransId="{D69B898D-3AEB-44CE-9683-73EF364BC23C}" sibTransId="{F6EA140B-B429-4DBD-9F02-20973E6B423D}"/>
    <dgm:cxn modelId="{56B18EEF-78D0-4FDE-A105-E859D4E7C635}" type="presOf" srcId="{A4ABA896-52FE-4715-B85E-F262148B3FD3}" destId="{70D0639A-23DA-495D-AF93-76B11E3351A2}" srcOrd="0" destOrd="0" presId="urn:microsoft.com/office/officeart/2005/8/layout/vList3"/>
    <dgm:cxn modelId="{2A67941A-C03E-4920-9574-91E996334DBF}" type="presParOf" srcId="{70D0639A-23DA-495D-AF93-76B11E3351A2}" destId="{675770C0-B258-46B2-8A93-409A0D680470}" srcOrd="0" destOrd="0" presId="urn:microsoft.com/office/officeart/2005/8/layout/vList3"/>
    <dgm:cxn modelId="{04247859-3D45-40AC-BD1D-D2ED91D2039B}" type="presParOf" srcId="{675770C0-B258-46B2-8A93-409A0D680470}" destId="{9B7E49C9-7055-4434-A297-6CA1B8A6BF82}" srcOrd="0" destOrd="0" presId="urn:microsoft.com/office/officeart/2005/8/layout/vList3"/>
    <dgm:cxn modelId="{4B5912A4-086F-42DB-A168-33E21EE69E01}" type="presParOf" srcId="{675770C0-B258-46B2-8A93-409A0D680470}" destId="{EEFDB383-B936-4F14-B1B4-B5E919E3C8C1}" srcOrd="1" destOrd="0" presId="urn:microsoft.com/office/officeart/2005/8/layout/vList3"/>
    <dgm:cxn modelId="{68577692-CADB-4E02-A5A3-8D734425DFF7}" type="presParOf" srcId="{70D0639A-23DA-495D-AF93-76B11E3351A2}" destId="{F1958B2C-B638-4D4B-9FD2-841D17417475}" srcOrd="1" destOrd="0" presId="urn:microsoft.com/office/officeart/2005/8/layout/vList3"/>
    <dgm:cxn modelId="{0AAAB6C1-CF25-4AB1-86C0-617F7495B1EE}" type="presParOf" srcId="{70D0639A-23DA-495D-AF93-76B11E3351A2}" destId="{47DAF2F5-A5F2-4EFB-ACBB-ADCC6EF9A694}" srcOrd="2" destOrd="0" presId="urn:microsoft.com/office/officeart/2005/8/layout/vList3"/>
    <dgm:cxn modelId="{F38A6B15-0626-4B62-AB65-1ABD25673B79}" type="presParOf" srcId="{47DAF2F5-A5F2-4EFB-ACBB-ADCC6EF9A694}" destId="{C828FCE4-202D-48A1-BC6B-DC2B4CD645EA}" srcOrd="0" destOrd="0" presId="urn:microsoft.com/office/officeart/2005/8/layout/vList3"/>
    <dgm:cxn modelId="{74FCFFE5-068F-454B-94D3-66D2AFF80FC6}" type="presParOf" srcId="{47DAF2F5-A5F2-4EFB-ACBB-ADCC6EF9A694}" destId="{19D96006-EC35-46FA-A70F-608A899B44D2}" srcOrd="1" destOrd="0" presId="urn:microsoft.com/office/officeart/2005/8/layout/vList3"/>
    <dgm:cxn modelId="{25DB2998-1FD0-48DF-9049-24166F8DED47}" type="presParOf" srcId="{70D0639A-23DA-495D-AF93-76B11E3351A2}" destId="{FB540EC5-7D51-4E3F-9AB2-6DE390011EA1}" srcOrd="3" destOrd="0" presId="urn:microsoft.com/office/officeart/2005/8/layout/vList3"/>
    <dgm:cxn modelId="{545A3797-BE6D-43A7-909D-1ED65386E725}" type="presParOf" srcId="{70D0639A-23DA-495D-AF93-76B11E3351A2}" destId="{742E2055-F349-4209-8F34-239CB0DE8BEE}" srcOrd="4" destOrd="0" presId="urn:microsoft.com/office/officeart/2005/8/layout/vList3"/>
    <dgm:cxn modelId="{62C35283-4053-4221-975E-1A6222DF6813}" type="presParOf" srcId="{742E2055-F349-4209-8F34-239CB0DE8BEE}" destId="{C7ED3858-B57B-4610-AA27-B7E3333867F6}" srcOrd="0" destOrd="0" presId="urn:microsoft.com/office/officeart/2005/8/layout/vList3"/>
    <dgm:cxn modelId="{C2DD48CA-663C-4FB8-9F7D-C01F91EC7FFE}" type="presParOf" srcId="{742E2055-F349-4209-8F34-239CB0DE8BEE}" destId="{83B8E825-0AC9-4DED-B80E-E85B2F7D73CF}" srcOrd="1" destOrd="0" presId="urn:microsoft.com/office/officeart/2005/8/layout/vList3"/>
    <dgm:cxn modelId="{67B9F4FE-B6DA-456B-91BE-AA40219EC80E}" type="presParOf" srcId="{70D0639A-23DA-495D-AF93-76B11E3351A2}" destId="{67E0D565-BFA9-477C-8508-2B73CFBD3D7A}" srcOrd="5" destOrd="0" presId="urn:microsoft.com/office/officeart/2005/8/layout/vList3"/>
    <dgm:cxn modelId="{08969EEE-DFB5-4D2F-BE86-12E65DB5C654}" type="presParOf" srcId="{70D0639A-23DA-495D-AF93-76B11E3351A2}" destId="{C141FCB4-7126-43DE-999F-CA4443A2ACBC}" srcOrd="6" destOrd="0" presId="urn:microsoft.com/office/officeart/2005/8/layout/vList3"/>
    <dgm:cxn modelId="{C68721C3-BEFD-419D-8EDA-D0D960FFDAAF}" type="presParOf" srcId="{C141FCB4-7126-43DE-999F-CA4443A2ACBC}" destId="{C0847B90-8DAF-4AB7-93EB-7796E4543255}" srcOrd="0" destOrd="0" presId="urn:microsoft.com/office/officeart/2005/8/layout/vList3"/>
    <dgm:cxn modelId="{74572DF4-CD29-4865-8CD2-65EBE4236D10}" type="presParOf" srcId="{C141FCB4-7126-43DE-999F-CA4443A2ACBC}" destId="{F4373511-CED7-492C-B3DA-D63FC1364AF9}"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463391-4A24-44BB-92CA-74AEF4FD640E}" type="doc">
      <dgm:prSet loTypeId="urn:microsoft.com/office/officeart/2005/8/layout/hProcess9" loCatId="process" qsTypeId="urn:microsoft.com/office/officeart/2005/8/quickstyle/simple1" qsCatId="simple" csTypeId="urn:microsoft.com/office/officeart/2005/8/colors/colorful3" csCatId="colorful" phldr="1"/>
      <dgm:spPr/>
    </dgm:pt>
    <dgm:pt modelId="{D621B37B-DB62-468D-8589-72682DDD9E82}">
      <dgm:prSet phldrT="[Text]"/>
      <dgm:spPr/>
      <dgm:t>
        <a:bodyPr/>
        <a:lstStyle/>
        <a:p>
          <a:r>
            <a:rPr lang="en-US"/>
            <a:t>Unit plans</a:t>
          </a:r>
        </a:p>
        <a:p>
          <a:pPr rtl="0"/>
          <a:r>
            <a:rPr lang="en-US">
              <a:latin typeface="Calibri Light" panose="020F0302020204030204"/>
            </a:rPr>
            <a:t> </a:t>
          </a:r>
          <a:r>
            <a:rPr lang="en-US"/>
            <a:t>2014/15 – 2018/19</a:t>
          </a:r>
          <a:r>
            <a:rPr lang="en-US">
              <a:latin typeface="Calibri Light" panose="020F0302020204030204"/>
            </a:rPr>
            <a:t> - Now being revised for 2020-2025</a:t>
          </a:r>
          <a:endParaRPr lang="en-US"/>
        </a:p>
      </dgm:t>
    </dgm:pt>
    <dgm:pt modelId="{EC09C568-D879-470F-9000-99E81B084E2C}" type="parTrans" cxnId="{4D2B7971-9116-4540-9A09-6D8A7E8C08FA}">
      <dgm:prSet/>
      <dgm:spPr/>
      <dgm:t>
        <a:bodyPr/>
        <a:lstStyle/>
        <a:p>
          <a:endParaRPr lang="en-US"/>
        </a:p>
      </dgm:t>
    </dgm:pt>
    <dgm:pt modelId="{03941C62-6C9A-4988-97A1-126323AB85E9}" type="sibTrans" cxnId="{4D2B7971-9116-4540-9A09-6D8A7E8C08FA}">
      <dgm:prSet/>
      <dgm:spPr/>
      <dgm:t>
        <a:bodyPr/>
        <a:lstStyle/>
        <a:p>
          <a:endParaRPr lang="en-US"/>
        </a:p>
      </dgm:t>
    </dgm:pt>
    <dgm:pt modelId="{2304D343-8346-499B-82FE-B6081BAACCBA}">
      <dgm:prSet phldrT="[Text]"/>
      <dgm:spPr/>
      <dgm:t>
        <a:bodyPr/>
        <a:lstStyle/>
        <a:p>
          <a:r>
            <a:rPr lang="en-US"/>
            <a:t>University plan</a:t>
          </a:r>
        </a:p>
        <a:p>
          <a:pPr rtl="0"/>
          <a:r>
            <a:rPr lang="en-US"/>
            <a:t>2015/16 – 2019/20</a:t>
          </a:r>
          <a:r>
            <a:rPr lang="en-US">
              <a:latin typeface="Calibri Light" panose="020F0302020204030204"/>
            </a:rPr>
            <a:t> - Now extended to 2025</a:t>
          </a:r>
          <a:endParaRPr lang="en-US"/>
        </a:p>
      </dgm:t>
    </dgm:pt>
    <dgm:pt modelId="{0118AAD4-AF6F-4C3F-AB90-04860FE88141}" type="parTrans" cxnId="{A636310C-C2E6-4138-BAE3-790782094A95}">
      <dgm:prSet/>
      <dgm:spPr/>
      <dgm:t>
        <a:bodyPr/>
        <a:lstStyle/>
        <a:p>
          <a:endParaRPr lang="en-US"/>
        </a:p>
      </dgm:t>
    </dgm:pt>
    <dgm:pt modelId="{D5450382-5835-4433-95E9-5247C1E9A26D}" type="sibTrans" cxnId="{A636310C-C2E6-4138-BAE3-790782094A95}">
      <dgm:prSet/>
      <dgm:spPr/>
      <dgm:t>
        <a:bodyPr/>
        <a:lstStyle/>
        <a:p>
          <a:endParaRPr lang="en-US"/>
        </a:p>
      </dgm:t>
    </dgm:pt>
    <dgm:pt modelId="{0532DE3D-EC1D-45F0-8CC9-D8479D4C0D57}" type="pres">
      <dgm:prSet presAssocID="{64463391-4A24-44BB-92CA-74AEF4FD640E}" presName="CompostProcess" presStyleCnt="0">
        <dgm:presLayoutVars>
          <dgm:dir/>
          <dgm:resizeHandles val="exact"/>
        </dgm:presLayoutVars>
      </dgm:prSet>
      <dgm:spPr/>
    </dgm:pt>
    <dgm:pt modelId="{BBDB509B-4829-4971-A103-8D29382D3576}" type="pres">
      <dgm:prSet presAssocID="{64463391-4A24-44BB-92CA-74AEF4FD640E}" presName="arrow" presStyleLbl="bgShp" presStyleIdx="0" presStyleCnt="1"/>
      <dgm:spPr/>
    </dgm:pt>
    <dgm:pt modelId="{5E8F3149-0C1A-47A1-9DDD-6C190F1CF9EC}" type="pres">
      <dgm:prSet presAssocID="{64463391-4A24-44BB-92CA-74AEF4FD640E}" presName="linearProcess" presStyleCnt="0"/>
      <dgm:spPr/>
    </dgm:pt>
    <dgm:pt modelId="{FA42C5B0-C1BC-4DFD-B232-16BFB27DFE97}" type="pres">
      <dgm:prSet presAssocID="{D621B37B-DB62-468D-8589-72682DDD9E82}" presName="textNode" presStyleLbl="node1" presStyleIdx="0" presStyleCnt="2">
        <dgm:presLayoutVars>
          <dgm:bulletEnabled val="1"/>
        </dgm:presLayoutVars>
      </dgm:prSet>
      <dgm:spPr/>
    </dgm:pt>
    <dgm:pt modelId="{D91F6D9D-CEB6-4BD5-AB26-DC8BB40691DC}" type="pres">
      <dgm:prSet presAssocID="{03941C62-6C9A-4988-97A1-126323AB85E9}" presName="sibTrans" presStyleCnt="0"/>
      <dgm:spPr/>
    </dgm:pt>
    <dgm:pt modelId="{C9CEAB47-BDC2-4FAE-858B-6F02E332230A}" type="pres">
      <dgm:prSet presAssocID="{2304D343-8346-499B-82FE-B6081BAACCBA}" presName="textNode" presStyleLbl="node1" presStyleIdx="1" presStyleCnt="2">
        <dgm:presLayoutVars>
          <dgm:bulletEnabled val="1"/>
        </dgm:presLayoutVars>
      </dgm:prSet>
      <dgm:spPr/>
    </dgm:pt>
  </dgm:ptLst>
  <dgm:cxnLst>
    <dgm:cxn modelId="{A636310C-C2E6-4138-BAE3-790782094A95}" srcId="{64463391-4A24-44BB-92CA-74AEF4FD640E}" destId="{2304D343-8346-499B-82FE-B6081BAACCBA}" srcOrd="1" destOrd="0" parTransId="{0118AAD4-AF6F-4C3F-AB90-04860FE88141}" sibTransId="{D5450382-5835-4433-95E9-5247C1E9A26D}"/>
    <dgm:cxn modelId="{63076C21-CA96-4463-9508-641C6D27039E}" type="presOf" srcId="{2304D343-8346-499B-82FE-B6081BAACCBA}" destId="{C9CEAB47-BDC2-4FAE-858B-6F02E332230A}" srcOrd="0" destOrd="0" presId="urn:microsoft.com/office/officeart/2005/8/layout/hProcess9"/>
    <dgm:cxn modelId="{0E8AA22B-F104-42F7-B573-A1391EAE19D9}" type="presOf" srcId="{64463391-4A24-44BB-92CA-74AEF4FD640E}" destId="{0532DE3D-EC1D-45F0-8CC9-D8479D4C0D57}" srcOrd="0" destOrd="0" presId="urn:microsoft.com/office/officeart/2005/8/layout/hProcess9"/>
    <dgm:cxn modelId="{4D2B7971-9116-4540-9A09-6D8A7E8C08FA}" srcId="{64463391-4A24-44BB-92CA-74AEF4FD640E}" destId="{D621B37B-DB62-468D-8589-72682DDD9E82}" srcOrd="0" destOrd="0" parTransId="{EC09C568-D879-470F-9000-99E81B084E2C}" sibTransId="{03941C62-6C9A-4988-97A1-126323AB85E9}"/>
    <dgm:cxn modelId="{607EEBAC-A0C6-4B3D-83CD-688ED04E8DE9}" type="presOf" srcId="{D621B37B-DB62-468D-8589-72682DDD9E82}" destId="{FA42C5B0-C1BC-4DFD-B232-16BFB27DFE97}" srcOrd="0" destOrd="0" presId="urn:microsoft.com/office/officeart/2005/8/layout/hProcess9"/>
    <dgm:cxn modelId="{357C641C-FD33-4372-8329-BF14418237DE}" type="presParOf" srcId="{0532DE3D-EC1D-45F0-8CC9-D8479D4C0D57}" destId="{BBDB509B-4829-4971-A103-8D29382D3576}" srcOrd="0" destOrd="0" presId="urn:microsoft.com/office/officeart/2005/8/layout/hProcess9"/>
    <dgm:cxn modelId="{0A9481BE-DB5C-4D11-A3A2-43B772613E63}" type="presParOf" srcId="{0532DE3D-EC1D-45F0-8CC9-D8479D4C0D57}" destId="{5E8F3149-0C1A-47A1-9DDD-6C190F1CF9EC}" srcOrd="1" destOrd="0" presId="urn:microsoft.com/office/officeart/2005/8/layout/hProcess9"/>
    <dgm:cxn modelId="{1653EFEC-A1D5-4295-B7DF-D9E7C385C666}" type="presParOf" srcId="{5E8F3149-0C1A-47A1-9DDD-6C190F1CF9EC}" destId="{FA42C5B0-C1BC-4DFD-B232-16BFB27DFE97}" srcOrd="0" destOrd="0" presId="urn:microsoft.com/office/officeart/2005/8/layout/hProcess9"/>
    <dgm:cxn modelId="{E3080FBF-33E2-4F1F-B545-A28696F701DA}" type="presParOf" srcId="{5E8F3149-0C1A-47A1-9DDD-6C190F1CF9EC}" destId="{D91F6D9D-CEB6-4BD5-AB26-DC8BB40691DC}" srcOrd="1" destOrd="0" presId="urn:microsoft.com/office/officeart/2005/8/layout/hProcess9"/>
    <dgm:cxn modelId="{A4FD5877-AC16-40A5-AF73-35E4489484E7}" type="presParOf" srcId="{5E8F3149-0C1A-47A1-9DDD-6C190F1CF9EC}" destId="{C9CEAB47-BDC2-4FAE-858B-6F02E332230A}" srcOrd="2"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E86904-1A8C-4E78-B800-3D2547560DE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09583B3B-2DAC-43E4-9225-63B5FC570636}">
      <dgm:prSet phldrT="[Text]" custT="1"/>
      <dgm:spPr>
        <a:solidFill>
          <a:schemeClr val="accent2">
            <a:lumMod val="75000"/>
          </a:schemeClr>
        </a:solidFill>
      </dgm:spPr>
      <dgm:t>
        <a:bodyPr/>
        <a:lstStyle/>
        <a:p>
          <a:r>
            <a:rPr lang="en-US" sz="1800" b="1">
              <a:solidFill>
                <a:schemeClr val="bg1"/>
              </a:solidFill>
            </a:rPr>
            <a:t>June 30, 2019</a:t>
          </a:r>
        </a:p>
      </dgm:t>
    </dgm:pt>
    <dgm:pt modelId="{84DDDEE8-FBE6-4DEB-A83A-FCEE03AF296B}" type="parTrans" cxnId="{84B995D3-2BB8-40C2-B7D5-9D3CA51179C3}">
      <dgm:prSet/>
      <dgm:spPr/>
      <dgm:t>
        <a:bodyPr/>
        <a:lstStyle/>
        <a:p>
          <a:endParaRPr lang="en-US"/>
        </a:p>
      </dgm:t>
    </dgm:pt>
    <dgm:pt modelId="{AD4F8C13-9CCB-407C-AC3A-948718D2DD8F}" type="sibTrans" cxnId="{84B995D3-2BB8-40C2-B7D5-9D3CA51179C3}">
      <dgm:prSet/>
      <dgm:spPr/>
      <dgm:t>
        <a:bodyPr/>
        <a:lstStyle/>
        <a:p>
          <a:endParaRPr lang="en-US"/>
        </a:p>
      </dgm:t>
    </dgm:pt>
    <dgm:pt modelId="{6E4AD213-B431-4815-9E2C-3F77496F8E6C}">
      <dgm:prSet phldrT="[Text]" custT="1"/>
      <dgm:spPr/>
      <dgm:t>
        <a:bodyPr/>
        <a:lstStyle/>
        <a:p>
          <a:r>
            <a:rPr lang="en-US" sz="1600"/>
            <a:t>Learning Outcomes Assessment Reports due annually on June 30th</a:t>
          </a:r>
        </a:p>
      </dgm:t>
    </dgm:pt>
    <dgm:pt modelId="{9A1A5A23-985C-4868-B9EA-DEEA2B71445C}" type="parTrans" cxnId="{E92AF19C-D52A-422B-AF8A-5A4669E6CD7A}">
      <dgm:prSet/>
      <dgm:spPr/>
      <dgm:t>
        <a:bodyPr/>
        <a:lstStyle/>
        <a:p>
          <a:endParaRPr lang="en-US"/>
        </a:p>
      </dgm:t>
    </dgm:pt>
    <dgm:pt modelId="{F28483DC-CF61-4CCA-8E37-5E161C682050}" type="sibTrans" cxnId="{E92AF19C-D52A-422B-AF8A-5A4669E6CD7A}">
      <dgm:prSet/>
      <dgm:spPr/>
      <dgm:t>
        <a:bodyPr/>
        <a:lstStyle/>
        <a:p>
          <a:endParaRPr lang="en-US"/>
        </a:p>
      </dgm:t>
    </dgm:pt>
    <dgm:pt modelId="{726C3B80-F9B0-413C-BD1A-FB9CDBC683F5}">
      <dgm:prSet phldrT="[Text]" custT="1"/>
      <dgm:spPr/>
      <dgm:t>
        <a:bodyPr/>
        <a:lstStyle/>
        <a:p>
          <a:pPr rtl="0"/>
          <a:r>
            <a:rPr lang="en-US" sz="1600"/>
            <a:t>Reports uploaded to Box folders</a:t>
          </a:r>
          <a:r>
            <a:rPr lang="en-US" sz="1600">
              <a:latin typeface="Calibri Light" panose="020F0302020204030204"/>
            </a:rPr>
            <a:t> currently</a:t>
          </a:r>
          <a:endParaRPr lang="en-US" sz="1600"/>
        </a:p>
      </dgm:t>
    </dgm:pt>
    <dgm:pt modelId="{55860E4C-E6FE-4BB1-87E5-94835603545C}" type="parTrans" cxnId="{678E44AD-EB3B-4EC6-83C9-F36516096A92}">
      <dgm:prSet/>
      <dgm:spPr/>
      <dgm:t>
        <a:bodyPr/>
        <a:lstStyle/>
        <a:p>
          <a:endParaRPr lang="en-US"/>
        </a:p>
      </dgm:t>
    </dgm:pt>
    <dgm:pt modelId="{A676AE30-C413-4660-9255-AE4EDE58F135}" type="sibTrans" cxnId="{678E44AD-EB3B-4EC6-83C9-F36516096A92}">
      <dgm:prSet/>
      <dgm:spPr/>
      <dgm:t>
        <a:bodyPr/>
        <a:lstStyle/>
        <a:p>
          <a:endParaRPr lang="en-US"/>
        </a:p>
      </dgm:t>
    </dgm:pt>
    <dgm:pt modelId="{80F43CA3-6C3A-4EE2-B4D0-BDCA93A83422}">
      <dgm:prSet phldrT="[Text]" custT="1"/>
      <dgm:spPr>
        <a:solidFill>
          <a:schemeClr val="accent2">
            <a:lumMod val="75000"/>
          </a:schemeClr>
        </a:solidFill>
      </dgm:spPr>
      <dgm:t>
        <a:bodyPr/>
        <a:lstStyle/>
        <a:p>
          <a:endParaRPr lang="en-US" sz="1600" b="1" dirty="0">
            <a:solidFill>
              <a:schemeClr val="bg1"/>
            </a:solidFill>
            <a:cs typeface="Calibri Light"/>
          </a:endParaRPr>
        </a:p>
        <a:p>
          <a:r>
            <a:rPr lang="en-US" sz="1600" b="1" dirty="0">
              <a:solidFill>
                <a:schemeClr val="bg1"/>
              </a:solidFill>
              <a:cs typeface="Calibri Light"/>
            </a:rPr>
            <a:t>September 13, 2019</a:t>
          </a:r>
          <a:endParaRPr lang="en-US" sz="1600" b="1" dirty="0">
            <a:solidFill>
              <a:schemeClr val="bg1"/>
            </a:solidFill>
          </a:endParaRPr>
        </a:p>
      </dgm:t>
    </dgm:pt>
    <dgm:pt modelId="{2198F51F-BDBE-40F3-9B27-0925E25F2E20}" type="parTrans" cxnId="{E9B0FAFA-F2CA-439F-92E3-291360C80A1F}">
      <dgm:prSet/>
      <dgm:spPr/>
      <dgm:t>
        <a:bodyPr/>
        <a:lstStyle/>
        <a:p>
          <a:endParaRPr lang="en-US"/>
        </a:p>
      </dgm:t>
    </dgm:pt>
    <dgm:pt modelId="{F504DDA2-0E7E-4A8F-8F52-4CED9CD82D41}" type="sibTrans" cxnId="{E9B0FAFA-F2CA-439F-92E3-291360C80A1F}">
      <dgm:prSet/>
      <dgm:spPr/>
      <dgm:t>
        <a:bodyPr/>
        <a:lstStyle/>
        <a:p>
          <a:endParaRPr lang="en-US"/>
        </a:p>
      </dgm:t>
    </dgm:pt>
    <dgm:pt modelId="{1CC7FBA0-7A67-4495-A62C-0A42F72F8120}">
      <dgm:prSet phldrT="[Text]"/>
      <dgm:spPr/>
      <dgm:t>
        <a:bodyPr/>
        <a:lstStyle/>
        <a:p>
          <a:endParaRPr lang="en-US" sz="1200"/>
        </a:p>
      </dgm:t>
    </dgm:pt>
    <dgm:pt modelId="{B4366EDA-7D3F-44DF-87F5-D83C5F31C872}" type="parTrans" cxnId="{D084DD3D-3E1F-48B5-A85F-D540E1ECFD82}">
      <dgm:prSet/>
      <dgm:spPr/>
      <dgm:t>
        <a:bodyPr/>
        <a:lstStyle/>
        <a:p>
          <a:endParaRPr lang="en-US"/>
        </a:p>
      </dgm:t>
    </dgm:pt>
    <dgm:pt modelId="{D7B05BBF-D954-401E-80B0-764169B7FE8C}" type="sibTrans" cxnId="{D084DD3D-3E1F-48B5-A85F-D540E1ECFD82}">
      <dgm:prSet/>
      <dgm:spPr/>
      <dgm:t>
        <a:bodyPr/>
        <a:lstStyle/>
        <a:p>
          <a:endParaRPr lang="en-US"/>
        </a:p>
      </dgm:t>
    </dgm:pt>
    <dgm:pt modelId="{ACBFFE6C-E2BB-4843-AF07-59DF1BC4103D}">
      <dgm:prSet phldrT="[Text]" custT="1"/>
      <dgm:spPr>
        <a:solidFill>
          <a:schemeClr val="accent2">
            <a:lumMod val="75000"/>
          </a:schemeClr>
        </a:solidFill>
      </dgm:spPr>
      <dgm:t>
        <a:bodyPr/>
        <a:lstStyle/>
        <a:p>
          <a:r>
            <a:rPr lang="en-US" sz="1800" b="1">
              <a:solidFill>
                <a:schemeClr val="bg1"/>
              </a:solidFill>
              <a:cs typeface="Calibri Light"/>
            </a:rPr>
            <a:t>Spring, 2020*</a:t>
          </a:r>
        </a:p>
      </dgm:t>
    </dgm:pt>
    <dgm:pt modelId="{68ED90A2-6CD4-4036-A72C-B617F784BD7A}" type="parTrans" cxnId="{39B313B9-5138-4FA2-915F-3CECB75AB084}">
      <dgm:prSet/>
      <dgm:spPr/>
      <dgm:t>
        <a:bodyPr/>
        <a:lstStyle/>
        <a:p>
          <a:endParaRPr lang="en-US"/>
        </a:p>
      </dgm:t>
    </dgm:pt>
    <dgm:pt modelId="{2F71FDC3-31D1-4018-92B0-6349BDEEA54D}" type="sibTrans" cxnId="{39B313B9-5138-4FA2-915F-3CECB75AB084}">
      <dgm:prSet/>
      <dgm:spPr/>
      <dgm:t>
        <a:bodyPr/>
        <a:lstStyle/>
        <a:p>
          <a:endParaRPr lang="en-US"/>
        </a:p>
      </dgm:t>
    </dgm:pt>
    <dgm:pt modelId="{3B6B0320-CB18-475E-9990-C8B5E6072F6A}">
      <dgm:prSet phldrT="[Text]" custT="1"/>
      <dgm:spPr/>
      <dgm:t>
        <a:bodyPr/>
        <a:lstStyle/>
        <a:p>
          <a:r>
            <a:rPr lang="en-US" sz="1600"/>
            <a:t>College/campus visits by LOA liaisons</a:t>
          </a:r>
        </a:p>
      </dgm:t>
    </dgm:pt>
    <dgm:pt modelId="{2C6D48D5-5B6F-4AE6-89BE-4CBC531EE728}" type="parTrans" cxnId="{FEF5ACA9-2D71-486A-AAF0-235141910082}">
      <dgm:prSet/>
      <dgm:spPr/>
      <dgm:t>
        <a:bodyPr/>
        <a:lstStyle/>
        <a:p>
          <a:endParaRPr lang="en-US"/>
        </a:p>
      </dgm:t>
    </dgm:pt>
    <dgm:pt modelId="{D15A7D47-1DC0-4F64-BC1F-453A7B893A86}" type="sibTrans" cxnId="{FEF5ACA9-2D71-486A-AAF0-235141910082}">
      <dgm:prSet/>
      <dgm:spPr/>
      <dgm:t>
        <a:bodyPr/>
        <a:lstStyle/>
        <a:p>
          <a:endParaRPr lang="en-US"/>
        </a:p>
      </dgm:t>
    </dgm:pt>
    <dgm:pt modelId="{F3C806B2-84E8-4F93-95D5-DEEB5B872B0E}">
      <dgm:prSet phldrT="[Text]"/>
      <dgm:spPr/>
      <dgm:t>
        <a:bodyPr/>
        <a:lstStyle/>
        <a:p>
          <a:endParaRPr lang="en-US" sz="1200"/>
        </a:p>
      </dgm:t>
    </dgm:pt>
    <dgm:pt modelId="{65FFB21B-8DC0-4768-9A00-53C6D978F6FA}" type="parTrans" cxnId="{DB79C587-61EB-4D9D-A313-6C8EA5B16824}">
      <dgm:prSet/>
      <dgm:spPr/>
      <dgm:t>
        <a:bodyPr/>
        <a:lstStyle/>
        <a:p>
          <a:endParaRPr lang="en-US"/>
        </a:p>
      </dgm:t>
    </dgm:pt>
    <dgm:pt modelId="{36C2A409-C5B6-4FF2-B601-5B0DD2A58509}" type="sibTrans" cxnId="{DB79C587-61EB-4D9D-A313-6C8EA5B16824}">
      <dgm:prSet/>
      <dgm:spPr/>
      <dgm:t>
        <a:bodyPr/>
        <a:lstStyle/>
        <a:p>
          <a:endParaRPr lang="en-US"/>
        </a:p>
      </dgm:t>
    </dgm:pt>
    <dgm:pt modelId="{EDDF3C8B-31D1-466B-9262-5F54D7A93BD3}">
      <dgm:prSet custT="1"/>
      <dgm:spPr/>
      <dgm:t>
        <a:bodyPr/>
        <a:lstStyle/>
        <a:p>
          <a:r>
            <a:rPr lang="en-US" sz="1600"/>
            <a:t>One-on-one meetings with program coordinators/directors of graduate studies/administrators</a:t>
          </a:r>
        </a:p>
      </dgm:t>
    </dgm:pt>
    <dgm:pt modelId="{12C11428-759A-495A-90AC-B3B3E174E46B}" type="parTrans" cxnId="{424E2F5B-CB77-4086-B9B8-8B418C3C64F2}">
      <dgm:prSet/>
      <dgm:spPr/>
      <dgm:t>
        <a:bodyPr/>
        <a:lstStyle/>
        <a:p>
          <a:endParaRPr lang="en-US"/>
        </a:p>
      </dgm:t>
    </dgm:pt>
    <dgm:pt modelId="{BBB38220-1AC5-404D-9869-F0396BDC74FB}" type="sibTrans" cxnId="{424E2F5B-CB77-4086-B9B8-8B418C3C64F2}">
      <dgm:prSet/>
      <dgm:spPr/>
      <dgm:t>
        <a:bodyPr/>
        <a:lstStyle/>
        <a:p>
          <a:endParaRPr lang="en-US"/>
        </a:p>
      </dgm:t>
    </dgm:pt>
    <dgm:pt modelId="{2EA07CAD-4B5B-482E-8A73-6DE4B61855CA}">
      <dgm:prSet custT="1"/>
      <dgm:spPr/>
      <dgm:t>
        <a:bodyPr/>
        <a:lstStyle/>
        <a:p>
          <a:r>
            <a:rPr lang="en-US" sz="1600"/>
            <a:t>Group presentations</a:t>
          </a:r>
        </a:p>
      </dgm:t>
    </dgm:pt>
    <dgm:pt modelId="{C0F4B830-0A1D-4097-9C29-3C3389DAABBE}" type="parTrans" cxnId="{096027D4-E37C-4549-9131-2BB4F850E154}">
      <dgm:prSet/>
      <dgm:spPr/>
      <dgm:t>
        <a:bodyPr/>
        <a:lstStyle/>
        <a:p>
          <a:endParaRPr lang="en-US"/>
        </a:p>
      </dgm:t>
    </dgm:pt>
    <dgm:pt modelId="{5B11575F-CF85-4AA1-98D2-EFA29BFA5A93}" type="sibTrans" cxnId="{096027D4-E37C-4549-9131-2BB4F850E154}">
      <dgm:prSet/>
      <dgm:spPr/>
      <dgm:t>
        <a:bodyPr/>
        <a:lstStyle/>
        <a:p>
          <a:endParaRPr lang="en-US"/>
        </a:p>
      </dgm:t>
    </dgm:pt>
    <dgm:pt modelId="{3CED4188-7E6A-48FB-B479-8784B7A20CD3}">
      <dgm:prSet phldrT="[Text]" custT="1"/>
      <dgm:spPr/>
      <dgm:t>
        <a:bodyPr/>
        <a:lstStyle/>
        <a:p>
          <a:r>
            <a:rPr lang="en-US" sz="1600"/>
            <a:t>Individualized assessment report feedback from LOA staff uploaded to Box folders</a:t>
          </a:r>
        </a:p>
      </dgm:t>
    </dgm:pt>
    <dgm:pt modelId="{6CB58B89-5E89-45B9-BFE0-67EE7B407538}" type="parTrans" cxnId="{93211FD1-BCFF-43B5-9B9B-9C54553A5F98}">
      <dgm:prSet/>
      <dgm:spPr/>
      <dgm:t>
        <a:bodyPr/>
        <a:lstStyle/>
        <a:p>
          <a:endParaRPr lang="en-US"/>
        </a:p>
      </dgm:t>
    </dgm:pt>
    <dgm:pt modelId="{0D022D1D-D383-45BA-944D-3D07E338F5D1}" type="sibTrans" cxnId="{93211FD1-BCFF-43B5-9B9B-9C54553A5F98}">
      <dgm:prSet/>
      <dgm:spPr/>
      <dgm:t>
        <a:bodyPr/>
        <a:lstStyle/>
        <a:p>
          <a:endParaRPr lang="en-US"/>
        </a:p>
      </dgm:t>
    </dgm:pt>
    <dgm:pt modelId="{ABA83980-CC0A-45DD-A0D3-E33ECB74D450}">
      <dgm:prSet phldrT="[Text]" custT="1"/>
      <dgm:spPr/>
      <dgm:t>
        <a:bodyPr/>
        <a:lstStyle/>
        <a:p>
          <a:endParaRPr lang="en-US" sz="1600"/>
        </a:p>
      </dgm:t>
    </dgm:pt>
    <dgm:pt modelId="{29306B42-EFEC-4245-B80D-50D0A4A1EBA7}" type="parTrans" cxnId="{95571285-402A-496D-9CC0-A7788248F5CD}">
      <dgm:prSet/>
      <dgm:spPr/>
      <dgm:t>
        <a:bodyPr/>
        <a:lstStyle/>
        <a:p>
          <a:endParaRPr lang="en-US"/>
        </a:p>
      </dgm:t>
    </dgm:pt>
    <dgm:pt modelId="{5852EDEF-050C-4D03-90AA-C948218C6735}" type="sibTrans" cxnId="{95571285-402A-496D-9CC0-A7788248F5CD}">
      <dgm:prSet/>
      <dgm:spPr/>
      <dgm:t>
        <a:bodyPr/>
        <a:lstStyle/>
        <a:p>
          <a:endParaRPr lang="en-US"/>
        </a:p>
      </dgm:t>
    </dgm:pt>
    <dgm:pt modelId="{798E85EC-FFC0-4B9A-B5F9-4E4861BB71A0}" type="pres">
      <dgm:prSet presAssocID="{69E86904-1A8C-4E78-B800-3D2547560DE9}" presName="linearFlow" presStyleCnt="0">
        <dgm:presLayoutVars>
          <dgm:dir/>
          <dgm:animLvl val="lvl"/>
          <dgm:resizeHandles val="exact"/>
        </dgm:presLayoutVars>
      </dgm:prSet>
      <dgm:spPr/>
    </dgm:pt>
    <dgm:pt modelId="{79AA33D3-BD42-42D9-8A61-3F66C4CF37E2}" type="pres">
      <dgm:prSet presAssocID="{09583B3B-2DAC-43E4-9225-63B5FC570636}" presName="composite" presStyleCnt="0"/>
      <dgm:spPr/>
    </dgm:pt>
    <dgm:pt modelId="{5CF3ED2B-5216-4397-963F-72FC550A1B48}" type="pres">
      <dgm:prSet presAssocID="{09583B3B-2DAC-43E4-9225-63B5FC570636}" presName="parentText" presStyleLbl="alignNode1" presStyleIdx="0" presStyleCnt="3" custScaleX="119334">
        <dgm:presLayoutVars>
          <dgm:chMax val="1"/>
          <dgm:bulletEnabled val="1"/>
        </dgm:presLayoutVars>
      </dgm:prSet>
      <dgm:spPr/>
    </dgm:pt>
    <dgm:pt modelId="{6DC93EE0-B705-4CCB-AA7B-A1A10BEB59C4}" type="pres">
      <dgm:prSet presAssocID="{09583B3B-2DAC-43E4-9225-63B5FC570636}" presName="descendantText" presStyleLbl="alignAcc1" presStyleIdx="0" presStyleCnt="3" custScaleX="92567" custScaleY="100000" custLinFactNeighborX="-691" custLinFactNeighborY="-328">
        <dgm:presLayoutVars>
          <dgm:bulletEnabled val="1"/>
        </dgm:presLayoutVars>
      </dgm:prSet>
      <dgm:spPr/>
    </dgm:pt>
    <dgm:pt modelId="{4DBB236B-FFC4-4565-B656-D4E1DAD3E9BC}" type="pres">
      <dgm:prSet presAssocID="{AD4F8C13-9CCB-407C-AC3A-948718D2DD8F}" presName="sp" presStyleCnt="0"/>
      <dgm:spPr/>
    </dgm:pt>
    <dgm:pt modelId="{BE4E0D26-FFEF-4569-822A-0DF8EEEBB3AE}" type="pres">
      <dgm:prSet presAssocID="{80F43CA3-6C3A-4EE2-B4D0-BDCA93A83422}" presName="composite" presStyleCnt="0"/>
      <dgm:spPr/>
    </dgm:pt>
    <dgm:pt modelId="{3DE23B40-4F3D-4FF3-8F59-B3835A3A4EF3}" type="pres">
      <dgm:prSet presAssocID="{80F43CA3-6C3A-4EE2-B4D0-BDCA93A83422}" presName="parentText" presStyleLbl="alignNode1" presStyleIdx="1" presStyleCnt="3" custScaleX="115889">
        <dgm:presLayoutVars>
          <dgm:chMax val="1"/>
          <dgm:bulletEnabled val="1"/>
        </dgm:presLayoutVars>
      </dgm:prSet>
      <dgm:spPr/>
    </dgm:pt>
    <dgm:pt modelId="{17917712-7D40-4A85-8DD2-72D6490D3595}" type="pres">
      <dgm:prSet presAssocID="{80F43CA3-6C3A-4EE2-B4D0-BDCA93A83422}" presName="descendantText" presStyleLbl="alignAcc1" presStyleIdx="1" presStyleCnt="3" custScaleX="92051" custScaleY="86914" custLinFactNeighborX="-969" custLinFactNeighborY="-6042">
        <dgm:presLayoutVars>
          <dgm:bulletEnabled val="1"/>
        </dgm:presLayoutVars>
      </dgm:prSet>
      <dgm:spPr/>
    </dgm:pt>
    <dgm:pt modelId="{422C8CEB-B762-4E2C-B844-7B5CC9EB4BEA}" type="pres">
      <dgm:prSet presAssocID="{F504DDA2-0E7E-4A8F-8F52-4CED9CD82D41}" presName="sp" presStyleCnt="0"/>
      <dgm:spPr/>
    </dgm:pt>
    <dgm:pt modelId="{583B4BA4-D385-4794-A2EE-2D1CCD65D0FE}" type="pres">
      <dgm:prSet presAssocID="{ACBFFE6C-E2BB-4843-AF07-59DF1BC4103D}" presName="composite" presStyleCnt="0"/>
      <dgm:spPr/>
    </dgm:pt>
    <dgm:pt modelId="{602F0F66-702B-4BB5-AA03-F1021D24B57B}" type="pres">
      <dgm:prSet presAssocID="{ACBFFE6C-E2BB-4843-AF07-59DF1BC4103D}" presName="parentText" presStyleLbl="alignNode1" presStyleIdx="2" presStyleCnt="3" custScaleX="120945">
        <dgm:presLayoutVars>
          <dgm:chMax val="1"/>
          <dgm:bulletEnabled val="1"/>
        </dgm:presLayoutVars>
      </dgm:prSet>
      <dgm:spPr/>
    </dgm:pt>
    <dgm:pt modelId="{C5FB3CC5-3372-486E-8678-C31CB92EB462}" type="pres">
      <dgm:prSet presAssocID="{ACBFFE6C-E2BB-4843-AF07-59DF1BC4103D}" presName="descendantText" presStyleLbl="alignAcc1" presStyleIdx="2" presStyleCnt="3" custScaleX="91207" custScaleY="105876" custLinFactNeighborX="-1110" custLinFactNeighborY="-4769">
        <dgm:presLayoutVars>
          <dgm:bulletEnabled val="1"/>
        </dgm:presLayoutVars>
      </dgm:prSet>
      <dgm:spPr/>
    </dgm:pt>
  </dgm:ptLst>
  <dgm:cxnLst>
    <dgm:cxn modelId="{3A717704-50D6-4058-8D71-4E8114A24C18}" type="presOf" srcId="{726C3B80-F9B0-413C-BD1A-FB9CDBC683F5}" destId="{6DC93EE0-B705-4CCB-AA7B-A1A10BEB59C4}" srcOrd="0" destOrd="2" presId="urn:microsoft.com/office/officeart/2005/8/layout/chevron2"/>
    <dgm:cxn modelId="{A955BF1E-01B6-4BC2-9B47-A3C9289E4BF8}" type="presOf" srcId="{6E4AD213-B431-4815-9E2C-3F77496F8E6C}" destId="{6DC93EE0-B705-4CCB-AA7B-A1A10BEB59C4}" srcOrd="0" destOrd="1" presId="urn:microsoft.com/office/officeart/2005/8/layout/chevron2"/>
    <dgm:cxn modelId="{73F6862A-13E9-49F2-94C7-87EFF69D3B4F}" type="presOf" srcId="{1CC7FBA0-7A67-4495-A62C-0A42F72F8120}" destId="{17917712-7D40-4A85-8DD2-72D6490D3595}" srcOrd="0" destOrd="0" presId="urn:microsoft.com/office/officeart/2005/8/layout/chevron2"/>
    <dgm:cxn modelId="{D084DD3D-3E1F-48B5-A85F-D540E1ECFD82}" srcId="{80F43CA3-6C3A-4EE2-B4D0-BDCA93A83422}" destId="{1CC7FBA0-7A67-4495-A62C-0A42F72F8120}" srcOrd="0" destOrd="0" parTransId="{B4366EDA-7D3F-44DF-87F5-D83C5F31C872}" sibTransId="{D7B05BBF-D954-401E-80B0-764169B7FE8C}"/>
    <dgm:cxn modelId="{FC5E5740-C117-48A9-BB8F-26C8DBBFBC32}" type="presOf" srcId="{80F43CA3-6C3A-4EE2-B4D0-BDCA93A83422}" destId="{3DE23B40-4F3D-4FF3-8F59-B3835A3A4EF3}" srcOrd="0" destOrd="0" presId="urn:microsoft.com/office/officeart/2005/8/layout/chevron2"/>
    <dgm:cxn modelId="{424E2F5B-CB77-4086-B9B8-8B418C3C64F2}" srcId="{ACBFFE6C-E2BB-4843-AF07-59DF1BC4103D}" destId="{EDDF3C8B-31D1-466B-9262-5F54D7A93BD3}" srcOrd="1" destOrd="0" parTransId="{12C11428-759A-495A-90AC-B3B3E174E46B}" sibTransId="{BBB38220-1AC5-404D-9869-F0396BDC74FB}"/>
    <dgm:cxn modelId="{04653744-67F8-4053-900C-6AF848DDC735}" type="presOf" srcId="{3B6B0320-CB18-475E-9990-C8B5E6072F6A}" destId="{C5FB3CC5-3372-486E-8678-C31CB92EB462}" srcOrd="0" destOrd="0" presId="urn:microsoft.com/office/officeart/2005/8/layout/chevron2"/>
    <dgm:cxn modelId="{4294626F-CE10-42BD-BB11-8BCBAA037C89}" type="presOf" srcId="{ACBFFE6C-E2BB-4843-AF07-59DF1BC4103D}" destId="{602F0F66-702B-4BB5-AA03-F1021D24B57B}" srcOrd="0" destOrd="0" presId="urn:microsoft.com/office/officeart/2005/8/layout/chevron2"/>
    <dgm:cxn modelId="{4605B751-AF9A-4792-B115-CAC7C37747CE}" type="presOf" srcId="{2EA07CAD-4B5B-482E-8A73-6DE4B61855CA}" destId="{C5FB3CC5-3372-486E-8678-C31CB92EB462}" srcOrd="0" destOrd="2" presId="urn:microsoft.com/office/officeart/2005/8/layout/chevron2"/>
    <dgm:cxn modelId="{4439B876-C83F-4E54-9667-6DFB44006EFA}" type="presOf" srcId="{F3C806B2-84E8-4F93-95D5-DEEB5B872B0E}" destId="{6DC93EE0-B705-4CCB-AA7B-A1A10BEB59C4}" srcOrd="0" destOrd="3" presId="urn:microsoft.com/office/officeart/2005/8/layout/chevron2"/>
    <dgm:cxn modelId="{95571285-402A-496D-9CC0-A7788248F5CD}" srcId="{09583B3B-2DAC-43E4-9225-63B5FC570636}" destId="{ABA83980-CC0A-45DD-A0D3-E33ECB74D450}" srcOrd="0" destOrd="0" parTransId="{29306B42-EFEC-4245-B80D-50D0A4A1EBA7}" sibTransId="{5852EDEF-050C-4D03-90AA-C948218C6735}"/>
    <dgm:cxn modelId="{DB79C587-61EB-4D9D-A313-6C8EA5B16824}" srcId="{09583B3B-2DAC-43E4-9225-63B5FC570636}" destId="{F3C806B2-84E8-4F93-95D5-DEEB5B872B0E}" srcOrd="3" destOrd="0" parTransId="{65FFB21B-8DC0-4768-9A00-53C6D978F6FA}" sibTransId="{36C2A409-C5B6-4FF2-B601-5B0DD2A58509}"/>
    <dgm:cxn modelId="{E92AF19C-D52A-422B-AF8A-5A4669E6CD7A}" srcId="{09583B3B-2DAC-43E4-9225-63B5FC570636}" destId="{6E4AD213-B431-4815-9E2C-3F77496F8E6C}" srcOrd="1" destOrd="0" parTransId="{9A1A5A23-985C-4868-B9EA-DEEA2B71445C}" sibTransId="{F28483DC-CF61-4CCA-8E37-5E161C682050}"/>
    <dgm:cxn modelId="{0D0426A2-23B8-4CEB-B0B8-5F9C78D08062}" type="presOf" srcId="{3CED4188-7E6A-48FB-B479-8784B7A20CD3}" destId="{17917712-7D40-4A85-8DD2-72D6490D3595}" srcOrd="0" destOrd="1" presId="urn:microsoft.com/office/officeart/2005/8/layout/chevron2"/>
    <dgm:cxn modelId="{FEF5ACA9-2D71-486A-AAF0-235141910082}" srcId="{ACBFFE6C-E2BB-4843-AF07-59DF1BC4103D}" destId="{3B6B0320-CB18-475E-9990-C8B5E6072F6A}" srcOrd="0" destOrd="0" parTransId="{2C6D48D5-5B6F-4AE6-89BE-4CBC531EE728}" sibTransId="{D15A7D47-1DC0-4F64-BC1F-453A7B893A86}"/>
    <dgm:cxn modelId="{678E44AD-EB3B-4EC6-83C9-F36516096A92}" srcId="{09583B3B-2DAC-43E4-9225-63B5FC570636}" destId="{726C3B80-F9B0-413C-BD1A-FB9CDBC683F5}" srcOrd="2" destOrd="0" parTransId="{55860E4C-E6FE-4BB1-87E5-94835603545C}" sibTransId="{A676AE30-C413-4660-9255-AE4EDE58F135}"/>
    <dgm:cxn modelId="{28216EB0-B1FF-48F4-AFA2-41396349D5C6}" type="presOf" srcId="{EDDF3C8B-31D1-466B-9262-5F54D7A93BD3}" destId="{C5FB3CC5-3372-486E-8678-C31CB92EB462}" srcOrd="0" destOrd="1" presId="urn:microsoft.com/office/officeart/2005/8/layout/chevron2"/>
    <dgm:cxn modelId="{39B313B9-5138-4FA2-915F-3CECB75AB084}" srcId="{69E86904-1A8C-4E78-B800-3D2547560DE9}" destId="{ACBFFE6C-E2BB-4843-AF07-59DF1BC4103D}" srcOrd="2" destOrd="0" parTransId="{68ED90A2-6CD4-4036-A72C-B617F784BD7A}" sibTransId="{2F71FDC3-31D1-4018-92B0-6349BDEEA54D}"/>
    <dgm:cxn modelId="{ADA156C0-A52D-420F-8F18-CE5E016AA950}" type="presOf" srcId="{09583B3B-2DAC-43E4-9225-63B5FC570636}" destId="{5CF3ED2B-5216-4397-963F-72FC550A1B48}" srcOrd="0" destOrd="0" presId="urn:microsoft.com/office/officeart/2005/8/layout/chevron2"/>
    <dgm:cxn modelId="{BA0BB4C6-D1E9-48C8-955E-D6D60E248912}" type="presOf" srcId="{ABA83980-CC0A-45DD-A0D3-E33ECB74D450}" destId="{6DC93EE0-B705-4CCB-AA7B-A1A10BEB59C4}" srcOrd="0" destOrd="0" presId="urn:microsoft.com/office/officeart/2005/8/layout/chevron2"/>
    <dgm:cxn modelId="{93211FD1-BCFF-43B5-9B9B-9C54553A5F98}" srcId="{80F43CA3-6C3A-4EE2-B4D0-BDCA93A83422}" destId="{3CED4188-7E6A-48FB-B479-8784B7A20CD3}" srcOrd="1" destOrd="0" parTransId="{6CB58B89-5E89-45B9-BFE0-67EE7B407538}" sibTransId="{0D022D1D-D383-45BA-944D-3D07E338F5D1}"/>
    <dgm:cxn modelId="{84B995D3-2BB8-40C2-B7D5-9D3CA51179C3}" srcId="{69E86904-1A8C-4E78-B800-3D2547560DE9}" destId="{09583B3B-2DAC-43E4-9225-63B5FC570636}" srcOrd="0" destOrd="0" parTransId="{84DDDEE8-FBE6-4DEB-A83A-FCEE03AF296B}" sibTransId="{AD4F8C13-9CCB-407C-AC3A-948718D2DD8F}"/>
    <dgm:cxn modelId="{096027D4-E37C-4549-9131-2BB4F850E154}" srcId="{ACBFFE6C-E2BB-4843-AF07-59DF1BC4103D}" destId="{2EA07CAD-4B5B-482E-8A73-6DE4B61855CA}" srcOrd="2" destOrd="0" parTransId="{C0F4B830-0A1D-4097-9C29-3C3389DAABBE}" sibTransId="{5B11575F-CF85-4AA1-98D2-EFA29BFA5A93}"/>
    <dgm:cxn modelId="{3D29E4ED-5B93-4D88-B5DD-671DA8CEB8F2}" type="presOf" srcId="{69E86904-1A8C-4E78-B800-3D2547560DE9}" destId="{798E85EC-FFC0-4B9A-B5F9-4E4861BB71A0}" srcOrd="0" destOrd="0" presId="urn:microsoft.com/office/officeart/2005/8/layout/chevron2"/>
    <dgm:cxn modelId="{E9B0FAFA-F2CA-439F-92E3-291360C80A1F}" srcId="{69E86904-1A8C-4E78-B800-3D2547560DE9}" destId="{80F43CA3-6C3A-4EE2-B4D0-BDCA93A83422}" srcOrd="1" destOrd="0" parTransId="{2198F51F-BDBE-40F3-9B27-0925E25F2E20}" sibTransId="{F504DDA2-0E7E-4A8F-8F52-4CED9CD82D41}"/>
    <dgm:cxn modelId="{C108CE71-C4C7-4844-BFB2-48891CD92809}" type="presParOf" srcId="{798E85EC-FFC0-4B9A-B5F9-4E4861BB71A0}" destId="{79AA33D3-BD42-42D9-8A61-3F66C4CF37E2}" srcOrd="0" destOrd="0" presId="urn:microsoft.com/office/officeart/2005/8/layout/chevron2"/>
    <dgm:cxn modelId="{F01935D2-E3DD-4E82-AE70-160AA1521E51}" type="presParOf" srcId="{79AA33D3-BD42-42D9-8A61-3F66C4CF37E2}" destId="{5CF3ED2B-5216-4397-963F-72FC550A1B48}" srcOrd="0" destOrd="0" presId="urn:microsoft.com/office/officeart/2005/8/layout/chevron2"/>
    <dgm:cxn modelId="{1E411E91-D897-4F8A-86B9-2D33D861DFE6}" type="presParOf" srcId="{79AA33D3-BD42-42D9-8A61-3F66C4CF37E2}" destId="{6DC93EE0-B705-4CCB-AA7B-A1A10BEB59C4}" srcOrd="1" destOrd="0" presId="urn:microsoft.com/office/officeart/2005/8/layout/chevron2"/>
    <dgm:cxn modelId="{F1A8EBAB-2577-4810-A8E8-E9ABE292BD6E}" type="presParOf" srcId="{798E85EC-FFC0-4B9A-B5F9-4E4861BB71A0}" destId="{4DBB236B-FFC4-4565-B656-D4E1DAD3E9BC}" srcOrd="1" destOrd="0" presId="urn:microsoft.com/office/officeart/2005/8/layout/chevron2"/>
    <dgm:cxn modelId="{5CBD81B6-780B-4003-B31F-140C634EF6C5}" type="presParOf" srcId="{798E85EC-FFC0-4B9A-B5F9-4E4861BB71A0}" destId="{BE4E0D26-FFEF-4569-822A-0DF8EEEBB3AE}" srcOrd="2" destOrd="0" presId="urn:microsoft.com/office/officeart/2005/8/layout/chevron2"/>
    <dgm:cxn modelId="{86E56AB4-BDCB-40A2-9651-303B9C42FC1F}" type="presParOf" srcId="{BE4E0D26-FFEF-4569-822A-0DF8EEEBB3AE}" destId="{3DE23B40-4F3D-4FF3-8F59-B3835A3A4EF3}" srcOrd="0" destOrd="0" presId="urn:microsoft.com/office/officeart/2005/8/layout/chevron2"/>
    <dgm:cxn modelId="{2B99BCF8-10D0-452B-ADBD-A4540441D64C}" type="presParOf" srcId="{BE4E0D26-FFEF-4569-822A-0DF8EEEBB3AE}" destId="{17917712-7D40-4A85-8DD2-72D6490D3595}" srcOrd="1" destOrd="0" presId="urn:microsoft.com/office/officeart/2005/8/layout/chevron2"/>
    <dgm:cxn modelId="{7F178E50-15A8-4F44-9B72-49406FE01BED}" type="presParOf" srcId="{798E85EC-FFC0-4B9A-B5F9-4E4861BB71A0}" destId="{422C8CEB-B762-4E2C-B844-7B5CC9EB4BEA}" srcOrd="3" destOrd="0" presId="urn:microsoft.com/office/officeart/2005/8/layout/chevron2"/>
    <dgm:cxn modelId="{611A1D15-78BA-4A39-BACF-35A454B82EA5}" type="presParOf" srcId="{798E85EC-FFC0-4B9A-B5F9-4E4861BB71A0}" destId="{583B4BA4-D385-4794-A2EE-2D1CCD65D0FE}" srcOrd="4" destOrd="0" presId="urn:microsoft.com/office/officeart/2005/8/layout/chevron2"/>
    <dgm:cxn modelId="{3BC118F1-999C-4E14-BC72-8C54D9618EF1}" type="presParOf" srcId="{583B4BA4-D385-4794-A2EE-2D1CCD65D0FE}" destId="{602F0F66-702B-4BB5-AA03-F1021D24B57B}" srcOrd="0" destOrd="0" presId="urn:microsoft.com/office/officeart/2005/8/layout/chevron2"/>
    <dgm:cxn modelId="{A31D51A2-0B46-471B-BF2D-C32CCF201E82}" type="presParOf" srcId="{583B4BA4-D385-4794-A2EE-2D1CCD65D0FE}" destId="{C5FB3CC5-3372-486E-8678-C31CB92EB46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F212DE-AB7D-4A8C-8360-61F4557EAC30}" type="doc">
      <dgm:prSet loTypeId="urn:microsoft.com/office/officeart/2005/8/layout/chevron1" loCatId="process" qsTypeId="urn:microsoft.com/office/officeart/2005/8/quickstyle/simple5" qsCatId="simple" csTypeId="urn:microsoft.com/office/officeart/2005/8/colors/accent1_2" csCatId="accent1" phldr="1"/>
      <dgm:spPr/>
    </dgm:pt>
    <dgm:pt modelId="{E67D1B4F-E79C-4F58-A9C1-C95D7ACF85E7}">
      <dgm:prSet phldrT="[Text]"/>
      <dgm:spPr/>
      <dgm:t>
        <a:bodyPr/>
        <a:lstStyle/>
        <a:p>
          <a:r>
            <a:rPr lang="en-US">
              <a:latin typeface="Calibri" panose="020F0502020204030204" pitchFamily="34" charset="0"/>
            </a:rPr>
            <a:t>2022</a:t>
          </a:r>
        </a:p>
      </dgm:t>
    </dgm:pt>
    <dgm:pt modelId="{A6071727-7910-42C6-8F93-252FCFFC0F5B}" type="parTrans" cxnId="{D65C566E-F770-4876-91E4-F52B73648C14}">
      <dgm:prSet/>
      <dgm:spPr/>
      <dgm:t>
        <a:bodyPr/>
        <a:lstStyle/>
        <a:p>
          <a:endParaRPr lang="en-US"/>
        </a:p>
      </dgm:t>
    </dgm:pt>
    <dgm:pt modelId="{852E60EB-84ED-49CA-8185-64D546F8F5D5}" type="sibTrans" cxnId="{D65C566E-F770-4876-91E4-F52B73648C14}">
      <dgm:prSet/>
      <dgm:spPr/>
      <dgm:t>
        <a:bodyPr/>
        <a:lstStyle/>
        <a:p>
          <a:endParaRPr lang="en-US"/>
        </a:p>
      </dgm:t>
    </dgm:pt>
    <dgm:pt modelId="{0512A7EF-0FD3-48B9-8BC1-4041C1664826}">
      <dgm:prSet phldrT="[Text]"/>
      <dgm:spPr/>
      <dgm:t>
        <a:bodyPr/>
        <a:lstStyle/>
        <a:p>
          <a:r>
            <a:rPr lang="en-US">
              <a:latin typeface="Calibri" panose="020F0502020204030204" pitchFamily="34" charset="0"/>
            </a:rPr>
            <a:t>2023-2024</a:t>
          </a:r>
        </a:p>
      </dgm:t>
    </dgm:pt>
    <dgm:pt modelId="{A3FAFC62-3A89-4FF1-A53F-657E44D77D96}" type="parTrans" cxnId="{16AE8C28-04DF-401D-80D2-A92C00FA9B6C}">
      <dgm:prSet/>
      <dgm:spPr/>
      <dgm:t>
        <a:bodyPr/>
        <a:lstStyle/>
        <a:p>
          <a:endParaRPr lang="en-US"/>
        </a:p>
      </dgm:t>
    </dgm:pt>
    <dgm:pt modelId="{C4DEE868-19D9-42E3-A066-6B9E0E9209FE}" type="sibTrans" cxnId="{16AE8C28-04DF-401D-80D2-A92C00FA9B6C}">
      <dgm:prSet/>
      <dgm:spPr/>
      <dgm:t>
        <a:bodyPr/>
        <a:lstStyle/>
        <a:p>
          <a:endParaRPr lang="en-US"/>
        </a:p>
      </dgm:t>
    </dgm:pt>
    <dgm:pt modelId="{11368AF2-EF11-44F6-BC4A-78B109CAA3B6}">
      <dgm:prSet phldrT="[Text]"/>
      <dgm:spPr/>
      <dgm:t>
        <a:bodyPr/>
        <a:lstStyle/>
        <a:p>
          <a:r>
            <a:rPr lang="en-US">
              <a:latin typeface="Calibri" panose="020F0502020204030204" pitchFamily="34" charset="0"/>
            </a:rPr>
            <a:t>2021</a:t>
          </a:r>
        </a:p>
      </dgm:t>
    </dgm:pt>
    <dgm:pt modelId="{313DACBF-677B-4FB0-9345-8516EF2EE0F0}" type="parTrans" cxnId="{00ADCFD1-92BD-4DD9-BA13-DA0ABE9AB7F0}">
      <dgm:prSet/>
      <dgm:spPr/>
      <dgm:t>
        <a:bodyPr/>
        <a:lstStyle/>
        <a:p>
          <a:endParaRPr lang="en-US"/>
        </a:p>
      </dgm:t>
    </dgm:pt>
    <dgm:pt modelId="{88F1CD42-A884-49AE-9CA2-6E69B48E0545}" type="sibTrans" cxnId="{00ADCFD1-92BD-4DD9-BA13-DA0ABE9AB7F0}">
      <dgm:prSet/>
      <dgm:spPr/>
      <dgm:t>
        <a:bodyPr/>
        <a:lstStyle/>
        <a:p>
          <a:endParaRPr lang="en-US"/>
        </a:p>
      </dgm:t>
    </dgm:pt>
    <dgm:pt modelId="{47D334B2-CF86-4046-913C-DD7654A49557}">
      <dgm:prSet phldrT="[Text]"/>
      <dgm:spPr/>
      <dgm:t>
        <a:bodyPr/>
        <a:lstStyle/>
        <a:p>
          <a:r>
            <a:rPr lang="en-US" dirty="0">
              <a:latin typeface="Calibri" panose="020F0502020204030204" pitchFamily="34" charset="0"/>
            </a:rPr>
            <a:t>2020</a:t>
          </a:r>
        </a:p>
      </dgm:t>
    </dgm:pt>
    <dgm:pt modelId="{A9535A7A-1CE3-46A0-B36B-02957AE27C8D}" type="parTrans" cxnId="{8862DA83-0553-4A1F-B0EF-99D9BAF03F3E}">
      <dgm:prSet/>
      <dgm:spPr/>
      <dgm:t>
        <a:bodyPr/>
        <a:lstStyle/>
        <a:p>
          <a:endParaRPr lang="en-US"/>
        </a:p>
      </dgm:t>
    </dgm:pt>
    <dgm:pt modelId="{D4A5703F-6311-47F1-99DF-AF2E94C50EEE}" type="sibTrans" cxnId="{8862DA83-0553-4A1F-B0EF-99D9BAF03F3E}">
      <dgm:prSet/>
      <dgm:spPr/>
      <dgm:t>
        <a:bodyPr/>
        <a:lstStyle/>
        <a:p>
          <a:endParaRPr lang="en-US"/>
        </a:p>
      </dgm:t>
    </dgm:pt>
    <dgm:pt modelId="{8F2ADAFC-0C45-4A17-96DB-CE350C205B14}">
      <dgm:prSet phldrT="[Text]"/>
      <dgm:spPr/>
      <dgm:t>
        <a:bodyPr/>
        <a:lstStyle/>
        <a:p>
          <a:r>
            <a:rPr lang="en-US">
              <a:latin typeface="Calibri" panose="020F0502020204030204" pitchFamily="34" charset="0"/>
            </a:rPr>
            <a:t>2019</a:t>
          </a:r>
        </a:p>
      </dgm:t>
    </dgm:pt>
    <dgm:pt modelId="{5D7D3BAA-CF31-49E2-AF93-BC220A422858}" type="parTrans" cxnId="{DA974B74-F45D-4F1A-8B49-61C04B4BED56}">
      <dgm:prSet/>
      <dgm:spPr/>
      <dgm:t>
        <a:bodyPr/>
        <a:lstStyle/>
        <a:p>
          <a:endParaRPr lang="en-US"/>
        </a:p>
      </dgm:t>
    </dgm:pt>
    <dgm:pt modelId="{203D0126-5247-4EE8-B85F-43B2E4069473}" type="sibTrans" cxnId="{DA974B74-F45D-4F1A-8B49-61C04B4BED56}">
      <dgm:prSet/>
      <dgm:spPr/>
      <dgm:t>
        <a:bodyPr/>
        <a:lstStyle/>
        <a:p>
          <a:endParaRPr lang="en-US"/>
        </a:p>
      </dgm:t>
    </dgm:pt>
    <dgm:pt modelId="{57A0EB7F-5AA7-46B0-9FE6-E461415FD1FC}" type="pres">
      <dgm:prSet presAssocID="{9CF212DE-AB7D-4A8C-8360-61F4557EAC30}" presName="Name0" presStyleCnt="0">
        <dgm:presLayoutVars>
          <dgm:dir/>
          <dgm:animLvl val="lvl"/>
          <dgm:resizeHandles val="exact"/>
        </dgm:presLayoutVars>
      </dgm:prSet>
      <dgm:spPr/>
    </dgm:pt>
    <dgm:pt modelId="{84E4806E-C0AB-4381-9491-37CA06DF13FA}" type="pres">
      <dgm:prSet presAssocID="{8F2ADAFC-0C45-4A17-96DB-CE350C205B14}" presName="parTxOnly" presStyleLbl="node1" presStyleIdx="0" presStyleCnt="5" custLinFactY="-54733" custLinFactNeighborX="26662" custLinFactNeighborY="-100000">
        <dgm:presLayoutVars>
          <dgm:chMax val="0"/>
          <dgm:chPref val="0"/>
          <dgm:bulletEnabled val="1"/>
        </dgm:presLayoutVars>
      </dgm:prSet>
      <dgm:spPr/>
    </dgm:pt>
    <dgm:pt modelId="{09066021-006D-40BD-A6EC-9D2DD92B67A5}" type="pres">
      <dgm:prSet presAssocID="{203D0126-5247-4EE8-B85F-43B2E4069473}" presName="parTxOnlySpace" presStyleCnt="0"/>
      <dgm:spPr/>
    </dgm:pt>
    <dgm:pt modelId="{37AA9C1B-B150-4BCD-8DBB-55B1C082F258}" type="pres">
      <dgm:prSet presAssocID="{47D334B2-CF86-4046-913C-DD7654A49557}" presName="parTxOnly" presStyleLbl="node1" presStyleIdx="1" presStyleCnt="5" custLinFactY="-55273" custLinFactNeighborX="39137" custLinFactNeighborY="-100000">
        <dgm:presLayoutVars>
          <dgm:chMax val="0"/>
          <dgm:chPref val="0"/>
          <dgm:bulletEnabled val="1"/>
        </dgm:presLayoutVars>
      </dgm:prSet>
      <dgm:spPr/>
    </dgm:pt>
    <dgm:pt modelId="{8F016912-34C3-469C-A467-D430F1F39F3B}" type="pres">
      <dgm:prSet presAssocID="{D4A5703F-6311-47F1-99DF-AF2E94C50EEE}" presName="parTxOnlySpace" presStyleCnt="0"/>
      <dgm:spPr/>
    </dgm:pt>
    <dgm:pt modelId="{2D5FE246-205E-4DAB-A3B3-D9095853CBBA}" type="pres">
      <dgm:prSet presAssocID="{11368AF2-EF11-44F6-BC4A-78B109CAA3B6}" presName="parTxOnly" presStyleLbl="node1" presStyleIdx="2" presStyleCnt="5" custLinFactY="-55060" custLinFactNeighborX="24555" custLinFactNeighborY="-100000">
        <dgm:presLayoutVars>
          <dgm:chMax val="0"/>
          <dgm:chPref val="0"/>
          <dgm:bulletEnabled val="1"/>
        </dgm:presLayoutVars>
      </dgm:prSet>
      <dgm:spPr/>
    </dgm:pt>
    <dgm:pt modelId="{59C83530-6BD2-42ED-9636-FABF68F473F2}" type="pres">
      <dgm:prSet presAssocID="{88F1CD42-A884-49AE-9CA2-6E69B48E0545}" presName="parTxOnlySpace" presStyleCnt="0"/>
      <dgm:spPr/>
    </dgm:pt>
    <dgm:pt modelId="{585216AB-18CA-4A9C-B288-C8CE118BFF0C}" type="pres">
      <dgm:prSet presAssocID="{E67D1B4F-E79C-4F58-A9C1-C95D7ACF85E7}" presName="parTxOnly" presStyleLbl="node1" presStyleIdx="3" presStyleCnt="5" custLinFactY="-55060" custLinFactNeighborX="13622" custLinFactNeighborY="-100000">
        <dgm:presLayoutVars>
          <dgm:chMax val="0"/>
          <dgm:chPref val="0"/>
          <dgm:bulletEnabled val="1"/>
        </dgm:presLayoutVars>
      </dgm:prSet>
      <dgm:spPr/>
    </dgm:pt>
    <dgm:pt modelId="{AF906E46-8F77-4BB8-8CDE-D62E4ACAB3B8}" type="pres">
      <dgm:prSet presAssocID="{852E60EB-84ED-49CA-8185-64D546F8F5D5}" presName="parTxOnlySpace" presStyleCnt="0"/>
      <dgm:spPr/>
    </dgm:pt>
    <dgm:pt modelId="{E8A973E6-92F4-4DFD-8149-3696D37A18F9}" type="pres">
      <dgm:prSet presAssocID="{0512A7EF-0FD3-48B9-8BC1-4041C1664826}" presName="parTxOnly" presStyleLbl="node1" presStyleIdx="4" presStyleCnt="5" custLinFactY="-55060" custLinFactNeighborX="2688" custLinFactNeighborY="-100000">
        <dgm:presLayoutVars>
          <dgm:chMax val="0"/>
          <dgm:chPref val="0"/>
          <dgm:bulletEnabled val="1"/>
        </dgm:presLayoutVars>
      </dgm:prSet>
      <dgm:spPr/>
    </dgm:pt>
  </dgm:ptLst>
  <dgm:cxnLst>
    <dgm:cxn modelId="{E4887F08-FB51-4D57-B39D-A81C37E36AF5}" type="presOf" srcId="{9CF212DE-AB7D-4A8C-8360-61F4557EAC30}" destId="{57A0EB7F-5AA7-46B0-9FE6-E461415FD1FC}" srcOrd="0" destOrd="0" presId="urn:microsoft.com/office/officeart/2005/8/layout/chevron1"/>
    <dgm:cxn modelId="{16AE8C28-04DF-401D-80D2-A92C00FA9B6C}" srcId="{9CF212DE-AB7D-4A8C-8360-61F4557EAC30}" destId="{0512A7EF-0FD3-48B9-8BC1-4041C1664826}" srcOrd="4" destOrd="0" parTransId="{A3FAFC62-3A89-4FF1-A53F-657E44D77D96}" sibTransId="{C4DEE868-19D9-42E3-A066-6B9E0E9209FE}"/>
    <dgm:cxn modelId="{5E58643D-19BD-4143-A6C3-DAAC31BB7A1C}" type="presOf" srcId="{0512A7EF-0FD3-48B9-8BC1-4041C1664826}" destId="{E8A973E6-92F4-4DFD-8149-3696D37A18F9}" srcOrd="0" destOrd="0" presId="urn:microsoft.com/office/officeart/2005/8/layout/chevron1"/>
    <dgm:cxn modelId="{9C52A84B-7835-48A6-97C5-883D5F5E4B3C}" type="presOf" srcId="{11368AF2-EF11-44F6-BC4A-78B109CAA3B6}" destId="{2D5FE246-205E-4DAB-A3B3-D9095853CBBA}" srcOrd="0" destOrd="0" presId="urn:microsoft.com/office/officeart/2005/8/layout/chevron1"/>
    <dgm:cxn modelId="{D65C566E-F770-4876-91E4-F52B73648C14}" srcId="{9CF212DE-AB7D-4A8C-8360-61F4557EAC30}" destId="{E67D1B4F-E79C-4F58-A9C1-C95D7ACF85E7}" srcOrd="3" destOrd="0" parTransId="{A6071727-7910-42C6-8F93-252FCFFC0F5B}" sibTransId="{852E60EB-84ED-49CA-8185-64D546F8F5D5}"/>
    <dgm:cxn modelId="{DA974B74-F45D-4F1A-8B49-61C04B4BED56}" srcId="{9CF212DE-AB7D-4A8C-8360-61F4557EAC30}" destId="{8F2ADAFC-0C45-4A17-96DB-CE350C205B14}" srcOrd="0" destOrd="0" parTransId="{5D7D3BAA-CF31-49E2-AF93-BC220A422858}" sibTransId="{203D0126-5247-4EE8-B85F-43B2E4069473}"/>
    <dgm:cxn modelId="{8862DA83-0553-4A1F-B0EF-99D9BAF03F3E}" srcId="{9CF212DE-AB7D-4A8C-8360-61F4557EAC30}" destId="{47D334B2-CF86-4046-913C-DD7654A49557}" srcOrd="1" destOrd="0" parTransId="{A9535A7A-1CE3-46A0-B36B-02957AE27C8D}" sibTransId="{D4A5703F-6311-47F1-99DF-AF2E94C50EEE}"/>
    <dgm:cxn modelId="{63B05AA0-2A8D-4A2E-A78A-B5A910989B01}" type="presOf" srcId="{47D334B2-CF86-4046-913C-DD7654A49557}" destId="{37AA9C1B-B150-4BCD-8DBB-55B1C082F258}" srcOrd="0" destOrd="0" presId="urn:microsoft.com/office/officeart/2005/8/layout/chevron1"/>
    <dgm:cxn modelId="{5FECCAB7-84AE-4821-99E6-44C04B98B70D}" type="presOf" srcId="{8F2ADAFC-0C45-4A17-96DB-CE350C205B14}" destId="{84E4806E-C0AB-4381-9491-37CA06DF13FA}" srcOrd="0" destOrd="0" presId="urn:microsoft.com/office/officeart/2005/8/layout/chevron1"/>
    <dgm:cxn modelId="{00ADCFD1-92BD-4DD9-BA13-DA0ABE9AB7F0}" srcId="{9CF212DE-AB7D-4A8C-8360-61F4557EAC30}" destId="{11368AF2-EF11-44F6-BC4A-78B109CAA3B6}" srcOrd="2" destOrd="0" parTransId="{313DACBF-677B-4FB0-9345-8516EF2EE0F0}" sibTransId="{88F1CD42-A884-49AE-9CA2-6E69B48E0545}"/>
    <dgm:cxn modelId="{A2134FED-A6FA-4A7F-B6B2-C8047632813F}" type="presOf" srcId="{E67D1B4F-E79C-4F58-A9C1-C95D7ACF85E7}" destId="{585216AB-18CA-4A9C-B288-C8CE118BFF0C}" srcOrd="0" destOrd="0" presId="urn:microsoft.com/office/officeart/2005/8/layout/chevron1"/>
    <dgm:cxn modelId="{6008DA68-F847-44D4-A42B-DA215BC5819A}" type="presParOf" srcId="{57A0EB7F-5AA7-46B0-9FE6-E461415FD1FC}" destId="{84E4806E-C0AB-4381-9491-37CA06DF13FA}" srcOrd="0" destOrd="0" presId="urn:microsoft.com/office/officeart/2005/8/layout/chevron1"/>
    <dgm:cxn modelId="{20E4B4BE-714B-4FEE-A238-62D8D72B3118}" type="presParOf" srcId="{57A0EB7F-5AA7-46B0-9FE6-E461415FD1FC}" destId="{09066021-006D-40BD-A6EC-9D2DD92B67A5}" srcOrd="1" destOrd="0" presId="urn:microsoft.com/office/officeart/2005/8/layout/chevron1"/>
    <dgm:cxn modelId="{6A5C6BC6-3D14-4B49-BBE3-4A298FA75F6E}" type="presParOf" srcId="{57A0EB7F-5AA7-46B0-9FE6-E461415FD1FC}" destId="{37AA9C1B-B150-4BCD-8DBB-55B1C082F258}" srcOrd="2" destOrd="0" presId="urn:microsoft.com/office/officeart/2005/8/layout/chevron1"/>
    <dgm:cxn modelId="{6A211983-D362-4DF3-B65E-43D2730878EA}" type="presParOf" srcId="{57A0EB7F-5AA7-46B0-9FE6-E461415FD1FC}" destId="{8F016912-34C3-469C-A467-D430F1F39F3B}" srcOrd="3" destOrd="0" presId="urn:microsoft.com/office/officeart/2005/8/layout/chevron1"/>
    <dgm:cxn modelId="{45BACB58-8604-4481-AB25-4BC89AF6E8F3}" type="presParOf" srcId="{57A0EB7F-5AA7-46B0-9FE6-E461415FD1FC}" destId="{2D5FE246-205E-4DAB-A3B3-D9095853CBBA}" srcOrd="4" destOrd="0" presId="urn:microsoft.com/office/officeart/2005/8/layout/chevron1"/>
    <dgm:cxn modelId="{E9047B18-F017-421D-BC98-8825D8D7F88B}" type="presParOf" srcId="{57A0EB7F-5AA7-46B0-9FE6-E461415FD1FC}" destId="{59C83530-6BD2-42ED-9636-FABF68F473F2}" srcOrd="5" destOrd="0" presId="urn:microsoft.com/office/officeart/2005/8/layout/chevron1"/>
    <dgm:cxn modelId="{622E75B0-14C0-4135-B658-F4EE57D3FA6B}" type="presParOf" srcId="{57A0EB7F-5AA7-46B0-9FE6-E461415FD1FC}" destId="{585216AB-18CA-4A9C-B288-C8CE118BFF0C}" srcOrd="6" destOrd="0" presId="urn:microsoft.com/office/officeart/2005/8/layout/chevron1"/>
    <dgm:cxn modelId="{2E6DA0C4-4062-4CD4-AD55-4052C3377939}" type="presParOf" srcId="{57A0EB7F-5AA7-46B0-9FE6-E461415FD1FC}" destId="{AF906E46-8F77-4BB8-8CDE-D62E4ACAB3B8}" srcOrd="7" destOrd="0" presId="urn:microsoft.com/office/officeart/2005/8/layout/chevron1"/>
    <dgm:cxn modelId="{180053FF-F624-4360-AB21-286F276730B8}" type="presParOf" srcId="{57A0EB7F-5AA7-46B0-9FE6-E461415FD1FC}" destId="{E8A973E6-92F4-4DFD-8149-3696D37A18F9}"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DB383-B936-4F14-B1B4-B5E919E3C8C1}">
      <dsp:nvSpPr>
        <dsp:cNvPr id="0" name=""/>
        <dsp:cNvSpPr/>
      </dsp:nvSpPr>
      <dsp:spPr>
        <a:xfrm rot="10800000">
          <a:off x="1300320" y="752"/>
          <a:ext cx="4344659" cy="823954"/>
        </a:xfrm>
        <a:prstGeom prst="homePlate">
          <a:avLst/>
        </a:prstGeom>
        <a:solidFill>
          <a:srgbClr val="418AB3">
            <a:hueOff val="0"/>
            <a:satOff val="0"/>
            <a:lumOff val="0"/>
            <a:alphaOff val="0"/>
          </a:srgbClr>
        </a:solidFill>
        <a:ln w="2642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341"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ysClr val="window" lastClr="FFFFFF"/>
              </a:solidFill>
              <a:latin typeface="Arial"/>
              <a:ea typeface="+mn-ea"/>
              <a:cs typeface="+mn-cs"/>
            </a:rPr>
            <a:t>Institutional Research</a:t>
          </a:r>
        </a:p>
      </dsp:txBody>
      <dsp:txXfrm rot="10800000">
        <a:off x="1506308" y="752"/>
        <a:ext cx="4138671" cy="823954"/>
      </dsp:txXfrm>
    </dsp:sp>
    <dsp:sp modelId="{9B7E49C9-7055-4434-A297-6CA1B8A6BF82}">
      <dsp:nvSpPr>
        <dsp:cNvPr id="0" name=""/>
        <dsp:cNvSpPr/>
      </dsp:nvSpPr>
      <dsp:spPr>
        <a:xfrm>
          <a:off x="888342" y="752"/>
          <a:ext cx="823954" cy="82395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a:ln w="2642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19D96006-EC35-46FA-A70F-608A899B44D2}">
      <dsp:nvSpPr>
        <dsp:cNvPr id="0" name=""/>
        <dsp:cNvSpPr/>
      </dsp:nvSpPr>
      <dsp:spPr>
        <a:xfrm rot="10800000">
          <a:off x="1300320" y="1070664"/>
          <a:ext cx="4344659" cy="823954"/>
        </a:xfrm>
        <a:prstGeom prst="homePlate">
          <a:avLst/>
        </a:prstGeom>
        <a:solidFill>
          <a:srgbClr val="418AB3">
            <a:hueOff val="0"/>
            <a:satOff val="0"/>
            <a:lumOff val="0"/>
            <a:alphaOff val="0"/>
          </a:srgbClr>
        </a:solidFill>
        <a:ln w="2642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341"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ysClr val="window" lastClr="FFFFFF"/>
              </a:solidFill>
              <a:latin typeface="Arial"/>
              <a:ea typeface="+mn-ea"/>
              <a:cs typeface="+mn-cs"/>
            </a:rPr>
            <a:t>Planning</a:t>
          </a:r>
        </a:p>
      </dsp:txBody>
      <dsp:txXfrm rot="10800000">
        <a:off x="1506308" y="1070664"/>
        <a:ext cx="4138671" cy="823954"/>
      </dsp:txXfrm>
    </dsp:sp>
    <dsp:sp modelId="{C828FCE4-202D-48A1-BC6B-DC2B4CD645EA}">
      <dsp:nvSpPr>
        <dsp:cNvPr id="0" name=""/>
        <dsp:cNvSpPr/>
      </dsp:nvSpPr>
      <dsp:spPr>
        <a:xfrm>
          <a:off x="888342" y="1070664"/>
          <a:ext cx="823954" cy="82395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642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83B8E825-0AC9-4DED-B80E-E85B2F7D73CF}">
      <dsp:nvSpPr>
        <dsp:cNvPr id="0" name=""/>
        <dsp:cNvSpPr/>
      </dsp:nvSpPr>
      <dsp:spPr>
        <a:xfrm rot="10800000">
          <a:off x="1300320" y="2140575"/>
          <a:ext cx="4344659" cy="823954"/>
        </a:xfrm>
        <a:prstGeom prst="homePlate">
          <a:avLst/>
        </a:prstGeom>
        <a:solidFill>
          <a:srgbClr val="418AB3">
            <a:hueOff val="0"/>
            <a:satOff val="0"/>
            <a:lumOff val="0"/>
            <a:alphaOff val="0"/>
          </a:srgbClr>
        </a:solidFill>
        <a:ln w="2642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341"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ysClr val="window" lastClr="FFFFFF"/>
              </a:solidFill>
              <a:latin typeface="Arial"/>
              <a:ea typeface="+mn-ea"/>
              <a:cs typeface="+mn-cs"/>
            </a:rPr>
            <a:t>Learning Outcomes Assessment</a:t>
          </a:r>
        </a:p>
      </dsp:txBody>
      <dsp:txXfrm rot="10800000">
        <a:off x="1506308" y="2140575"/>
        <a:ext cx="4138671" cy="823954"/>
      </dsp:txXfrm>
    </dsp:sp>
    <dsp:sp modelId="{C7ED3858-B57B-4610-AA27-B7E3333867F6}">
      <dsp:nvSpPr>
        <dsp:cNvPr id="0" name=""/>
        <dsp:cNvSpPr/>
      </dsp:nvSpPr>
      <dsp:spPr>
        <a:xfrm>
          <a:off x="888342" y="2140575"/>
          <a:ext cx="823954" cy="82395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a:ln w="2642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F4373511-CED7-492C-B3DA-D63FC1364AF9}">
      <dsp:nvSpPr>
        <dsp:cNvPr id="0" name=""/>
        <dsp:cNvSpPr/>
      </dsp:nvSpPr>
      <dsp:spPr>
        <a:xfrm rot="10800000">
          <a:off x="1300320" y="3210486"/>
          <a:ext cx="4344659" cy="823954"/>
        </a:xfrm>
        <a:prstGeom prst="homePlate">
          <a:avLst/>
        </a:prstGeom>
        <a:solidFill>
          <a:srgbClr val="418AB3">
            <a:hueOff val="0"/>
            <a:satOff val="0"/>
            <a:lumOff val="0"/>
            <a:alphaOff val="0"/>
          </a:srgbClr>
        </a:solidFill>
        <a:ln w="2642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341"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ysClr val="window" lastClr="FFFFFF"/>
              </a:solidFill>
              <a:latin typeface="Arial"/>
              <a:ea typeface="+mn-ea"/>
              <a:cs typeface="+mn-cs"/>
            </a:rPr>
            <a:t>Accreditation</a:t>
          </a:r>
        </a:p>
      </dsp:txBody>
      <dsp:txXfrm rot="10800000">
        <a:off x="1506308" y="3210486"/>
        <a:ext cx="4138671" cy="823954"/>
      </dsp:txXfrm>
    </dsp:sp>
    <dsp:sp modelId="{C0847B90-8DAF-4AB7-93EB-7796E4543255}">
      <dsp:nvSpPr>
        <dsp:cNvPr id="0" name=""/>
        <dsp:cNvSpPr/>
      </dsp:nvSpPr>
      <dsp:spPr>
        <a:xfrm>
          <a:off x="888342" y="3210486"/>
          <a:ext cx="823954" cy="82395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w="2642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B509B-4829-4971-A103-8D29382D3576}">
      <dsp:nvSpPr>
        <dsp:cNvPr id="0" name=""/>
        <dsp:cNvSpPr/>
      </dsp:nvSpPr>
      <dsp:spPr>
        <a:xfrm>
          <a:off x="457199" y="0"/>
          <a:ext cx="5181600" cy="3403600"/>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42C5B0-C1BC-4DFD-B232-16BFB27DFE97}">
      <dsp:nvSpPr>
        <dsp:cNvPr id="0" name=""/>
        <dsp:cNvSpPr/>
      </dsp:nvSpPr>
      <dsp:spPr>
        <a:xfrm>
          <a:off x="78060" y="1021080"/>
          <a:ext cx="2895600" cy="13614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Unit plans</a:t>
          </a:r>
        </a:p>
        <a:p>
          <a:pPr marL="0" lvl="0" indent="0" algn="ctr" defTabSz="800100" rtl="0">
            <a:lnSpc>
              <a:spcPct val="90000"/>
            </a:lnSpc>
            <a:spcBef>
              <a:spcPct val="0"/>
            </a:spcBef>
            <a:spcAft>
              <a:spcPct val="35000"/>
            </a:spcAft>
            <a:buNone/>
          </a:pPr>
          <a:r>
            <a:rPr lang="en-US" sz="1800" kern="1200">
              <a:latin typeface="Calibri Light" panose="020F0302020204030204"/>
            </a:rPr>
            <a:t> </a:t>
          </a:r>
          <a:r>
            <a:rPr lang="en-US" sz="1800" kern="1200"/>
            <a:t>2014/15 – 2018/19</a:t>
          </a:r>
          <a:r>
            <a:rPr lang="en-US" sz="1800" kern="1200">
              <a:latin typeface="Calibri Light" panose="020F0302020204030204"/>
            </a:rPr>
            <a:t> - Now being revised for 2020-2025</a:t>
          </a:r>
          <a:endParaRPr lang="en-US" sz="1800" kern="1200"/>
        </a:p>
      </dsp:txBody>
      <dsp:txXfrm>
        <a:off x="144520" y="1087540"/>
        <a:ext cx="2762680" cy="1228520"/>
      </dsp:txXfrm>
    </dsp:sp>
    <dsp:sp modelId="{C9CEAB47-BDC2-4FAE-858B-6F02E332230A}">
      <dsp:nvSpPr>
        <dsp:cNvPr id="0" name=""/>
        <dsp:cNvSpPr/>
      </dsp:nvSpPr>
      <dsp:spPr>
        <a:xfrm>
          <a:off x="3122339" y="1021080"/>
          <a:ext cx="2895600" cy="136144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University plan</a:t>
          </a:r>
        </a:p>
        <a:p>
          <a:pPr marL="0" lvl="0" indent="0" algn="ctr" defTabSz="800100" rtl="0">
            <a:lnSpc>
              <a:spcPct val="90000"/>
            </a:lnSpc>
            <a:spcBef>
              <a:spcPct val="0"/>
            </a:spcBef>
            <a:spcAft>
              <a:spcPct val="35000"/>
            </a:spcAft>
            <a:buNone/>
          </a:pPr>
          <a:r>
            <a:rPr lang="en-US" sz="1800" kern="1200"/>
            <a:t>2015/16 – 2019/20</a:t>
          </a:r>
          <a:r>
            <a:rPr lang="en-US" sz="1800" kern="1200">
              <a:latin typeface="Calibri Light" panose="020F0302020204030204"/>
            </a:rPr>
            <a:t> - Now extended to 2025</a:t>
          </a:r>
          <a:endParaRPr lang="en-US" sz="1800" kern="1200"/>
        </a:p>
      </dsp:txBody>
      <dsp:txXfrm>
        <a:off x="3188799" y="1087540"/>
        <a:ext cx="2762680" cy="1228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3ED2B-5216-4397-963F-72FC550A1B48}">
      <dsp:nvSpPr>
        <dsp:cNvPr id="0" name=""/>
        <dsp:cNvSpPr/>
      </dsp:nvSpPr>
      <dsp:spPr>
        <a:xfrm rot="5400000">
          <a:off x="-38407" y="135031"/>
          <a:ext cx="1579229" cy="1319190"/>
        </a:xfrm>
        <a:prstGeom prst="chevron">
          <a:avLst/>
        </a:prstGeom>
        <a:solidFill>
          <a:schemeClr val="accent2">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June 30, 2019</a:t>
          </a:r>
        </a:p>
      </dsp:txBody>
      <dsp:txXfrm rot="-5400000">
        <a:off x="91613" y="664606"/>
        <a:ext cx="1319190" cy="260039"/>
      </dsp:txXfrm>
    </dsp:sp>
    <dsp:sp modelId="{6DC93EE0-B705-4CCB-AA7B-A1A10BEB59C4}">
      <dsp:nvSpPr>
        <dsp:cNvPr id="0" name=""/>
        <dsp:cNvSpPr/>
      </dsp:nvSpPr>
      <dsp:spPr>
        <a:xfrm rot="5400000">
          <a:off x="4639210" y="-3097475"/>
          <a:ext cx="1027038" cy="722527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r>
            <a:rPr lang="en-US" sz="1600" kern="1200"/>
            <a:t>Learning Outcomes Assessment Reports due annually on June 30th</a:t>
          </a:r>
        </a:p>
        <a:p>
          <a:pPr marL="171450" lvl="1" indent="-171450" algn="l" defTabSz="711200" rtl="0">
            <a:lnSpc>
              <a:spcPct val="90000"/>
            </a:lnSpc>
            <a:spcBef>
              <a:spcPct val="0"/>
            </a:spcBef>
            <a:spcAft>
              <a:spcPct val="15000"/>
            </a:spcAft>
            <a:buChar char="•"/>
          </a:pPr>
          <a:r>
            <a:rPr lang="en-US" sz="1600" kern="1200"/>
            <a:t>Reports uploaded to Box folders</a:t>
          </a:r>
          <a:r>
            <a:rPr lang="en-US" sz="1600" kern="1200">
              <a:latin typeface="Calibri Light" panose="020F0302020204030204"/>
            </a:rPr>
            <a:t> currently</a:t>
          </a:r>
          <a:endParaRPr lang="en-US" sz="1600" kern="1200"/>
        </a:p>
        <a:p>
          <a:pPr marL="114300" lvl="1" indent="-114300" algn="l" defTabSz="533400">
            <a:lnSpc>
              <a:spcPct val="90000"/>
            </a:lnSpc>
            <a:spcBef>
              <a:spcPct val="0"/>
            </a:spcBef>
            <a:spcAft>
              <a:spcPct val="15000"/>
            </a:spcAft>
            <a:buChar char="•"/>
          </a:pPr>
          <a:endParaRPr lang="en-US" sz="1200" kern="1200"/>
        </a:p>
      </dsp:txBody>
      <dsp:txXfrm rot="-5400000">
        <a:off x="1540091" y="51780"/>
        <a:ext cx="7175140" cy="926766"/>
      </dsp:txXfrm>
    </dsp:sp>
    <dsp:sp modelId="{3DE23B40-4F3D-4FF3-8F59-B3835A3A4EF3}">
      <dsp:nvSpPr>
        <dsp:cNvPr id="0" name=""/>
        <dsp:cNvSpPr/>
      </dsp:nvSpPr>
      <dsp:spPr>
        <a:xfrm rot="5400000">
          <a:off x="-57448" y="1540719"/>
          <a:ext cx="1579229" cy="1281107"/>
        </a:xfrm>
        <a:prstGeom prst="chevron">
          <a:avLst/>
        </a:prstGeom>
        <a:solidFill>
          <a:schemeClr val="accent2">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chemeClr val="bg1"/>
            </a:solidFill>
            <a:cs typeface="Calibri Light"/>
          </a:endParaRPr>
        </a:p>
        <a:p>
          <a:pPr marL="0" lvl="0" indent="0" algn="ctr" defTabSz="711200">
            <a:lnSpc>
              <a:spcPct val="90000"/>
            </a:lnSpc>
            <a:spcBef>
              <a:spcPct val="0"/>
            </a:spcBef>
            <a:spcAft>
              <a:spcPct val="35000"/>
            </a:spcAft>
            <a:buNone/>
          </a:pPr>
          <a:r>
            <a:rPr lang="en-US" sz="1600" b="1" kern="1200" dirty="0">
              <a:solidFill>
                <a:schemeClr val="bg1"/>
              </a:solidFill>
              <a:cs typeface="Calibri Light"/>
            </a:rPr>
            <a:t>September 13, 2019</a:t>
          </a:r>
          <a:endParaRPr lang="en-US" sz="1600" b="1" kern="1200" dirty="0">
            <a:solidFill>
              <a:schemeClr val="bg1"/>
            </a:solidFill>
          </a:endParaRPr>
        </a:p>
      </dsp:txBody>
      <dsp:txXfrm rot="-5400000">
        <a:off x="91614" y="2032212"/>
        <a:ext cx="1281107" cy="298122"/>
      </dsp:txXfrm>
    </dsp:sp>
    <dsp:sp modelId="{17917712-7D40-4A85-8DD2-72D6490D3595}">
      <dsp:nvSpPr>
        <dsp:cNvPr id="0" name=""/>
        <dsp:cNvSpPr/>
      </dsp:nvSpPr>
      <dsp:spPr>
        <a:xfrm rot="5400000">
          <a:off x="4665903" y="-1749613"/>
          <a:ext cx="892171" cy="718500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14300" lvl="1" indent="-114300" algn="l" defTabSz="533400">
            <a:lnSpc>
              <a:spcPct val="90000"/>
            </a:lnSpc>
            <a:spcBef>
              <a:spcPct val="0"/>
            </a:spcBef>
            <a:spcAft>
              <a:spcPct val="15000"/>
            </a:spcAft>
            <a:buChar char="•"/>
          </a:pPr>
          <a:endParaRPr lang="en-US" sz="1200" kern="1200"/>
        </a:p>
        <a:p>
          <a:pPr marL="171450" lvl="1" indent="-171450" algn="l" defTabSz="711200">
            <a:lnSpc>
              <a:spcPct val="90000"/>
            </a:lnSpc>
            <a:spcBef>
              <a:spcPct val="0"/>
            </a:spcBef>
            <a:spcAft>
              <a:spcPct val="15000"/>
            </a:spcAft>
            <a:buChar char="•"/>
          </a:pPr>
          <a:r>
            <a:rPr lang="en-US" sz="1600" kern="1200"/>
            <a:t>Individualized assessment report feedback from LOA staff uploaded to Box folders</a:t>
          </a:r>
        </a:p>
      </dsp:txBody>
      <dsp:txXfrm rot="-5400000">
        <a:off x="1519489" y="1440353"/>
        <a:ext cx="7141448" cy="805067"/>
      </dsp:txXfrm>
    </dsp:sp>
    <dsp:sp modelId="{602F0F66-702B-4BB5-AA03-F1021D24B57B}">
      <dsp:nvSpPr>
        <dsp:cNvPr id="0" name=""/>
        <dsp:cNvSpPr/>
      </dsp:nvSpPr>
      <dsp:spPr>
        <a:xfrm rot="5400000">
          <a:off x="-29502" y="2929578"/>
          <a:ext cx="1579229" cy="1336999"/>
        </a:xfrm>
        <a:prstGeom prst="chevron">
          <a:avLst/>
        </a:prstGeom>
        <a:solidFill>
          <a:schemeClr val="accent2">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cs typeface="Calibri Light"/>
            </a:rPr>
            <a:t>Spring, 2020*</a:t>
          </a:r>
        </a:p>
      </dsp:txBody>
      <dsp:txXfrm rot="-5400000">
        <a:off x="91614" y="3476963"/>
        <a:ext cx="1336999" cy="242230"/>
      </dsp:txXfrm>
    </dsp:sp>
    <dsp:sp modelId="{C5FB3CC5-3372-486E-8678-C31CB92EB462}">
      <dsp:nvSpPr>
        <dsp:cNvPr id="0" name=""/>
        <dsp:cNvSpPr/>
      </dsp:nvSpPr>
      <dsp:spPr>
        <a:xfrm rot="5400000">
          <a:off x="4585521" y="-286802"/>
          <a:ext cx="1086816" cy="711912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College/campus visits by LOA liaisons</a:t>
          </a:r>
        </a:p>
        <a:p>
          <a:pPr marL="171450" lvl="1" indent="-171450" algn="l" defTabSz="711200">
            <a:lnSpc>
              <a:spcPct val="90000"/>
            </a:lnSpc>
            <a:spcBef>
              <a:spcPct val="0"/>
            </a:spcBef>
            <a:spcAft>
              <a:spcPct val="15000"/>
            </a:spcAft>
            <a:buChar char="•"/>
          </a:pPr>
          <a:r>
            <a:rPr lang="en-US" sz="1600" kern="1200"/>
            <a:t>One-on-one meetings with program coordinators/directors of graduate studies/administrators</a:t>
          </a:r>
        </a:p>
        <a:p>
          <a:pPr marL="171450" lvl="1" indent="-171450" algn="l" defTabSz="711200">
            <a:lnSpc>
              <a:spcPct val="90000"/>
            </a:lnSpc>
            <a:spcBef>
              <a:spcPct val="0"/>
            </a:spcBef>
            <a:spcAft>
              <a:spcPct val="15000"/>
            </a:spcAft>
            <a:buChar char="•"/>
          </a:pPr>
          <a:r>
            <a:rPr lang="en-US" sz="1600" kern="1200"/>
            <a:t>Group presentations</a:t>
          </a:r>
        </a:p>
      </dsp:txBody>
      <dsp:txXfrm rot="-5400000">
        <a:off x="1569368" y="2782405"/>
        <a:ext cx="7066068" cy="9807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4806E-C0AB-4381-9491-37CA06DF13FA}">
      <dsp:nvSpPr>
        <dsp:cNvPr id="0" name=""/>
        <dsp:cNvSpPr/>
      </dsp:nvSpPr>
      <dsp:spPr>
        <a:xfrm>
          <a:off x="65243" y="1352691"/>
          <a:ext cx="2348102" cy="93924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a:latin typeface="Calibri" panose="020F0502020204030204" pitchFamily="34" charset="0"/>
            </a:rPr>
            <a:t>2019</a:t>
          </a:r>
        </a:p>
      </dsp:txBody>
      <dsp:txXfrm>
        <a:off x="534863" y="1352691"/>
        <a:ext cx="1408862" cy="939240"/>
      </dsp:txXfrm>
    </dsp:sp>
    <dsp:sp modelId="{37AA9C1B-B150-4BCD-8DBB-55B1C082F258}">
      <dsp:nvSpPr>
        <dsp:cNvPr id="0" name=""/>
        <dsp:cNvSpPr/>
      </dsp:nvSpPr>
      <dsp:spPr>
        <a:xfrm>
          <a:off x="2207827" y="1347619"/>
          <a:ext cx="2348102" cy="93924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Calibri" panose="020F0502020204030204" pitchFamily="34" charset="0"/>
            </a:rPr>
            <a:t>2020</a:t>
          </a:r>
        </a:p>
      </dsp:txBody>
      <dsp:txXfrm>
        <a:off x="2677447" y="1347619"/>
        <a:ext cx="1408862" cy="939240"/>
      </dsp:txXfrm>
    </dsp:sp>
    <dsp:sp modelId="{2D5FE246-205E-4DAB-A3B3-D9095853CBBA}">
      <dsp:nvSpPr>
        <dsp:cNvPr id="0" name=""/>
        <dsp:cNvSpPr/>
      </dsp:nvSpPr>
      <dsp:spPr>
        <a:xfrm>
          <a:off x="4286879" y="1349620"/>
          <a:ext cx="2348102" cy="93924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a:latin typeface="Calibri" panose="020F0502020204030204" pitchFamily="34" charset="0"/>
            </a:rPr>
            <a:t>2021</a:t>
          </a:r>
        </a:p>
      </dsp:txBody>
      <dsp:txXfrm>
        <a:off x="4756499" y="1349620"/>
        <a:ext cx="1408862" cy="939240"/>
      </dsp:txXfrm>
    </dsp:sp>
    <dsp:sp modelId="{585216AB-18CA-4A9C-B288-C8CE118BFF0C}">
      <dsp:nvSpPr>
        <dsp:cNvPr id="0" name=""/>
        <dsp:cNvSpPr/>
      </dsp:nvSpPr>
      <dsp:spPr>
        <a:xfrm>
          <a:off x="6374499" y="1349620"/>
          <a:ext cx="2348102" cy="93924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a:latin typeface="Calibri" panose="020F0502020204030204" pitchFamily="34" charset="0"/>
            </a:rPr>
            <a:t>2022</a:t>
          </a:r>
        </a:p>
      </dsp:txBody>
      <dsp:txXfrm>
        <a:off x="6844119" y="1349620"/>
        <a:ext cx="1408862" cy="939240"/>
      </dsp:txXfrm>
    </dsp:sp>
    <dsp:sp modelId="{E8A973E6-92F4-4DFD-8149-3696D37A18F9}">
      <dsp:nvSpPr>
        <dsp:cNvPr id="0" name=""/>
        <dsp:cNvSpPr/>
      </dsp:nvSpPr>
      <dsp:spPr>
        <a:xfrm>
          <a:off x="8458443" y="1349620"/>
          <a:ext cx="2348102" cy="93924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a:latin typeface="Calibri" panose="020F0502020204030204" pitchFamily="34" charset="0"/>
            </a:rPr>
            <a:t>2023-2024</a:t>
          </a:r>
        </a:p>
      </dsp:txBody>
      <dsp:txXfrm>
        <a:off x="8928063" y="1349620"/>
        <a:ext cx="1408862" cy="93924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1A4999-29D3-9E46-8473-0F39E988AE6A}" type="datetimeFigureOut">
              <a:rPr lang="en-US" smtClean="0"/>
              <a:t>9/25/2019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2480F6-0989-4748-8ACB-783338EB9C34}" type="slidenum">
              <a:rPr lang="en-US" smtClean="0"/>
              <a:t>‹#›</a:t>
            </a:fld>
            <a:endParaRPr lang="en-US"/>
          </a:p>
        </p:txBody>
      </p:sp>
    </p:spTree>
    <p:extLst>
      <p:ext uri="{BB962C8B-B14F-4D97-AF65-F5344CB8AC3E}">
        <p14:creationId xmlns:p14="http://schemas.microsoft.com/office/powerpoint/2010/main" val="1168282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IR:</a:t>
            </a:r>
            <a:r>
              <a:rPr lang="en-US" baseline="0"/>
              <a:t> </a:t>
            </a:r>
          </a:p>
          <a:p>
            <a:pPr lvl="1"/>
            <a:r>
              <a:rPr lang="en-US"/>
              <a:t>Reports (data and analysis) – primarily related to faculty and student issues</a:t>
            </a:r>
          </a:p>
          <a:p>
            <a:pPr lvl="1"/>
            <a:r>
              <a:rPr lang="en-US"/>
              <a:t>Data support for issues of University-wide importance</a:t>
            </a:r>
          </a:p>
          <a:p>
            <a:pPr lvl="1"/>
            <a:r>
              <a:rPr lang="en-US"/>
              <a:t>Consultation, collaboration, and production</a:t>
            </a:r>
            <a:br>
              <a:rPr lang="en-US"/>
            </a:br>
            <a:endParaRPr lang="en-US"/>
          </a:p>
          <a:p>
            <a:r>
              <a:rPr lang="en-US"/>
              <a:t>Planning</a:t>
            </a:r>
          </a:p>
          <a:p>
            <a:endParaRPr lang="en-US"/>
          </a:p>
          <a:p>
            <a:pPr lvl="1"/>
            <a:r>
              <a:rPr lang="en-US"/>
              <a:t>Strategic</a:t>
            </a:r>
            <a:r>
              <a:rPr lang="en-US" baseline="0"/>
              <a:t> planning one part of this</a:t>
            </a:r>
          </a:p>
          <a:p>
            <a:pPr lvl="1"/>
            <a:r>
              <a:rPr lang="en-US"/>
              <a:t>Coordination,</a:t>
            </a:r>
            <a:r>
              <a:rPr lang="en-US" baseline="0"/>
              <a:t> facilitation, training</a:t>
            </a:r>
          </a:p>
          <a:p>
            <a:pPr lvl="1"/>
            <a:r>
              <a:rPr lang="en-US" baseline="0"/>
              <a:t>Data support</a:t>
            </a:r>
          </a:p>
          <a:p>
            <a:pPr lvl="1"/>
            <a:r>
              <a:rPr lang="en-US" baseline="0"/>
              <a:t>Connection to university strategic plan and direction</a:t>
            </a:r>
            <a:endParaRPr lang="en-US"/>
          </a:p>
          <a:p>
            <a:endParaRPr lang="en-US"/>
          </a:p>
          <a:p>
            <a:r>
              <a:rPr lang="en-US"/>
              <a:t>Support for Innovation &amp; Improvement</a:t>
            </a:r>
          </a:p>
          <a:p>
            <a:pPr lvl="1"/>
            <a:r>
              <a:rPr lang="en-US"/>
              <a:t>Innovation Insights</a:t>
            </a:r>
          </a:p>
          <a:p>
            <a:pPr lvl="1"/>
            <a:r>
              <a:rPr lang="en-US"/>
              <a:t>Recognize, celebrate,</a:t>
            </a:r>
            <a:r>
              <a:rPr lang="en-US" baseline="0"/>
              <a:t> and share information about PSU’s Innovation and Improvement Teams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a:t>Training &amp; facilitation</a:t>
            </a:r>
            <a:endParaRPr lang="en-US"/>
          </a:p>
          <a:p>
            <a:pPr lvl="1"/>
            <a:r>
              <a:rPr lang="en-US" baseline="0"/>
              <a:t>Q&amp;A with OPA</a:t>
            </a:r>
          </a:p>
          <a:p>
            <a:pPr lvl="1"/>
            <a:r>
              <a:rPr lang="en-US" baseline="0"/>
              <a:t>Quality Advocates and IRIG Presentations</a:t>
            </a:r>
            <a:br>
              <a:rPr lang="en-US" baseline="0"/>
            </a:br>
            <a:endParaRPr lang="en-US"/>
          </a:p>
        </p:txBody>
      </p:sp>
      <p:sp>
        <p:nvSpPr>
          <p:cNvPr id="4" name="Slide Number Placeholder 3"/>
          <p:cNvSpPr>
            <a:spLocks noGrp="1"/>
          </p:cNvSpPr>
          <p:nvPr>
            <p:ph type="sldNum" sz="quarter" idx="5"/>
          </p:nvPr>
        </p:nvSpPr>
        <p:spPr/>
        <p:txBody>
          <a:bodyPr/>
          <a:lstStyle/>
          <a:p>
            <a:fld id="{772480F6-0989-4748-8ACB-783338EB9C34}" type="slidenum">
              <a:rPr lang="en-US" smtClean="0"/>
              <a:t>2</a:t>
            </a:fld>
            <a:endParaRPr lang="en-US"/>
          </a:p>
        </p:txBody>
      </p:sp>
    </p:spTree>
    <p:extLst>
      <p:ext uri="{BB962C8B-B14F-4D97-AF65-F5344CB8AC3E}">
        <p14:creationId xmlns:p14="http://schemas.microsoft.com/office/powerpoint/2010/main" val="1027913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5"/>
          </p:nvPr>
        </p:nvSpPr>
        <p:spPr/>
        <p:txBody>
          <a:bodyPr/>
          <a:lstStyle/>
          <a:p>
            <a:fld id="{772480F6-0989-4748-8ACB-783338EB9C34}" type="slidenum">
              <a:rPr lang="en-US" smtClean="0"/>
              <a:t>3</a:t>
            </a:fld>
            <a:endParaRPr lang="en-US"/>
          </a:p>
        </p:txBody>
      </p:sp>
    </p:spTree>
    <p:extLst>
      <p:ext uri="{BB962C8B-B14F-4D97-AF65-F5344CB8AC3E}">
        <p14:creationId xmlns:p14="http://schemas.microsoft.com/office/powerpoint/2010/main" val="920041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2480F6-0989-4748-8ACB-783338EB9C34}" type="slidenum">
              <a:rPr lang="en-US" smtClean="0"/>
              <a:t>5</a:t>
            </a:fld>
            <a:endParaRPr lang="en-US"/>
          </a:p>
        </p:txBody>
      </p:sp>
    </p:spTree>
    <p:extLst>
      <p:ext uri="{BB962C8B-B14F-4D97-AF65-F5344CB8AC3E}">
        <p14:creationId xmlns:p14="http://schemas.microsoft.com/office/powerpoint/2010/main" val="1765193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pPr>
            <a:r>
              <a:rPr lang="en-US" sz="2400"/>
              <a:t>Five-year strategic planning cycle since 1983</a:t>
            </a:r>
          </a:p>
          <a:p>
            <a:pPr marL="0" indent="0">
              <a:spcBef>
                <a:spcPts val="300"/>
              </a:spcBef>
              <a:buFont typeface="Arial" panose="020B0604020202020204" pitchFamily="34" charset="0"/>
              <a:buNone/>
            </a:pPr>
            <a:r>
              <a:rPr lang="en-US" sz="2400"/>
              <a:t>Two primary components:</a:t>
            </a:r>
            <a:endParaRPr lang="en-US" sz="2400">
              <a:cs typeface="Calibri"/>
            </a:endParaRPr>
          </a:p>
          <a:p>
            <a:pPr marL="742950" lvl="1" indent="-285750">
              <a:spcBef>
                <a:spcPts val="300"/>
              </a:spcBef>
              <a:buFont typeface="Arial" panose="020B0604020202020204" pitchFamily="34" charset="0"/>
              <a:buChar char="•"/>
            </a:pPr>
            <a:r>
              <a:rPr lang="en-US"/>
              <a:t>Unit-Level Planning (which would include parts of units) - ideally </a:t>
            </a:r>
            <a:endParaRPr lang="en-US">
              <a:cs typeface="Calibri"/>
            </a:endParaRPr>
          </a:p>
          <a:p>
            <a:pPr marL="742950" lvl="1" indent="-285750">
              <a:spcBef>
                <a:spcPts val="300"/>
              </a:spcBef>
              <a:buFont typeface="Arial" panose="020B0604020202020204" pitchFamily="34" charset="0"/>
              <a:buChar char="•"/>
            </a:pPr>
            <a:r>
              <a:rPr lang="en-US"/>
              <a:t>University-Level Planning</a:t>
            </a:r>
            <a:endParaRPr lang="en-US">
              <a:cs typeface="Calibri"/>
            </a:endParaRPr>
          </a:p>
          <a:p>
            <a:pPr marL="0" indent="0">
              <a:spcBef>
                <a:spcPts val="300"/>
              </a:spcBef>
              <a:buFont typeface="Arial" panose="020B0604020202020204" pitchFamily="34" charset="0"/>
              <a:buNone/>
            </a:pPr>
            <a:r>
              <a:rPr lang="en-US" sz="2400"/>
              <a:t>University-wide plan (“Our Commitment to Impact”) published in February 2016 </a:t>
            </a:r>
            <a:r>
              <a:rPr lang="en-US" sz="2400" i="1"/>
              <a:t>(strategicplan.psu.edu)</a:t>
            </a:r>
            <a:endParaRPr lang="en-US" sz="2400" i="1">
              <a:cs typeface="Calibri"/>
            </a:endParaRPr>
          </a:p>
          <a:p>
            <a:pPr>
              <a:spcBef>
                <a:spcPts val="300"/>
              </a:spcBef>
            </a:pPr>
            <a:r>
              <a:rPr lang="en-US" sz="2400"/>
              <a:t>Created based on 48 plans in academic and administrative units (including the campuses) in 2016. From 2020-2025, as the institutional plan has been extended, this plan will be revised based off of unit plans, signature initiatives (such as the consortium to combat substance abuse), strategic plan seed grants, and input from the various strategic plan committees. </a:t>
            </a:r>
            <a:endParaRPr lang="en-US" sz="2400">
              <a:cs typeface="Calibri"/>
            </a:endParaRPr>
          </a:p>
          <a:p>
            <a:pPr>
              <a:spcBef>
                <a:spcPts val="300"/>
              </a:spcBef>
              <a:buFont typeface="Arial" panose="020B0604020202020204" pitchFamily="34" charset="0"/>
            </a:pPr>
            <a:endParaRPr lang="en-US" sz="2400">
              <a:cs typeface="Calibri"/>
            </a:endParaRPr>
          </a:p>
          <a:p>
            <a:pPr>
              <a:spcBef>
                <a:spcPts val="300"/>
              </a:spcBef>
            </a:pPr>
            <a:r>
              <a:rPr lang="en-US" sz="2400"/>
              <a:t>Updates – Units are reflecting on their previous plans – figuring out where they have been, where they are, and where they would like to go. Institutional plan is being revised and iterated by the strategic plan oversight committee and will be available late fall semester to help guide unit planning.</a:t>
            </a:r>
            <a:endParaRPr lang="en-US" sz="2400">
              <a:cs typeface="Calibri"/>
            </a:endParaRPr>
          </a:p>
        </p:txBody>
      </p:sp>
      <p:sp>
        <p:nvSpPr>
          <p:cNvPr id="4" name="Slide Number Placeholder 3"/>
          <p:cNvSpPr>
            <a:spLocks noGrp="1"/>
          </p:cNvSpPr>
          <p:nvPr>
            <p:ph type="sldNum" sz="quarter" idx="5"/>
          </p:nvPr>
        </p:nvSpPr>
        <p:spPr/>
        <p:txBody>
          <a:bodyPr/>
          <a:lstStyle/>
          <a:p>
            <a:fld id="{772480F6-0989-4748-8ACB-783338EB9C34}" type="slidenum">
              <a:rPr lang="en-US" smtClean="0"/>
              <a:t>10</a:t>
            </a:fld>
            <a:endParaRPr lang="en-US"/>
          </a:p>
        </p:txBody>
      </p:sp>
    </p:spTree>
    <p:extLst>
      <p:ext uri="{BB962C8B-B14F-4D97-AF65-F5344CB8AC3E}">
        <p14:creationId xmlns:p14="http://schemas.microsoft.com/office/powerpoint/2010/main" val="695787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Planning in your office – strategic planning</a:t>
            </a:r>
          </a:p>
          <a:p>
            <a:r>
              <a:rPr lang="en-US" baseline="0"/>
              <a:t>Mapping to institutional plan</a:t>
            </a:r>
            <a:endParaRPr lang="en-US" baseline="0">
              <a:cs typeface="Calibri"/>
            </a:endParaRPr>
          </a:p>
          <a:p>
            <a:r>
              <a:rPr lang="en-US" baseline="0"/>
              <a:t>Creating meaningful plans and implementation processes</a:t>
            </a:r>
            <a:endParaRPr lang="en-US" baseline="0">
              <a:cs typeface="Calibri"/>
            </a:endParaRPr>
          </a:p>
          <a:p>
            <a:r>
              <a:rPr lang="en-US" baseline="0"/>
              <a:t>Outside view to look at processes and help towards improvement</a:t>
            </a:r>
            <a:endParaRPr lang="en-US" baseline="0">
              <a:cs typeface="Calibri"/>
            </a:endParaRPr>
          </a:p>
          <a:p>
            <a:r>
              <a:rPr lang="en-US" baseline="0"/>
              <a:t>We also manage and host the RFP process</a:t>
            </a:r>
            <a:endParaRPr lang="en-US" baseline="0">
              <a:cs typeface="Calibri"/>
            </a:endParaRPr>
          </a:p>
          <a:p>
            <a:endParaRPr lang="en-US"/>
          </a:p>
          <a:p>
            <a:r>
              <a:rPr lang="en-US">
                <a:cs typeface="Calibri"/>
              </a:rPr>
              <a:t>Have assisted multiple units: academic colleges, campuses, administrative units with various parts of their planning process</a:t>
            </a:r>
          </a:p>
          <a:p>
            <a:endParaRPr lang="en-US">
              <a:cs typeface="Calibri"/>
            </a:endParaRPr>
          </a:p>
          <a:p>
            <a:r>
              <a:rPr lang="en-US">
                <a:cs typeface="Calibri"/>
              </a:rPr>
              <a:t>43 projects.</a:t>
            </a:r>
          </a:p>
        </p:txBody>
      </p:sp>
      <p:sp>
        <p:nvSpPr>
          <p:cNvPr id="4" name="Slide Number Placeholder 3"/>
          <p:cNvSpPr>
            <a:spLocks noGrp="1"/>
          </p:cNvSpPr>
          <p:nvPr>
            <p:ph type="sldNum" sz="quarter" idx="5"/>
          </p:nvPr>
        </p:nvSpPr>
        <p:spPr/>
        <p:txBody>
          <a:bodyPr/>
          <a:lstStyle/>
          <a:p>
            <a:fld id="{772480F6-0989-4748-8ACB-783338EB9C34}" type="slidenum">
              <a:rPr lang="en-US" smtClean="0"/>
              <a:t>11</a:t>
            </a:fld>
            <a:endParaRPr lang="en-US"/>
          </a:p>
        </p:txBody>
      </p:sp>
    </p:spTree>
    <p:extLst>
      <p:ext uri="{BB962C8B-B14F-4D97-AF65-F5344CB8AC3E}">
        <p14:creationId xmlns:p14="http://schemas.microsoft.com/office/powerpoint/2010/main" val="3505099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Program level assessment: </a:t>
            </a:r>
          </a:p>
        </p:txBody>
      </p:sp>
      <p:sp>
        <p:nvSpPr>
          <p:cNvPr id="4" name="Slide Number Placeholder 3"/>
          <p:cNvSpPr>
            <a:spLocks noGrp="1"/>
          </p:cNvSpPr>
          <p:nvPr>
            <p:ph type="sldNum" sz="quarter" idx="5"/>
          </p:nvPr>
        </p:nvSpPr>
        <p:spPr/>
        <p:txBody>
          <a:bodyPr/>
          <a:lstStyle/>
          <a:p>
            <a:fld id="{772480F6-0989-4748-8ACB-783338EB9C34}" type="slidenum">
              <a:rPr lang="en-US" smtClean="0"/>
              <a:t>12</a:t>
            </a:fld>
            <a:endParaRPr lang="en-US"/>
          </a:p>
        </p:txBody>
      </p:sp>
    </p:spTree>
    <p:extLst>
      <p:ext uri="{BB962C8B-B14F-4D97-AF65-F5344CB8AC3E}">
        <p14:creationId xmlns:p14="http://schemas.microsoft.com/office/powerpoint/2010/main" val="3992130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Due date for reports can be modified.</a:t>
            </a:r>
            <a:endParaRPr lang="en-US"/>
          </a:p>
          <a:p>
            <a:r>
              <a:rPr lang="en-US">
                <a:cs typeface="Calibri"/>
              </a:rPr>
              <a:t>The remainder of the year we are visiting campuses/colleges, doing presentations or consultations, developing resources, planning events, assessing General Education, supporting other University-wide assessment projects, this year preparing to roll out the AMS.</a:t>
            </a:r>
            <a:endParaRPr lang="en-US"/>
          </a:p>
        </p:txBody>
      </p:sp>
      <p:sp>
        <p:nvSpPr>
          <p:cNvPr id="4" name="Slide Number Placeholder 3"/>
          <p:cNvSpPr>
            <a:spLocks noGrp="1"/>
          </p:cNvSpPr>
          <p:nvPr>
            <p:ph type="sldNum" sz="quarter" idx="5"/>
          </p:nvPr>
        </p:nvSpPr>
        <p:spPr/>
        <p:txBody>
          <a:bodyPr/>
          <a:lstStyle/>
          <a:p>
            <a:fld id="{772480F6-0989-4748-8ACB-783338EB9C34}" type="slidenum">
              <a:rPr lang="en-US" smtClean="0"/>
              <a:t>13</a:t>
            </a:fld>
            <a:endParaRPr lang="en-US"/>
          </a:p>
        </p:txBody>
      </p:sp>
    </p:spTree>
    <p:extLst>
      <p:ext uri="{BB962C8B-B14F-4D97-AF65-F5344CB8AC3E}">
        <p14:creationId xmlns:p14="http://schemas.microsoft.com/office/powerpoint/2010/main" val="4025518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28BEAF-5770-C848-89A3-BE78CA0C00FE}"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0D8CD-C910-4C45-9EAA-5B45AA7A230B}" type="slidenum">
              <a:rPr lang="en-US" smtClean="0"/>
              <a:t>‹#›</a:t>
            </a:fld>
            <a:endParaRPr lang="en-US"/>
          </a:p>
        </p:txBody>
      </p:sp>
      <p:sp>
        <p:nvSpPr>
          <p:cNvPr id="12" name="Rectangle 11"/>
          <p:cNvSpPr/>
          <p:nvPr userDrawn="1"/>
        </p:nvSpPr>
        <p:spPr>
          <a:xfrm>
            <a:off x="1" y="6400800"/>
            <a:ext cx="12192000" cy="457200"/>
          </a:xfrm>
          <a:prstGeom prst="rect">
            <a:avLst/>
          </a:prstGeom>
          <a:solidFill>
            <a:srgbClr val="072C6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 name="Group 7"/>
          <p:cNvGrpSpPr/>
          <p:nvPr userDrawn="1"/>
        </p:nvGrpSpPr>
        <p:grpSpPr>
          <a:xfrm>
            <a:off x="575067" y="5798109"/>
            <a:ext cx="5889233" cy="719390"/>
            <a:chOff x="144761" y="5910010"/>
            <a:chExt cx="5889233" cy="71939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61" y="5910010"/>
              <a:ext cx="2188654" cy="719390"/>
            </a:xfrm>
            <a:prstGeom prst="rect">
              <a:avLst/>
            </a:prstGeom>
          </p:spPr>
        </p:pic>
        <p:sp>
          <p:nvSpPr>
            <p:cNvPr id="11" name="Text Box 2" title="Office of Planning and Institutional Assessment"/>
            <p:cNvSpPr txBox="1">
              <a:spLocks noChangeArrowheads="1"/>
            </p:cNvSpPr>
            <p:nvPr userDrawn="1"/>
          </p:nvSpPr>
          <p:spPr bwMode="auto">
            <a:xfrm>
              <a:off x="2475001" y="5913133"/>
              <a:ext cx="3558993" cy="411651"/>
            </a:xfrm>
            <a:prstGeom prst="rect">
              <a:avLst/>
            </a:prstGeom>
            <a:noFill/>
            <a:ln w="9525">
              <a:noFill/>
              <a:miter lim="800000"/>
              <a:headEnd/>
              <a:tailEnd/>
            </a:ln>
          </p:spPr>
          <p:txBody>
            <a:bodyPr rot="0" vert="horz" wrap="square" lIns="0" tIns="0" rIns="0" bIns="0" anchor="t" anchorCtr="0">
              <a:spAutoFit/>
            </a:bodyPr>
            <a:lstStyle/>
            <a:p>
              <a:pPr algn="just" defTabSz="457200">
                <a:lnSpc>
                  <a:spcPct val="107000"/>
                </a:lnSpc>
                <a:defRPr/>
              </a:pPr>
              <a:r>
                <a:rPr lang="en-US" sz="1100">
                  <a:solidFill>
                    <a:srgbClr val="2D4660"/>
                  </a:solidFill>
                  <a:ea typeface="Calibri" panose="020F0502020204030204" pitchFamily="34" charset="0"/>
                  <a:cs typeface="Times New Roman" panose="02020603050405020304" pitchFamily="18" charset="0"/>
                </a:rPr>
                <a:t> </a:t>
              </a:r>
              <a:endParaRPr lang="en-US" sz="1100">
                <a:solidFill>
                  <a:prstClr val="black"/>
                </a:solidFill>
                <a:ea typeface="Calibri" panose="020F0502020204030204" pitchFamily="34" charset="0"/>
                <a:cs typeface="Times New Roman" panose="02020603050405020304" pitchFamily="18" charset="0"/>
              </a:endParaRPr>
            </a:p>
            <a:p>
              <a:pPr algn="just" defTabSz="457200">
                <a:lnSpc>
                  <a:spcPct val="107000"/>
                </a:lnSpc>
              </a:pPr>
              <a:r>
                <a:rPr lang="en-US" sz="1400" b="1">
                  <a:solidFill>
                    <a:srgbClr val="2D4660"/>
                  </a:solidFill>
                  <a:ea typeface="Calibri" panose="020F0502020204030204" pitchFamily="34" charset="0"/>
                  <a:cs typeface="Times New Roman" panose="02020603050405020304" pitchFamily="18" charset="0"/>
                </a:rPr>
                <a:t>Office of Planning and</a:t>
              </a:r>
              <a:r>
                <a:rPr lang="en-US" sz="1400" b="1" baseline="0">
                  <a:solidFill>
                    <a:srgbClr val="2D4660"/>
                  </a:solidFill>
                  <a:ea typeface="Calibri" panose="020F0502020204030204" pitchFamily="34" charset="0"/>
                  <a:cs typeface="Times New Roman" panose="02020603050405020304" pitchFamily="18" charset="0"/>
                </a:rPr>
                <a:t> Assessment</a:t>
              </a:r>
              <a:endParaRPr lang="en-US" sz="1400" b="1">
                <a:solidFill>
                  <a:prstClr val="black"/>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75493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8BEAF-5770-C848-89A3-BE78CA0C00FE}"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0D8CD-C910-4C45-9EAA-5B45AA7A230B}" type="slidenum">
              <a:rPr lang="en-US" smtClean="0"/>
              <a:t>‹#›</a:t>
            </a:fld>
            <a:endParaRPr lang="en-US"/>
          </a:p>
        </p:txBody>
      </p:sp>
    </p:spTree>
    <p:extLst>
      <p:ext uri="{BB962C8B-B14F-4D97-AF65-F5344CB8AC3E}">
        <p14:creationId xmlns:p14="http://schemas.microsoft.com/office/powerpoint/2010/main" val="1158289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8BEAF-5770-C848-89A3-BE78CA0C00FE}"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0D8CD-C910-4C45-9EAA-5B45AA7A230B}" type="slidenum">
              <a:rPr lang="en-US" smtClean="0"/>
              <a:t>‹#›</a:t>
            </a:fld>
            <a:endParaRPr lang="en-US"/>
          </a:p>
        </p:txBody>
      </p:sp>
    </p:spTree>
    <p:extLst>
      <p:ext uri="{BB962C8B-B14F-4D97-AF65-F5344CB8AC3E}">
        <p14:creationId xmlns:p14="http://schemas.microsoft.com/office/powerpoint/2010/main" val="429526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106FB4-100E-904D-BC9D-7C58145D6E9A}"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BDC5-7E89-B341-8DFC-A729978A81BA}" type="slidenum">
              <a:rPr lang="en-US" smtClean="0"/>
              <a:t>‹#›</a:t>
            </a:fld>
            <a:endParaRPr lang="en-US"/>
          </a:p>
        </p:txBody>
      </p:sp>
    </p:spTree>
    <p:extLst>
      <p:ext uri="{BB962C8B-B14F-4D97-AF65-F5344CB8AC3E}">
        <p14:creationId xmlns:p14="http://schemas.microsoft.com/office/powerpoint/2010/main" val="3494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 y="6400800"/>
            <a:ext cx="12192000" cy="457200"/>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06FB4-100E-904D-BC9D-7C58145D6E9A}"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BDC5-7E89-B341-8DFC-A729978A81BA}" type="slidenum">
              <a:rPr lang="en-US" smtClean="0"/>
              <a:t>‹#›</a:t>
            </a:fld>
            <a:endParaRPr lang="en-US"/>
          </a:p>
        </p:txBody>
      </p:sp>
      <p:grpSp>
        <p:nvGrpSpPr>
          <p:cNvPr id="8" name="Group 7"/>
          <p:cNvGrpSpPr/>
          <p:nvPr userDrawn="1"/>
        </p:nvGrpSpPr>
        <p:grpSpPr>
          <a:xfrm>
            <a:off x="575067" y="5798109"/>
            <a:ext cx="7146533" cy="719390"/>
            <a:chOff x="144761" y="5910010"/>
            <a:chExt cx="7146533" cy="719390"/>
          </a:xfrm>
        </p:grpSpPr>
        <p:grpSp>
          <p:nvGrpSpPr>
            <p:cNvPr id="9" name="Group 8"/>
            <p:cNvGrpSpPr/>
            <p:nvPr userDrawn="1"/>
          </p:nvGrpSpPr>
          <p:grpSpPr>
            <a:xfrm>
              <a:off x="144761" y="5910010"/>
              <a:ext cx="7146533" cy="719390"/>
              <a:chOff x="144761" y="5910010"/>
              <a:chExt cx="7146533" cy="71939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61" y="5910010"/>
                <a:ext cx="2188654" cy="719390"/>
              </a:xfrm>
              <a:prstGeom prst="rect">
                <a:avLst/>
              </a:prstGeom>
            </p:spPr>
          </p:pic>
          <p:sp>
            <p:nvSpPr>
              <p:cNvPr id="12" name="Text Box 2" title="Office of Planning and Institutional Assessment"/>
              <p:cNvSpPr txBox="1">
                <a:spLocks noChangeArrowheads="1"/>
              </p:cNvSpPr>
              <p:nvPr userDrawn="1"/>
            </p:nvSpPr>
            <p:spPr bwMode="auto">
              <a:xfrm>
                <a:off x="2475001" y="5913133"/>
                <a:ext cx="4816293" cy="411651"/>
              </a:xfrm>
              <a:prstGeom prst="rect">
                <a:avLst/>
              </a:prstGeom>
              <a:noFill/>
              <a:ln w="9525">
                <a:noFill/>
                <a:miter lim="800000"/>
                <a:headEnd/>
                <a:tailEnd/>
              </a:ln>
            </p:spPr>
            <p:txBody>
              <a:bodyPr rot="0" vert="horz" wrap="square" lIns="0" tIns="0" rIns="0" bIns="0" anchor="t" anchorCtr="0">
                <a:spAutoFit/>
              </a:bodyPr>
              <a:lstStyle/>
              <a:p>
                <a:pPr algn="just" defTabSz="457200">
                  <a:lnSpc>
                    <a:spcPct val="107000"/>
                  </a:lnSpc>
                  <a:defRPr/>
                </a:pPr>
                <a:r>
                  <a:rPr lang="en-US" sz="1100">
                    <a:solidFill>
                      <a:srgbClr val="2D4660"/>
                    </a:solidFill>
                    <a:ea typeface="Calibri" panose="020F0502020204030204" pitchFamily="34" charset="0"/>
                    <a:cs typeface="Times New Roman" panose="02020603050405020304" pitchFamily="18" charset="0"/>
                  </a:rPr>
                  <a:t> </a:t>
                </a:r>
                <a:endParaRPr lang="en-US" sz="1100">
                  <a:solidFill>
                    <a:prstClr val="black"/>
                  </a:solidFill>
                  <a:ea typeface="Calibri" panose="020F0502020204030204" pitchFamily="34" charset="0"/>
                  <a:cs typeface="Times New Roman" panose="02020603050405020304" pitchFamily="18" charset="0"/>
                </a:endParaRPr>
              </a:p>
              <a:p>
                <a:pPr algn="just" defTabSz="457200">
                  <a:lnSpc>
                    <a:spcPct val="107000"/>
                  </a:lnSpc>
                </a:pPr>
                <a:r>
                  <a:rPr lang="en-US" sz="1400" b="1">
                    <a:solidFill>
                      <a:srgbClr val="2D4660"/>
                    </a:solidFill>
                    <a:ea typeface="Calibri" panose="020F0502020204030204" pitchFamily="34" charset="0"/>
                    <a:cs typeface="Times New Roman" panose="02020603050405020304" pitchFamily="18" charset="0"/>
                  </a:rPr>
                  <a:t>Office of Planning and Assessment</a:t>
                </a:r>
                <a:endParaRPr lang="en-US" sz="1400" b="1">
                  <a:solidFill>
                    <a:prstClr val="black"/>
                  </a:solidFill>
                  <a:ea typeface="Calibri" panose="020F0502020204030204" pitchFamily="34" charset="0"/>
                  <a:cs typeface="Times New Roman" panose="02020603050405020304" pitchFamily="18" charset="0"/>
                </a:endParaRPr>
              </a:p>
            </p:txBody>
          </p:sp>
        </p:grpSp>
        <p:cxnSp>
          <p:nvCxnSpPr>
            <p:cNvPr id="10" name="Straight Connector 9"/>
            <p:cNvCxnSpPr/>
            <p:nvPr userDrawn="1"/>
          </p:nvCxnSpPr>
          <p:spPr>
            <a:xfrm>
              <a:off x="2475001" y="5976982"/>
              <a:ext cx="0" cy="35485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9966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106FB4-100E-904D-BC9D-7C58145D6E9A}"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BDC5-7E89-B341-8DFC-A729978A81BA}" type="slidenum">
              <a:rPr lang="en-US" smtClean="0"/>
              <a:t>‹#›</a:t>
            </a:fld>
            <a:endParaRPr lang="en-US"/>
          </a:p>
        </p:txBody>
      </p:sp>
    </p:spTree>
    <p:extLst>
      <p:ext uri="{BB962C8B-B14F-4D97-AF65-F5344CB8AC3E}">
        <p14:creationId xmlns:p14="http://schemas.microsoft.com/office/powerpoint/2010/main" val="590413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106FB4-100E-904D-BC9D-7C58145D6E9A}"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BDC5-7E89-B341-8DFC-A729978A81BA}" type="slidenum">
              <a:rPr lang="en-US" smtClean="0"/>
              <a:t>‹#›</a:t>
            </a:fld>
            <a:endParaRPr lang="en-US"/>
          </a:p>
        </p:txBody>
      </p:sp>
    </p:spTree>
    <p:extLst>
      <p:ext uri="{BB962C8B-B14F-4D97-AF65-F5344CB8AC3E}">
        <p14:creationId xmlns:p14="http://schemas.microsoft.com/office/powerpoint/2010/main" val="1698791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106FB4-100E-904D-BC9D-7C58145D6E9A}" type="datetimeFigureOut">
              <a:rPr lang="en-US" smtClean="0"/>
              <a:t>9/25/2019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7ABDC5-7E89-B341-8DFC-A729978A81BA}" type="slidenum">
              <a:rPr lang="en-US" smtClean="0"/>
              <a:t>‹#›</a:t>
            </a:fld>
            <a:endParaRPr lang="en-US"/>
          </a:p>
        </p:txBody>
      </p:sp>
    </p:spTree>
    <p:extLst>
      <p:ext uri="{BB962C8B-B14F-4D97-AF65-F5344CB8AC3E}">
        <p14:creationId xmlns:p14="http://schemas.microsoft.com/office/powerpoint/2010/main" val="793183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106FB4-100E-904D-BC9D-7C58145D6E9A}" type="datetimeFigureOut">
              <a:rPr lang="en-US" smtClean="0"/>
              <a:t>9/25/2019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7ABDC5-7E89-B341-8DFC-A729978A81BA}" type="slidenum">
              <a:rPr lang="en-US" smtClean="0"/>
              <a:t>‹#›</a:t>
            </a:fld>
            <a:endParaRPr lang="en-US"/>
          </a:p>
        </p:txBody>
      </p:sp>
    </p:spTree>
    <p:extLst>
      <p:ext uri="{BB962C8B-B14F-4D97-AF65-F5344CB8AC3E}">
        <p14:creationId xmlns:p14="http://schemas.microsoft.com/office/powerpoint/2010/main" val="1596339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06FB4-100E-904D-BC9D-7C58145D6E9A}" type="datetimeFigureOut">
              <a:rPr lang="en-US" smtClean="0"/>
              <a:t>9/25/2019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7ABDC5-7E89-B341-8DFC-A729978A81BA}" type="slidenum">
              <a:rPr lang="en-US" smtClean="0"/>
              <a:t>‹#›</a:t>
            </a:fld>
            <a:endParaRPr lang="en-US"/>
          </a:p>
        </p:txBody>
      </p:sp>
    </p:spTree>
    <p:extLst>
      <p:ext uri="{BB962C8B-B14F-4D97-AF65-F5344CB8AC3E}">
        <p14:creationId xmlns:p14="http://schemas.microsoft.com/office/powerpoint/2010/main" val="1165514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106FB4-100E-904D-BC9D-7C58145D6E9A}"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BDC5-7E89-B341-8DFC-A729978A81BA}" type="slidenum">
              <a:rPr lang="en-US" smtClean="0"/>
              <a:t>‹#›</a:t>
            </a:fld>
            <a:endParaRPr lang="en-US"/>
          </a:p>
        </p:txBody>
      </p:sp>
    </p:spTree>
    <p:extLst>
      <p:ext uri="{BB962C8B-B14F-4D97-AF65-F5344CB8AC3E}">
        <p14:creationId xmlns:p14="http://schemas.microsoft.com/office/powerpoint/2010/main" val="159607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8BEAF-5770-C848-89A3-BE78CA0C00FE}"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0D8CD-C910-4C45-9EAA-5B45AA7A230B}" type="slidenum">
              <a:rPr lang="en-US" smtClean="0"/>
              <a:t>‹#›</a:t>
            </a:fld>
            <a:endParaRPr lang="en-US"/>
          </a:p>
        </p:txBody>
      </p:sp>
      <p:sp>
        <p:nvSpPr>
          <p:cNvPr id="12" name="Rectangle 11"/>
          <p:cNvSpPr/>
          <p:nvPr userDrawn="1"/>
        </p:nvSpPr>
        <p:spPr>
          <a:xfrm>
            <a:off x="1" y="6400800"/>
            <a:ext cx="12192000" cy="457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 name="Group 7"/>
          <p:cNvGrpSpPr/>
          <p:nvPr userDrawn="1"/>
        </p:nvGrpSpPr>
        <p:grpSpPr>
          <a:xfrm>
            <a:off x="575067" y="5798109"/>
            <a:ext cx="7146533" cy="719390"/>
            <a:chOff x="144761" y="5910010"/>
            <a:chExt cx="7146533" cy="71939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61" y="5910010"/>
              <a:ext cx="2188654" cy="719390"/>
            </a:xfrm>
            <a:prstGeom prst="rect">
              <a:avLst/>
            </a:prstGeom>
          </p:spPr>
        </p:pic>
        <p:sp>
          <p:nvSpPr>
            <p:cNvPr id="11" name="Text Box 2" title="Office of Planning and Institutional Assessment"/>
            <p:cNvSpPr txBox="1">
              <a:spLocks noChangeArrowheads="1"/>
            </p:cNvSpPr>
            <p:nvPr userDrawn="1"/>
          </p:nvSpPr>
          <p:spPr bwMode="auto">
            <a:xfrm>
              <a:off x="2475001" y="5913133"/>
              <a:ext cx="4816293" cy="411651"/>
            </a:xfrm>
            <a:prstGeom prst="rect">
              <a:avLst/>
            </a:prstGeom>
            <a:noFill/>
            <a:ln w="9525">
              <a:noFill/>
              <a:miter lim="800000"/>
              <a:headEnd/>
              <a:tailEnd/>
            </a:ln>
          </p:spPr>
          <p:txBody>
            <a:bodyPr rot="0" vert="horz" wrap="square" lIns="0" tIns="0" rIns="0" bIns="0" anchor="t" anchorCtr="0">
              <a:spAutoFit/>
            </a:bodyPr>
            <a:lstStyle/>
            <a:p>
              <a:pPr algn="just" defTabSz="457200">
                <a:lnSpc>
                  <a:spcPct val="107000"/>
                </a:lnSpc>
                <a:defRPr/>
              </a:pPr>
              <a:r>
                <a:rPr lang="en-US" sz="1100">
                  <a:solidFill>
                    <a:srgbClr val="2D4660"/>
                  </a:solidFill>
                  <a:ea typeface="Calibri" panose="020F0502020204030204" pitchFamily="34" charset="0"/>
                  <a:cs typeface="Times New Roman" panose="02020603050405020304" pitchFamily="18" charset="0"/>
                </a:rPr>
                <a:t> </a:t>
              </a:r>
              <a:endParaRPr lang="en-US" sz="1100">
                <a:solidFill>
                  <a:prstClr val="black"/>
                </a:solidFill>
                <a:ea typeface="Calibri" panose="020F0502020204030204" pitchFamily="34" charset="0"/>
                <a:cs typeface="Times New Roman" panose="02020603050405020304" pitchFamily="18" charset="0"/>
              </a:endParaRPr>
            </a:p>
            <a:p>
              <a:pPr algn="just" defTabSz="457200">
                <a:lnSpc>
                  <a:spcPct val="107000"/>
                </a:lnSpc>
              </a:pPr>
              <a:r>
                <a:rPr lang="en-US" sz="1400" b="1">
                  <a:solidFill>
                    <a:srgbClr val="2D4660"/>
                  </a:solidFill>
                  <a:ea typeface="Calibri" panose="020F0502020204030204" pitchFamily="34" charset="0"/>
                  <a:cs typeface="Times New Roman" panose="02020603050405020304" pitchFamily="18" charset="0"/>
                </a:rPr>
                <a:t>Office of Planning and</a:t>
              </a:r>
              <a:r>
                <a:rPr lang="en-US" sz="1400" b="1" baseline="0">
                  <a:solidFill>
                    <a:srgbClr val="2D4660"/>
                  </a:solidFill>
                  <a:ea typeface="Calibri" panose="020F0502020204030204" pitchFamily="34" charset="0"/>
                  <a:cs typeface="Times New Roman" panose="02020603050405020304" pitchFamily="18" charset="0"/>
                </a:rPr>
                <a:t> Assessment</a:t>
              </a:r>
              <a:endParaRPr lang="en-US" sz="1400" b="1">
                <a:solidFill>
                  <a:prstClr val="black"/>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546447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106FB4-100E-904D-BC9D-7C58145D6E9A}"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BDC5-7E89-B341-8DFC-A729978A81BA}" type="slidenum">
              <a:rPr lang="en-US" smtClean="0"/>
              <a:t>‹#›</a:t>
            </a:fld>
            <a:endParaRPr lang="en-US"/>
          </a:p>
        </p:txBody>
      </p:sp>
    </p:spTree>
    <p:extLst>
      <p:ext uri="{BB962C8B-B14F-4D97-AF65-F5344CB8AC3E}">
        <p14:creationId xmlns:p14="http://schemas.microsoft.com/office/powerpoint/2010/main" val="1023903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06FB4-100E-904D-BC9D-7C58145D6E9A}"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BDC5-7E89-B341-8DFC-A729978A81BA}" type="slidenum">
              <a:rPr lang="en-US" smtClean="0"/>
              <a:t>‹#›</a:t>
            </a:fld>
            <a:endParaRPr lang="en-US"/>
          </a:p>
        </p:txBody>
      </p:sp>
    </p:spTree>
    <p:extLst>
      <p:ext uri="{BB962C8B-B14F-4D97-AF65-F5344CB8AC3E}">
        <p14:creationId xmlns:p14="http://schemas.microsoft.com/office/powerpoint/2010/main" val="966837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06FB4-100E-904D-BC9D-7C58145D6E9A}"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BDC5-7E89-B341-8DFC-A729978A81BA}" type="slidenum">
              <a:rPr lang="en-US" smtClean="0"/>
              <a:t>‹#›</a:t>
            </a:fld>
            <a:endParaRPr lang="en-US"/>
          </a:p>
        </p:txBody>
      </p:sp>
    </p:spTree>
    <p:extLst>
      <p:ext uri="{BB962C8B-B14F-4D97-AF65-F5344CB8AC3E}">
        <p14:creationId xmlns:p14="http://schemas.microsoft.com/office/powerpoint/2010/main" val="1779580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28BEAF-5770-C848-89A3-BE78CA0C00FE}"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0D8CD-C910-4C45-9EAA-5B45AA7A230B}" type="slidenum">
              <a:rPr lang="en-US" smtClean="0"/>
              <a:t>‹#›</a:t>
            </a:fld>
            <a:endParaRPr lang="en-US"/>
          </a:p>
        </p:txBody>
      </p:sp>
    </p:spTree>
    <p:extLst>
      <p:ext uri="{BB962C8B-B14F-4D97-AF65-F5344CB8AC3E}">
        <p14:creationId xmlns:p14="http://schemas.microsoft.com/office/powerpoint/2010/main" val="1768241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28BEAF-5770-C848-89A3-BE78CA0C00FE}"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0D8CD-C910-4C45-9EAA-5B45AA7A230B}" type="slidenum">
              <a:rPr lang="en-US" smtClean="0"/>
              <a:t>‹#›</a:t>
            </a:fld>
            <a:endParaRPr lang="en-US"/>
          </a:p>
        </p:txBody>
      </p:sp>
    </p:spTree>
    <p:extLst>
      <p:ext uri="{BB962C8B-B14F-4D97-AF65-F5344CB8AC3E}">
        <p14:creationId xmlns:p14="http://schemas.microsoft.com/office/powerpoint/2010/main" val="195932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28BEAF-5770-C848-89A3-BE78CA0C00FE}" type="datetimeFigureOut">
              <a:rPr lang="en-US" smtClean="0"/>
              <a:t>9/25/2019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20D8CD-C910-4C45-9EAA-5B45AA7A230B}" type="slidenum">
              <a:rPr lang="en-US" smtClean="0"/>
              <a:t>‹#›</a:t>
            </a:fld>
            <a:endParaRPr lang="en-US"/>
          </a:p>
        </p:txBody>
      </p:sp>
    </p:spTree>
    <p:extLst>
      <p:ext uri="{BB962C8B-B14F-4D97-AF65-F5344CB8AC3E}">
        <p14:creationId xmlns:p14="http://schemas.microsoft.com/office/powerpoint/2010/main" val="881586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28BEAF-5770-C848-89A3-BE78CA0C00FE}" type="datetimeFigureOut">
              <a:rPr lang="en-US" smtClean="0"/>
              <a:t>9/25/2019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20D8CD-C910-4C45-9EAA-5B45AA7A230B}" type="slidenum">
              <a:rPr lang="en-US" smtClean="0"/>
              <a:t>‹#›</a:t>
            </a:fld>
            <a:endParaRPr lang="en-US"/>
          </a:p>
        </p:txBody>
      </p:sp>
    </p:spTree>
    <p:extLst>
      <p:ext uri="{BB962C8B-B14F-4D97-AF65-F5344CB8AC3E}">
        <p14:creationId xmlns:p14="http://schemas.microsoft.com/office/powerpoint/2010/main" val="1340725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8BEAF-5770-C848-89A3-BE78CA0C00FE}" type="datetimeFigureOut">
              <a:rPr lang="en-US" smtClean="0"/>
              <a:t>9/25/2019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20D8CD-C910-4C45-9EAA-5B45AA7A230B}" type="slidenum">
              <a:rPr lang="en-US" smtClean="0"/>
              <a:t>‹#›</a:t>
            </a:fld>
            <a:endParaRPr lang="en-US"/>
          </a:p>
        </p:txBody>
      </p:sp>
    </p:spTree>
    <p:extLst>
      <p:ext uri="{BB962C8B-B14F-4D97-AF65-F5344CB8AC3E}">
        <p14:creationId xmlns:p14="http://schemas.microsoft.com/office/powerpoint/2010/main" val="32410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28BEAF-5770-C848-89A3-BE78CA0C00FE}"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0D8CD-C910-4C45-9EAA-5B45AA7A230B}" type="slidenum">
              <a:rPr lang="en-US" smtClean="0"/>
              <a:t>‹#›</a:t>
            </a:fld>
            <a:endParaRPr lang="en-US"/>
          </a:p>
        </p:txBody>
      </p:sp>
    </p:spTree>
    <p:extLst>
      <p:ext uri="{BB962C8B-B14F-4D97-AF65-F5344CB8AC3E}">
        <p14:creationId xmlns:p14="http://schemas.microsoft.com/office/powerpoint/2010/main" val="1417389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28BEAF-5770-C848-89A3-BE78CA0C00FE}"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0D8CD-C910-4C45-9EAA-5B45AA7A230B}" type="slidenum">
              <a:rPr lang="en-US" smtClean="0"/>
              <a:t>‹#›</a:t>
            </a:fld>
            <a:endParaRPr lang="en-US"/>
          </a:p>
        </p:txBody>
      </p:sp>
    </p:spTree>
    <p:extLst>
      <p:ext uri="{BB962C8B-B14F-4D97-AF65-F5344CB8AC3E}">
        <p14:creationId xmlns:p14="http://schemas.microsoft.com/office/powerpoint/2010/main" val="36356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8BEAF-5770-C848-89A3-BE78CA0C00FE}" type="datetimeFigureOut">
              <a:rPr lang="en-US" smtClean="0"/>
              <a:t>9/25/2019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0D8CD-C910-4C45-9EAA-5B45AA7A230B}" type="slidenum">
              <a:rPr lang="en-US" smtClean="0"/>
              <a:t>‹#›</a:t>
            </a:fld>
            <a:endParaRPr lang="en-US"/>
          </a:p>
        </p:txBody>
      </p:sp>
    </p:spTree>
    <p:extLst>
      <p:ext uri="{BB962C8B-B14F-4D97-AF65-F5344CB8AC3E}">
        <p14:creationId xmlns:p14="http://schemas.microsoft.com/office/powerpoint/2010/main" val="1789439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06FB4-100E-904D-BC9D-7C58145D6E9A}" type="datetimeFigureOut">
              <a:rPr lang="en-US" smtClean="0"/>
              <a:t>9/25/2019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ABDC5-7E89-B341-8DFC-A729978A81BA}" type="slidenum">
              <a:rPr lang="en-US" smtClean="0"/>
              <a:t>‹#›</a:t>
            </a:fld>
            <a:endParaRPr lang="en-US"/>
          </a:p>
        </p:txBody>
      </p:sp>
    </p:spTree>
    <p:extLst>
      <p:ext uri="{BB962C8B-B14F-4D97-AF65-F5344CB8AC3E}">
        <p14:creationId xmlns:p14="http://schemas.microsoft.com/office/powerpoint/2010/main" val="1351331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hyperlink" Target="http://www.strategicplan.psu.edu/" TargetMode="External"/><Relationship Id="rId4" Type="http://schemas.openxmlformats.org/officeDocument/2006/relationships/diagramData" Target="../diagrams/data2.xml"/><Relationship Id="rId9" Type="http://schemas.openxmlformats.org/officeDocument/2006/relationships/hyperlink" Target="https://www.opa.psu.edu/plan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hyperlink" Target="mailto:dwn24@psu.ed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opa.psu.edu/learning-outcomes-assessment/liaison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mailto:loa@psu.edu" TargetMode="External"/><Relationship Id="rId4" Type="http://schemas.openxmlformats.org/officeDocument/2006/relationships/hyperlink" Target="mailto:sweinstein@psu.edu"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opa@psu.edu" TargetMode="External"/><Relationship Id="rId2" Type="http://schemas.openxmlformats.org/officeDocument/2006/relationships/hyperlink" Target="http://www.opa.psu.edu/"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FE98EFAB-83EF-4F3B-89C8-D0F80C504139}"/>
              </a:ext>
            </a:extLst>
          </p:cNvPr>
          <p:cNvSpPr>
            <a:spLocks noGrp="1"/>
          </p:cNvSpPr>
          <p:nvPr>
            <p:ph type="subTitle" idx="1"/>
          </p:nvPr>
        </p:nvSpPr>
        <p:spPr>
          <a:xfrm>
            <a:off x="652140" y="2876901"/>
            <a:ext cx="7848601" cy="2155614"/>
          </a:xfrm>
        </p:spPr>
        <p:txBody>
          <a:bodyPr vert="horz" lIns="91440" tIns="45720" rIns="91440" bIns="45720" rtlCol="0" anchor="t">
            <a:noAutofit/>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1" dirty="0">
                <a:cs typeface="Calibri"/>
              </a:rPr>
              <a:t>Karen Vance</a:t>
            </a:r>
          </a:p>
          <a:p>
            <a:r>
              <a:rPr lang="en-US" sz="2000" b="1" dirty="0"/>
              <a:t>     </a:t>
            </a:r>
            <a:r>
              <a:rPr lang="en-US" sz="2000" dirty="0"/>
              <a:t>Assistant Vice Provost for Institutional Research</a:t>
            </a:r>
            <a:endParaRPr lang="en-US" sz="2000" dirty="0">
              <a:cs typeface="Calibri"/>
            </a:endParaRPr>
          </a:p>
          <a:p>
            <a:r>
              <a:rPr lang="en-US" b="1" dirty="0">
                <a:cs typeface="Calibri"/>
              </a:rPr>
              <a:t>Suzanne Weinstein </a:t>
            </a:r>
          </a:p>
          <a:p>
            <a:r>
              <a:rPr lang="en-US" sz="2000" dirty="0"/>
              <a:t>     Assistant Vice Provost for Learning Outcomes Assessment</a:t>
            </a:r>
            <a:endParaRPr lang="en-US" sz="2000" dirty="0">
              <a:cs typeface="Calibri"/>
            </a:endParaRPr>
          </a:p>
          <a:p>
            <a:endParaRPr lang="en-US" sz="2000" cap="small" spc="-100" dirty="0">
              <a:solidFill>
                <a:schemeClr val="tx2"/>
              </a:solidFill>
            </a:endParaRPr>
          </a:p>
          <a:p>
            <a:r>
              <a:rPr lang="en-US" sz="2000" dirty="0"/>
              <a:t>September 27, 2019</a:t>
            </a:r>
          </a:p>
          <a:p>
            <a:endParaRPr lang="en-US" sz="1600" dirty="0"/>
          </a:p>
        </p:txBody>
      </p:sp>
      <p:cxnSp>
        <p:nvCxnSpPr>
          <p:cNvPr id="10" name="Straight Connector 9">
            <a:extLst>
              <a:ext uri="{FF2B5EF4-FFF2-40B4-BE49-F238E27FC236}">
                <a16:creationId xmlns:a16="http://schemas.microsoft.com/office/drawing/2014/main" id="{2E15E299-A062-4070-B6A5-A2742754ABC2}"/>
              </a:ext>
            </a:extLst>
          </p:cNvPr>
          <p:cNvCxnSpPr>
            <a:cxnSpLocks/>
          </p:cNvCxnSpPr>
          <p:nvPr/>
        </p:nvCxnSpPr>
        <p:spPr>
          <a:xfrm>
            <a:off x="652140" y="2594114"/>
            <a:ext cx="838795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19C477E-CCFF-4B48-A641-757B15688046}"/>
              </a:ext>
            </a:extLst>
          </p:cNvPr>
          <p:cNvSpPr>
            <a:spLocks noGrp="1"/>
          </p:cNvSpPr>
          <p:nvPr>
            <p:ph type="ctrTitle"/>
          </p:nvPr>
        </p:nvSpPr>
        <p:spPr>
          <a:xfrm>
            <a:off x="596043" y="816228"/>
            <a:ext cx="8922030" cy="1689857"/>
          </a:xfrm>
        </p:spPr>
        <p:txBody>
          <a:bodyPr>
            <a:noAutofit/>
          </a:bodyPr>
          <a:lstStyle/>
          <a:p>
            <a:pPr algn="l"/>
            <a:r>
              <a:rPr lang="en-US" sz="4800" cap="small" dirty="0"/>
              <a:t>Office of Planning and Assessment</a:t>
            </a:r>
          </a:p>
        </p:txBody>
      </p:sp>
    </p:spTree>
    <p:extLst>
      <p:ext uri="{BB962C8B-B14F-4D97-AF65-F5344CB8AC3E}">
        <p14:creationId xmlns:p14="http://schemas.microsoft.com/office/powerpoint/2010/main" val="1670893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6400800"/>
            <a:ext cx="12192000" cy="457200"/>
          </a:xfrm>
          <a:prstGeom prst="rect">
            <a:avLst/>
          </a:prstGeom>
          <a:solidFill>
            <a:srgbClr val="072C6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sp>
      <p:grpSp>
        <p:nvGrpSpPr>
          <p:cNvPr id="6" name="Group 5"/>
          <p:cNvGrpSpPr/>
          <p:nvPr userDrawn="1"/>
        </p:nvGrpSpPr>
        <p:grpSpPr>
          <a:xfrm>
            <a:off x="575067" y="5798109"/>
            <a:ext cx="7146533" cy="719390"/>
            <a:chOff x="144761" y="5910010"/>
            <a:chExt cx="7146533" cy="71939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761" y="5910010"/>
              <a:ext cx="2188654" cy="719390"/>
            </a:xfrm>
            <a:prstGeom prst="rect">
              <a:avLst/>
            </a:prstGeom>
          </p:spPr>
        </p:pic>
        <p:sp>
          <p:nvSpPr>
            <p:cNvPr id="9" name="Text Box 2" title="Office of Planning and Institutional Assessment"/>
            <p:cNvSpPr txBox="1">
              <a:spLocks noChangeArrowheads="1"/>
            </p:cNvSpPr>
            <p:nvPr userDrawn="1"/>
          </p:nvSpPr>
          <p:spPr bwMode="auto">
            <a:xfrm>
              <a:off x="2475001" y="5913133"/>
              <a:ext cx="4816293" cy="411651"/>
            </a:xfrm>
            <a:prstGeom prst="rect">
              <a:avLst/>
            </a:prstGeom>
            <a:noFill/>
            <a:ln w="9525">
              <a:noFill/>
              <a:miter lim="800000"/>
              <a:headEnd/>
              <a:tailEnd/>
            </a:ln>
          </p:spPr>
          <p:txBody>
            <a:bodyPr rot="0" vert="horz" wrap="square" lIns="0" tIns="0" rIns="0" bIns="0" anchor="t" anchorCtr="0">
              <a:spAutoFit/>
            </a:bodyPr>
            <a:lstStyle/>
            <a:p>
              <a:pPr algn="just" defTabSz="457200">
                <a:lnSpc>
                  <a:spcPct val="107000"/>
                </a:lnSpc>
                <a:defRPr/>
              </a:pPr>
              <a:r>
                <a:rPr lang="en-US" sz="1100">
                  <a:solidFill>
                    <a:srgbClr val="2D4660"/>
                  </a:solidFill>
                  <a:ea typeface="Calibri" panose="020F0502020204030204" pitchFamily="34" charset="0"/>
                  <a:cs typeface="Times New Roman" panose="02020603050405020304" pitchFamily="18" charset="0"/>
                </a:rPr>
                <a:t> </a:t>
              </a:r>
              <a:endParaRPr lang="en-US" sz="1100">
                <a:solidFill>
                  <a:prstClr val="black"/>
                </a:solidFill>
                <a:ea typeface="Calibri" panose="020F0502020204030204" pitchFamily="34" charset="0"/>
                <a:cs typeface="Times New Roman" panose="02020603050405020304" pitchFamily="18" charset="0"/>
              </a:endParaRPr>
            </a:p>
            <a:p>
              <a:pPr algn="just" defTabSz="457200">
                <a:lnSpc>
                  <a:spcPct val="107000"/>
                </a:lnSpc>
              </a:pPr>
              <a:r>
                <a:rPr lang="en-US" sz="1400" b="1">
                  <a:solidFill>
                    <a:srgbClr val="2D4660"/>
                  </a:solidFill>
                  <a:ea typeface="Calibri" panose="020F0502020204030204" pitchFamily="34" charset="0"/>
                  <a:cs typeface="Times New Roman" panose="02020603050405020304" pitchFamily="18" charset="0"/>
                </a:rPr>
                <a:t>Office of Planning and Assessment</a:t>
              </a:r>
              <a:endParaRPr lang="en-US" sz="1400" b="1">
                <a:solidFill>
                  <a:prstClr val="black"/>
                </a:solidFill>
                <a:ea typeface="Calibri" panose="020F0502020204030204" pitchFamily="34" charset="0"/>
                <a:cs typeface="Times New Roman" panose="02020603050405020304" pitchFamily="18" charset="0"/>
              </a:endParaRPr>
            </a:p>
          </p:txBody>
        </p:sp>
      </p:grpSp>
      <p:sp>
        <p:nvSpPr>
          <p:cNvPr id="11" name="Slide Number Placeholder 5"/>
          <p:cNvSpPr>
            <a:spLocks noGrp="1"/>
          </p:cNvSpPr>
          <p:nvPr>
            <p:ph type="sldNum" sz="quarter" idx="12"/>
          </p:nvPr>
        </p:nvSpPr>
        <p:spPr>
          <a:xfrm>
            <a:off x="8610600" y="6356350"/>
            <a:ext cx="2743200" cy="365125"/>
          </a:xfrm>
        </p:spPr>
        <p:txBody>
          <a:bodyPr/>
          <a:lstStyle/>
          <a:p>
            <a:fld id="{147ABDC5-7E89-B341-8DFC-A729978A81BA}" type="slidenum">
              <a:rPr lang="en-US" smtClean="0"/>
              <a:t>10</a:t>
            </a:fld>
            <a:endParaRPr lang="en-US"/>
          </a:p>
        </p:txBody>
      </p:sp>
      <p:graphicFrame>
        <p:nvGraphicFramePr>
          <p:cNvPr id="13" name="Diagram 12">
            <a:extLst>
              <a:ext uri="{FF2B5EF4-FFF2-40B4-BE49-F238E27FC236}">
                <a16:creationId xmlns:a16="http://schemas.microsoft.com/office/drawing/2014/main" id="{0CF225FB-3708-403D-8AAF-F7B06879FA0C}"/>
              </a:ext>
            </a:extLst>
          </p:cNvPr>
          <p:cNvGraphicFramePr/>
          <p:nvPr>
            <p:extLst>
              <p:ext uri="{D42A27DB-BD31-4B8C-83A1-F6EECF244321}">
                <p14:modId xmlns:p14="http://schemas.microsoft.com/office/powerpoint/2010/main" val="630469896"/>
              </p:ext>
            </p:extLst>
          </p:nvPr>
        </p:nvGraphicFramePr>
        <p:xfrm>
          <a:off x="575067" y="2054008"/>
          <a:ext cx="6096000" cy="3403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Rectangle 13">
            <a:extLst>
              <a:ext uri="{FF2B5EF4-FFF2-40B4-BE49-F238E27FC236}">
                <a16:creationId xmlns:a16="http://schemas.microsoft.com/office/drawing/2014/main" id="{49EC9F02-08A5-4874-B96D-368BA3C6B398}"/>
              </a:ext>
            </a:extLst>
          </p:cNvPr>
          <p:cNvSpPr/>
          <p:nvPr/>
        </p:nvSpPr>
        <p:spPr>
          <a:xfrm>
            <a:off x="1129060" y="4672777"/>
            <a:ext cx="3377912" cy="646331"/>
          </a:xfrm>
          <a:prstGeom prst="rect">
            <a:avLst/>
          </a:prstGeom>
        </p:spPr>
        <p:txBody>
          <a:bodyPr wrap="none">
            <a:spAutoFit/>
          </a:bodyPr>
          <a:lstStyle/>
          <a:p>
            <a:r>
              <a:rPr lang="en-US">
                <a:hlinkClick r:id="rId9"/>
              </a:rPr>
              <a:t>Unit Plans: </a:t>
            </a:r>
            <a:br>
              <a:rPr lang="en-US">
                <a:hlinkClick r:id="rId9"/>
              </a:rPr>
            </a:br>
            <a:r>
              <a:rPr lang="en-US">
                <a:hlinkClick r:id="rId9"/>
              </a:rPr>
              <a:t>https://www.opa.psu.edu/plans</a:t>
            </a:r>
            <a:r>
              <a:rPr lang="en-US"/>
              <a:t> </a:t>
            </a:r>
          </a:p>
        </p:txBody>
      </p:sp>
      <p:sp>
        <p:nvSpPr>
          <p:cNvPr id="17" name="TextBox 16">
            <a:extLst>
              <a:ext uri="{FF2B5EF4-FFF2-40B4-BE49-F238E27FC236}">
                <a16:creationId xmlns:a16="http://schemas.microsoft.com/office/drawing/2014/main" id="{5E2DD3CC-BBAC-49DF-A930-DCE433BD9F4D}"/>
              </a:ext>
            </a:extLst>
          </p:cNvPr>
          <p:cNvSpPr txBox="1"/>
          <p:nvPr/>
        </p:nvSpPr>
        <p:spPr>
          <a:xfrm>
            <a:off x="6454063" y="3100551"/>
            <a:ext cx="2916193" cy="923330"/>
          </a:xfrm>
          <a:prstGeom prst="rect">
            <a:avLst/>
          </a:prstGeom>
          <a:noFill/>
        </p:spPr>
        <p:txBody>
          <a:bodyPr wrap="square" rtlCol="0">
            <a:spAutoFit/>
          </a:bodyPr>
          <a:lstStyle/>
          <a:p>
            <a:pPr algn="ctr"/>
            <a:r>
              <a:rPr lang="en-US"/>
              <a:t>Implementation of the current plan is ongoing</a:t>
            </a:r>
          </a:p>
          <a:p>
            <a:pPr algn="ctr"/>
            <a:r>
              <a:rPr lang="en-US">
                <a:hlinkClick r:id="rId10"/>
              </a:rPr>
              <a:t>www.strategicplan.psu.edu</a:t>
            </a:r>
            <a:r>
              <a:rPr lang="en-US"/>
              <a:t> </a:t>
            </a:r>
            <a:endParaRPr lang="en-US" sz="1400">
              <a:solidFill>
                <a:schemeClr val="accent4">
                  <a:lumMod val="50000"/>
                </a:schemeClr>
              </a:solidFill>
            </a:endParaRPr>
          </a:p>
        </p:txBody>
      </p:sp>
      <p:sp>
        <p:nvSpPr>
          <p:cNvPr id="2" name="Rectangle 1">
            <a:extLst>
              <a:ext uri="{FF2B5EF4-FFF2-40B4-BE49-F238E27FC236}">
                <a16:creationId xmlns:a16="http://schemas.microsoft.com/office/drawing/2014/main" id="{D4491F0E-2F85-42D6-BAA5-19DD72CBE75E}"/>
              </a:ext>
            </a:extLst>
          </p:cNvPr>
          <p:cNvSpPr/>
          <p:nvPr/>
        </p:nvSpPr>
        <p:spPr>
          <a:xfrm>
            <a:off x="575067" y="1144835"/>
            <a:ext cx="9987830" cy="830997"/>
          </a:xfrm>
          <a:prstGeom prst="rect">
            <a:avLst/>
          </a:prstGeom>
        </p:spPr>
        <p:txBody>
          <a:bodyPr wrap="square">
            <a:spAutoFit/>
          </a:bodyPr>
          <a:lstStyle/>
          <a:p>
            <a:r>
              <a:rPr lang="en-US" sz="2400"/>
              <a:t>Penn State has a 30-year history of strategic planning and is considered a model in this regard</a:t>
            </a:r>
          </a:p>
        </p:txBody>
      </p:sp>
      <p:sp>
        <p:nvSpPr>
          <p:cNvPr id="18" name="Title 1">
            <a:extLst>
              <a:ext uri="{FF2B5EF4-FFF2-40B4-BE49-F238E27FC236}">
                <a16:creationId xmlns:a16="http://schemas.microsoft.com/office/drawing/2014/main" id="{C4271666-ABA7-4375-B159-32A7D5418FE7}"/>
              </a:ext>
            </a:extLst>
          </p:cNvPr>
          <p:cNvSpPr txBox="1">
            <a:spLocks/>
          </p:cNvSpPr>
          <p:nvPr/>
        </p:nvSpPr>
        <p:spPr>
          <a:xfrm>
            <a:off x="575067" y="423564"/>
            <a:ext cx="8229600" cy="990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Planning</a:t>
            </a:r>
          </a:p>
        </p:txBody>
      </p:sp>
    </p:spTree>
    <p:extLst>
      <p:ext uri="{BB962C8B-B14F-4D97-AF65-F5344CB8AC3E}">
        <p14:creationId xmlns:p14="http://schemas.microsoft.com/office/powerpoint/2010/main" val="3702605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6400800"/>
            <a:ext cx="12192000" cy="457200"/>
          </a:xfrm>
          <a:prstGeom prst="rect">
            <a:avLst/>
          </a:prstGeom>
          <a:solidFill>
            <a:srgbClr val="072C6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sp>
      <p:grpSp>
        <p:nvGrpSpPr>
          <p:cNvPr id="6" name="Group 5"/>
          <p:cNvGrpSpPr/>
          <p:nvPr userDrawn="1"/>
        </p:nvGrpSpPr>
        <p:grpSpPr>
          <a:xfrm>
            <a:off x="575067" y="5798109"/>
            <a:ext cx="7146533" cy="719390"/>
            <a:chOff x="144761" y="5910010"/>
            <a:chExt cx="7146533" cy="71939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761" y="5910010"/>
              <a:ext cx="2188654" cy="719390"/>
            </a:xfrm>
            <a:prstGeom prst="rect">
              <a:avLst/>
            </a:prstGeom>
          </p:spPr>
        </p:pic>
        <p:sp>
          <p:nvSpPr>
            <p:cNvPr id="9" name="Text Box 2" title="Office of Planning and Institutional Assessment"/>
            <p:cNvSpPr txBox="1">
              <a:spLocks noChangeArrowheads="1"/>
            </p:cNvSpPr>
            <p:nvPr userDrawn="1"/>
          </p:nvSpPr>
          <p:spPr bwMode="auto">
            <a:xfrm>
              <a:off x="2475001" y="5913133"/>
              <a:ext cx="4816293" cy="411651"/>
            </a:xfrm>
            <a:prstGeom prst="rect">
              <a:avLst/>
            </a:prstGeom>
            <a:noFill/>
            <a:ln w="9525">
              <a:noFill/>
              <a:miter lim="800000"/>
              <a:headEnd/>
              <a:tailEnd/>
            </a:ln>
          </p:spPr>
          <p:txBody>
            <a:bodyPr rot="0" vert="horz" wrap="square" lIns="0" tIns="0" rIns="0" bIns="0" anchor="t" anchorCtr="0">
              <a:spAutoFit/>
            </a:bodyPr>
            <a:lstStyle/>
            <a:p>
              <a:pPr algn="just" defTabSz="457200">
                <a:lnSpc>
                  <a:spcPct val="107000"/>
                </a:lnSpc>
                <a:defRPr/>
              </a:pPr>
              <a:r>
                <a:rPr lang="en-US" sz="1100">
                  <a:solidFill>
                    <a:srgbClr val="2D4660"/>
                  </a:solidFill>
                  <a:ea typeface="Calibri" panose="020F0502020204030204" pitchFamily="34" charset="0"/>
                  <a:cs typeface="Times New Roman" panose="02020603050405020304" pitchFamily="18" charset="0"/>
                </a:rPr>
                <a:t> </a:t>
              </a:r>
              <a:endParaRPr lang="en-US" sz="1100">
                <a:solidFill>
                  <a:prstClr val="black"/>
                </a:solidFill>
                <a:ea typeface="Calibri" panose="020F0502020204030204" pitchFamily="34" charset="0"/>
                <a:cs typeface="Times New Roman" panose="02020603050405020304" pitchFamily="18" charset="0"/>
              </a:endParaRPr>
            </a:p>
            <a:p>
              <a:pPr algn="just" defTabSz="457200">
                <a:lnSpc>
                  <a:spcPct val="107000"/>
                </a:lnSpc>
              </a:pPr>
              <a:r>
                <a:rPr lang="en-US" sz="1400" b="1">
                  <a:solidFill>
                    <a:srgbClr val="2D4660"/>
                  </a:solidFill>
                  <a:ea typeface="Calibri" panose="020F0502020204030204" pitchFamily="34" charset="0"/>
                  <a:cs typeface="Times New Roman" panose="02020603050405020304" pitchFamily="18" charset="0"/>
                </a:rPr>
                <a:t>Office of Planning and Assessment</a:t>
              </a:r>
              <a:endParaRPr lang="en-US" sz="1400" b="1">
                <a:solidFill>
                  <a:prstClr val="black"/>
                </a:solidFill>
                <a:ea typeface="Calibri" panose="020F0502020204030204" pitchFamily="34" charset="0"/>
                <a:cs typeface="Times New Roman" panose="02020603050405020304" pitchFamily="18" charset="0"/>
              </a:endParaRPr>
            </a:p>
          </p:txBody>
        </p:sp>
      </p:grpSp>
      <p:sp>
        <p:nvSpPr>
          <p:cNvPr id="11" name="Slide Number Placeholder 5"/>
          <p:cNvSpPr>
            <a:spLocks noGrp="1"/>
          </p:cNvSpPr>
          <p:nvPr>
            <p:ph type="sldNum" sz="quarter" idx="12"/>
          </p:nvPr>
        </p:nvSpPr>
        <p:spPr>
          <a:xfrm>
            <a:off x="8610600" y="6356350"/>
            <a:ext cx="2743200" cy="365125"/>
          </a:xfrm>
        </p:spPr>
        <p:txBody>
          <a:bodyPr/>
          <a:lstStyle/>
          <a:p>
            <a:fld id="{147ABDC5-7E89-B341-8DFC-A729978A81BA}" type="slidenum">
              <a:rPr lang="en-US" smtClean="0"/>
              <a:t>11</a:t>
            </a:fld>
            <a:endParaRPr lang="en-US"/>
          </a:p>
        </p:txBody>
      </p:sp>
      <p:sp>
        <p:nvSpPr>
          <p:cNvPr id="18" name="Title 1">
            <a:extLst>
              <a:ext uri="{FF2B5EF4-FFF2-40B4-BE49-F238E27FC236}">
                <a16:creationId xmlns:a16="http://schemas.microsoft.com/office/drawing/2014/main" id="{C4271666-ABA7-4375-B159-32A7D5418FE7}"/>
              </a:ext>
            </a:extLst>
          </p:cNvPr>
          <p:cNvSpPr txBox="1">
            <a:spLocks/>
          </p:cNvSpPr>
          <p:nvPr/>
        </p:nvSpPr>
        <p:spPr>
          <a:xfrm>
            <a:off x="575067" y="423564"/>
            <a:ext cx="8229600" cy="990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Planning Suite of Services</a:t>
            </a:r>
          </a:p>
        </p:txBody>
      </p:sp>
      <p:sp>
        <p:nvSpPr>
          <p:cNvPr id="4" name="TextBox 3">
            <a:extLst>
              <a:ext uri="{FF2B5EF4-FFF2-40B4-BE49-F238E27FC236}">
                <a16:creationId xmlns:a16="http://schemas.microsoft.com/office/drawing/2014/main" id="{FC3C6465-0AD0-489B-8EF8-3CE15A9542CA}"/>
              </a:ext>
            </a:extLst>
          </p:cNvPr>
          <p:cNvSpPr txBox="1"/>
          <p:nvPr/>
        </p:nvSpPr>
        <p:spPr>
          <a:xfrm>
            <a:off x="725214" y="1150883"/>
            <a:ext cx="10628586" cy="4185761"/>
          </a:xfrm>
          <a:prstGeom prst="rect">
            <a:avLst/>
          </a:prstGeom>
          <a:noFill/>
        </p:spPr>
        <p:txBody>
          <a:bodyPr wrap="square" rtlCol="0" anchor="t">
            <a:spAutoFit/>
          </a:bodyPr>
          <a:lstStyle/>
          <a:p>
            <a:pPr marL="285750" indent="-285750">
              <a:buFont typeface="Arial" panose="020B0604020202020204" pitchFamily="34" charset="0"/>
              <a:buChar char="•"/>
            </a:pPr>
            <a:r>
              <a:rPr lang="en-US" sz="2400" b="1"/>
              <a:t>Strategic plan support</a:t>
            </a:r>
          </a:p>
          <a:p>
            <a:pPr marL="742950" lvl="1" indent="-285750">
              <a:buFont typeface="Arial" panose="020B0604020202020204" pitchFamily="34" charset="0"/>
              <a:buChar char="•"/>
            </a:pPr>
            <a:r>
              <a:rPr lang="en-US" sz="2200">
                <a:ea typeface="+mn-lt"/>
                <a:cs typeface="+mn-lt"/>
              </a:rPr>
              <a:t>Unit plan design and guidance</a:t>
            </a:r>
          </a:p>
          <a:p>
            <a:pPr marL="742950" lvl="1" indent="-285750">
              <a:buFont typeface="Arial" panose="020B0604020202020204" pitchFamily="34" charset="0"/>
              <a:buChar char="•"/>
            </a:pPr>
            <a:r>
              <a:rPr lang="en-US" sz="2200"/>
              <a:t>Unit mapping to institutional plan (alignment)</a:t>
            </a:r>
            <a:endParaRPr lang="en-US" sz="2200">
              <a:cs typeface="Calibri"/>
            </a:endParaRPr>
          </a:p>
          <a:p>
            <a:pPr marL="742950" lvl="1" indent="-285750">
              <a:buFont typeface="Arial" panose="020B0604020202020204" pitchFamily="34" charset="0"/>
              <a:buChar char="•"/>
            </a:pPr>
            <a:r>
              <a:rPr lang="en-US" sz="2200"/>
              <a:t>Unit plan implementation </a:t>
            </a:r>
            <a:endParaRPr lang="en-US" sz="2200">
              <a:cs typeface="Calibri"/>
            </a:endParaRPr>
          </a:p>
          <a:p>
            <a:pPr marL="285750" indent="-285750">
              <a:buFont typeface="Arial" panose="020B0604020202020204" pitchFamily="34" charset="0"/>
              <a:buChar char="•"/>
            </a:pPr>
            <a:r>
              <a:rPr lang="en-US" sz="2400" b="1"/>
              <a:t>RFP process</a:t>
            </a:r>
            <a:endParaRPr lang="en-US" sz="2400" b="1">
              <a:cs typeface="Calibri"/>
            </a:endParaRPr>
          </a:p>
          <a:p>
            <a:pPr marL="742950" lvl="1" indent="-285750">
              <a:buFont typeface="Arial" panose="020B0604020202020204" pitchFamily="34" charset="0"/>
              <a:buChar char="•"/>
            </a:pPr>
            <a:r>
              <a:rPr lang="en-US" sz="2200"/>
              <a:t>Linked to areas within the Institutional Strategic Plan</a:t>
            </a:r>
            <a:endParaRPr lang="en-US" sz="2200">
              <a:cs typeface="Calibri"/>
            </a:endParaRPr>
          </a:p>
          <a:p>
            <a:pPr marL="742950" lvl="1" indent="-285750">
              <a:buFont typeface="Arial" panose="020B0604020202020204" pitchFamily="34" charset="0"/>
              <a:buChar char="•"/>
            </a:pPr>
            <a:r>
              <a:rPr lang="en-US" sz="2200"/>
              <a:t>Strategic support for seed projects</a:t>
            </a:r>
            <a:endParaRPr lang="en-US" sz="2200">
              <a:cs typeface="Calibri"/>
            </a:endParaRPr>
          </a:p>
          <a:p>
            <a:pPr marL="285750" indent="-285750">
              <a:buFont typeface="Arial" panose="020B0604020202020204" pitchFamily="34" charset="0"/>
              <a:buChar char="•"/>
            </a:pPr>
            <a:r>
              <a:rPr lang="en-US" sz="2400" b="1"/>
              <a:t>Institutional Strategic Plan committee support</a:t>
            </a:r>
            <a:r>
              <a:rPr lang="en-US"/>
              <a:t>	</a:t>
            </a:r>
            <a:endParaRPr lang="en-US">
              <a:cs typeface="Calibri"/>
            </a:endParaRPr>
          </a:p>
          <a:p>
            <a:pPr marL="742950" lvl="1" indent="-285750">
              <a:buFont typeface="Arial" panose="020B0604020202020204" pitchFamily="34" charset="0"/>
              <a:buChar char="•"/>
            </a:pPr>
            <a:r>
              <a:rPr lang="en-US" sz="2200"/>
              <a:t>Oversight</a:t>
            </a:r>
            <a:endParaRPr lang="en-US" sz="2200">
              <a:cs typeface="Calibri"/>
            </a:endParaRPr>
          </a:p>
          <a:p>
            <a:pPr marL="742950" lvl="1" indent="-285750">
              <a:buFont typeface="Arial" panose="020B0604020202020204" pitchFamily="34" charset="0"/>
              <a:buChar char="•"/>
            </a:pPr>
            <a:r>
              <a:rPr lang="en-US" sz="2200"/>
              <a:t>Executive</a:t>
            </a:r>
            <a:endParaRPr lang="en-US" sz="2200">
              <a:cs typeface="Calibri"/>
            </a:endParaRPr>
          </a:p>
          <a:p>
            <a:pPr marL="742950" lvl="1" indent="-285750">
              <a:buFont typeface="Arial" panose="020B0604020202020204" pitchFamily="34" charset="0"/>
              <a:buChar char="•"/>
            </a:pPr>
            <a:r>
              <a:rPr lang="en-US" sz="2200"/>
              <a:t>Steering</a:t>
            </a:r>
            <a:endParaRPr lang="en-US" sz="2200">
              <a:cs typeface="Calibri"/>
            </a:endParaRPr>
          </a:p>
          <a:p>
            <a:pPr marL="285750" indent="-285750">
              <a:buFont typeface="Arial" panose="020B0604020202020204" pitchFamily="34" charset="0"/>
              <a:buChar char="•"/>
            </a:pPr>
            <a:endParaRPr lang="en-US"/>
          </a:p>
        </p:txBody>
      </p:sp>
      <p:sp>
        <p:nvSpPr>
          <p:cNvPr id="2" name="TextBox 1">
            <a:extLst>
              <a:ext uri="{FF2B5EF4-FFF2-40B4-BE49-F238E27FC236}">
                <a16:creationId xmlns:a16="http://schemas.microsoft.com/office/drawing/2014/main" id="{4DEA1281-727C-49B5-97D1-E2B15815B9D4}"/>
              </a:ext>
            </a:extLst>
          </p:cNvPr>
          <p:cNvSpPr txBox="1"/>
          <p:nvPr/>
        </p:nvSpPr>
        <p:spPr>
          <a:xfrm>
            <a:off x="725214" y="5220241"/>
            <a:ext cx="9080938" cy="461665"/>
          </a:xfrm>
          <a:prstGeom prst="rect">
            <a:avLst/>
          </a:prstGeom>
          <a:noFill/>
        </p:spPr>
        <p:txBody>
          <a:bodyPr wrap="square" rtlCol="0">
            <a:spAutoFit/>
          </a:bodyPr>
          <a:lstStyle/>
          <a:p>
            <a:r>
              <a:rPr lang="en-US" sz="2400" dirty="0"/>
              <a:t>Contact Daniel Newhart at </a:t>
            </a:r>
            <a:r>
              <a:rPr lang="en-US" sz="2400" dirty="0">
                <a:hlinkClick r:id="rId4"/>
              </a:rPr>
              <a:t>dwn24@psu.edu</a:t>
            </a:r>
            <a:r>
              <a:rPr lang="en-US" sz="2400" dirty="0"/>
              <a:t> or strategicplan@psu.edu</a:t>
            </a:r>
          </a:p>
        </p:txBody>
      </p:sp>
    </p:spTree>
    <p:extLst>
      <p:ext uri="{BB962C8B-B14F-4D97-AF65-F5344CB8AC3E}">
        <p14:creationId xmlns:p14="http://schemas.microsoft.com/office/powerpoint/2010/main" val="836400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37711-C26D-4F55-A59F-E70E2F73464A}"/>
              </a:ext>
            </a:extLst>
          </p:cNvPr>
          <p:cNvSpPr>
            <a:spLocks noGrp="1"/>
          </p:cNvSpPr>
          <p:nvPr>
            <p:ph type="title"/>
          </p:nvPr>
        </p:nvSpPr>
        <p:spPr/>
        <p:txBody>
          <a:bodyPr/>
          <a:lstStyle/>
          <a:p>
            <a:r>
              <a:rPr lang="en-US">
                <a:ea typeface="+mj-lt"/>
                <a:cs typeface="+mj-lt"/>
              </a:rPr>
              <a:t>Learning Outcomes Assessment </a:t>
            </a:r>
            <a:endParaRPr lang="en-US"/>
          </a:p>
        </p:txBody>
      </p:sp>
      <p:sp>
        <p:nvSpPr>
          <p:cNvPr id="3" name="Content Placeholder 2">
            <a:extLst>
              <a:ext uri="{FF2B5EF4-FFF2-40B4-BE49-F238E27FC236}">
                <a16:creationId xmlns:a16="http://schemas.microsoft.com/office/drawing/2014/main" id="{04F5A38E-A617-4CD0-925E-1DF3A9CE2F11}"/>
              </a:ext>
            </a:extLst>
          </p:cNvPr>
          <p:cNvSpPr>
            <a:spLocks noGrp="1"/>
          </p:cNvSpPr>
          <p:nvPr>
            <p:ph idx="1"/>
          </p:nvPr>
        </p:nvSpPr>
        <p:spPr>
          <a:xfrm>
            <a:off x="757518" y="1467037"/>
            <a:ext cx="10515600" cy="4351338"/>
          </a:xfrm>
        </p:spPr>
        <p:txBody>
          <a:bodyPr vert="horz" lIns="91440" tIns="45720" rIns="91440" bIns="45720" rtlCol="0" anchor="t">
            <a:normAutofit/>
          </a:bodyPr>
          <a:lstStyle/>
          <a:p>
            <a:pPr lvl="1"/>
            <a:r>
              <a:rPr lang="en-US" b="1">
                <a:ea typeface="+mn-lt"/>
                <a:cs typeface="+mn-lt"/>
              </a:rPr>
              <a:t>Program-level assessment</a:t>
            </a:r>
            <a:endParaRPr lang="en-US">
              <a:ea typeface="+mn-lt"/>
              <a:cs typeface="+mn-lt"/>
            </a:endParaRPr>
          </a:p>
          <a:p>
            <a:pPr lvl="2"/>
            <a:r>
              <a:rPr lang="en-US">
                <a:ea typeface="+mn-lt"/>
                <a:cs typeface="+mn-lt"/>
              </a:rPr>
              <a:t>Undergraduate degrees, graduate degrees and certificates</a:t>
            </a:r>
          </a:p>
          <a:p>
            <a:pPr lvl="1"/>
            <a:r>
              <a:rPr lang="en-US" b="1">
                <a:ea typeface="+mn-lt"/>
                <a:cs typeface="+mn-lt"/>
              </a:rPr>
              <a:t>LOA liaisons</a:t>
            </a:r>
            <a:r>
              <a:rPr lang="en-US">
                <a:ea typeface="+mn-lt"/>
                <a:cs typeface="+mn-lt"/>
              </a:rPr>
              <a:t>: </a:t>
            </a:r>
            <a:r>
              <a:rPr lang="en-US">
                <a:cs typeface="Calibri"/>
                <a:hlinkClick r:id="rId3"/>
              </a:rPr>
              <a:t>https://www.opa.psu.edu/learning-outcomes-assessment/liaisons/</a:t>
            </a:r>
            <a:endParaRPr lang="en-US">
              <a:ea typeface="+mn-lt"/>
              <a:cs typeface="+mn-lt"/>
            </a:endParaRPr>
          </a:p>
          <a:p>
            <a:pPr lvl="1"/>
            <a:r>
              <a:rPr lang="en-US" b="1">
                <a:ea typeface="+mn-lt"/>
                <a:cs typeface="+mn-lt"/>
              </a:rPr>
              <a:t>Box Folders</a:t>
            </a:r>
            <a:r>
              <a:rPr lang="en-US">
                <a:ea typeface="+mn-lt"/>
                <a:cs typeface="+mn-lt"/>
              </a:rPr>
              <a:t>: resources, templates, examples</a:t>
            </a:r>
          </a:p>
          <a:p>
            <a:pPr lvl="1"/>
            <a:r>
              <a:rPr lang="en-US" b="1">
                <a:ea typeface="+mn-lt"/>
                <a:cs typeface="+mn-lt"/>
              </a:rPr>
              <a:t>Assessment Management System – University-wide 2020</a:t>
            </a:r>
            <a:endParaRPr lang="en-US">
              <a:ea typeface="+mn-lt"/>
              <a:cs typeface="+mn-lt"/>
            </a:endParaRPr>
          </a:p>
          <a:p>
            <a:pPr lvl="1"/>
            <a:r>
              <a:rPr lang="en-US" b="1">
                <a:ea typeface="+mn-lt"/>
                <a:cs typeface="+mn-lt"/>
              </a:rPr>
              <a:t>General Education assessment</a:t>
            </a:r>
            <a:endParaRPr lang="en-US">
              <a:ea typeface="+mn-lt"/>
              <a:cs typeface="+mn-lt"/>
            </a:endParaRPr>
          </a:p>
          <a:p>
            <a:pPr lvl="2"/>
            <a:r>
              <a:rPr lang="en-US">
                <a:ea typeface="+mn-lt"/>
                <a:cs typeface="+mn-lt"/>
              </a:rPr>
              <a:t>Student survey</a:t>
            </a:r>
          </a:p>
          <a:p>
            <a:pPr lvl="2"/>
            <a:r>
              <a:rPr lang="en-US">
                <a:ea typeface="+mn-lt"/>
                <a:cs typeface="+mn-lt"/>
              </a:rPr>
              <a:t>Direct assessment of integrative thinking</a:t>
            </a:r>
            <a:endParaRPr lang="en-US" sz="1800">
              <a:ea typeface="+mn-lt"/>
              <a:cs typeface="+mn-lt"/>
            </a:endParaRPr>
          </a:p>
          <a:p>
            <a:pPr lvl="1"/>
            <a:endParaRPr lang="en-US" sz="2200" b="1">
              <a:ea typeface="+mn-lt"/>
              <a:cs typeface="+mn-lt"/>
            </a:endParaRPr>
          </a:p>
          <a:p>
            <a:pPr lvl="1"/>
            <a:r>
              <a:rPr lang="en-US" sz="2200" b="1">
                <a:ea typeface="+mn-lt"/>
                <a:cs typeface="+mn-lt"/>
              </a:rPr>
              <a:t>Contact Suzanne Weinstein</a:t>
            </a:r>
            <a:r>
              <a:rPr lang="en-US" sz="2200">
                <a:ea typeface="+mn-lt"/>
                <a:cs typeface="+mn-lt"/>
              </a:rPr>
              <a:t> at </a:t>
            </a:r>
            <a:r>
              <a:rPr lang="en-US" sz="2200">
                <a:ea typeface="+mn-lt"/>
                <a:cs typeface="+mn-lt"/>
                <a:hlinkClick r:id="rId4"/>
              </a:rPr>
              <a:t>sweinstein@psu.edu</a:t>
            </a:r>
            <a:r>
              <a:rPr lang="en-US" sz="2200">
                <a:ea typeface="+mn-lt"/>
                <a:cs typeface="+mn-lt"/>
              </a:rPr>
              <a:t> or </a:t>
            </a:r>
            <a:r>
              <a:rPr lang="en-US" sz="2200">
                <a:ea typeface="+mn-lt"/>
                <a:cs typeface="+mn-lt"/>
                <a:hlinkClick r:id="rId5"/>
              </a:rPr>
              <a:t>loa@psu.edu</a:t>
            </a:r>
            <a:r>
              <a:rPr lang="en-US" sz="2200">
                <a:ea typeface="+mn-lt"/>
                <a:cs typeface="+mn-lt"/>
              </a:rPr>
              <a:t> </a:t>
            </a:r>
            <a:endParaRPr lang="en-US" sz="2200">
              <a:cs typeface="Calibri" panose="020F0502020204030204"/>
            </a:endParaRPr>
          </a:p>
        </p:txBody>
      </p:sp>
    </p:spTree>
    <p:extLst>
      <p:ext uri="{BB962C8B-B14F-4D97-AF65-F5344CB8AC3E}">
        <p14:creationId xmlns:p14="http://schemas.microsoft.com/office/powerpoint/2010/main" val="2227355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96FF9-AB9E-4FAA-88F8-93052D02171B}"/>
              </a:ext>
            </a:extLst>
          </p:cNvPr>
          <p:cNvSpPr>
            <a:spLocks noGrp="1"/>
          </p:cNvSpPr>
          <p:nvPr>
            <p:ph type="title"/>
          </p:nvPr>
        </p:nvSpPr>
        <p:spPr/>
        <p:txBody>
          <a:bodyPr/>
          <a:lstStyle/>
          <a:p>
            <a:r>
              <a:rPr lang="en-US">
                <a:ea typeface="+mj-lt"/>
                <a:cs typeface="+mj-lt"/>
              </a:rPr>
              <a:t>Learning Outcomes Assessment Timeline</a:t>
            </a:r>
            <a:endParaRPr lang="en-US"/>
          </a:p>
        </p:txBody>
      </p:sp>
      <p:graphicFrame>
        <p:nvGraphicFramePr>
          <p:cNvPr id="4" name="Content Placeholder 4">
            <a:extLst>
              <a:ext uri="{FF2B5EF4-FFF2-40B4-BE49-F238E27FC236}">
                <a16:creationId xmlns:a16="http://schemas.microsoft.com/office/drawing/2014/main" id="{BCEEFBA2-94F5-42BE-81BF-651A7069F38B}"/>
              </a:ext>
            </a:extLst>
          </p:cNvPr>
          <p:cNvGraphicFramePr>
            <a:graphicFrameLocks noGrp="1"/>
          </p:cNvGraphicFramePr>
          <p:nvPr>
            <p:extLst>
              <p:ext uri="{D42A27DB-BD31-4B8C-83A1-F6EECF244321}">
                <p14:modId xmlns:p14="http://schemas.microsoft.com/office/powerpoint/2010/main" val="2388579870"/>
              </p:ext>
            </p:extLst>
          </p:nvPr>
        </p:nvGraphicFramePr>
        <p:xfrm>
          <a:off x="838200" y="1493465"/>
          <a:ext cx="8910917" cy="4392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0467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237A6-6AA2-4C5E-9F73-325C14F40566}"/>
              </a:ext>
            </a:extLst>
          </p:cNvPr>
          <p:cNvSpPr>
            <a:spLocks noGrp="1"/>
          </p:cNvSpPr>
          <p:nvPr>
            <p:ph type="title"/>
          </p:nvPr>
        </p:nvSpPr>
        <p:spPr/>
        <p:txBody>
          <a:bodyPr/>
          <a:lstStyle/>
          <a:p>
            <a:r>
              <a:rPr lang="en-US" dirty="0">
                <a:ea typeface="+mj-lt"/>
                <a:cs typeface="+mj-lt"/>
              </a:rPr>
              <a:t>Accreditation</a:t>
            </a:r>
            <a:br>
              <a:rPr lang="en-US" dirty="0">
                <a:ea typeface="+mj-lt"/>
                <a:cs typeface="+mj-lt"/>
              </a:rPr>
            </a:br>
            <a:r>
              <a:rPr lang="en-US" sz="3600" dirty="0">
                <a:solidFill>
                  <a:schemeClr val="accent1"/>
                </a:solidFill>
              </a:rPr>
              <a:t>www.opa.psu.edu/accreditation/</a:t>
            </a:r>
            <a:endParaRPr lang="en-US" dirty="0">
              <a:solidFill>
                <a:schemeClr val="accent1"/>
              </a:solidFill>
            </a:endParaRPr>
          </a:p>
        </p:txBody>
      </p:sp>
      <p:pic>
        <p:nvPicPr>
          <p:cNvPr id="6" name="Picture 5">
            <a:extLst>
              <a:ext uri="{FF2B5EF4-FFF2-40B4-BE49-F238E27FC236}">
                <a16:creationId xmlns:a16="http://schemas.microsoft.com/office/drawing/2014/main" id="{A0D695AD-3D9B-41CD-BCDE-9DB678577A3B}"/>
              </a:ext>
            </a:extLst>
          </p:cNvPr>
          <p:cNvPicPr>
            <a:picLocks noChangeAspect="1"/>
          </p:cNvPicPr>
          <p:nvPr/>
        </p:nvPicPr>
        <p:blipFill>
          <a:blip r:embed="rId2"/>
          <a:stretch>
            <a:fillRect/>
          </a:stretch>
        </p:blipFill>
        <p:spPr>
          <a:xfrm>
            <a:off x="2687782" y="1775429"/>
            <a:ext cx="6612859" cy="3830233"/>
          </a:xfrm>
          <a:prstGeom prst="rect">
            <a:avLst/>
          </a:prstGeom>
          <a:ln>
            <a:noFill/>
          </a:ln>
        </p:spPr>
      </p:pic>
    </p:spTree>
    <p:extLst>
      <p:ext uri="{BB962C8B-B14F-4D97-AF65-F5344CB8AC3E}">
        <p14:creationId xmlns:p14="http://schemas.microsoft.com/office/powerpoint/2010/main" val="4036697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298B-B6A9-49D2-AFB5-74F8A0EB96B1}"/>
              </a:ext>
            </a:extLst>
          </p:cNvPr>
          <p:cNvSpPr>
            <a:spLocks noGrp="1"/>
          </p:cNvSpPr>
          <p:nvPr>
            <p:ph type="title"/>
          </p:nvPr>
        </p:nvSpPr>
        <p:spPr/>
        <p:txBody>
          <a:bodyPr/>
          <a:lstStyle/>
          <a:p>
            <a:r>
              <a:rPr lang="en-US">
                <a:cs typeface="Calibri Light"/>
              </a:rPr>
              <a:t>Accreditation Timeline</a:t>
            </a:r>
            <a:endParaRPr lang="en-US"/>
          </a:p>
        </p:txBody>
      </p:sp>
      <p:graphicFrame>
        <p:nvGraphicFramePr>
          <p:cNvPr id="5" name="Diagram 4">
            <a:extLst>
              <a:ext uri="{FF2B5EF4-FFF2-40B4-BE49-F238E27FC236}">
                <a16:creationId xmlns:a16="http://schemas.microsoft.com/office/drawing/2014/main" id="{33370A17-AE2C-4A28-8EE6-5EA993BDD705}"/>
              </a:ext>
            </a:extLst>
          </p:cNvPr>
          <p:cNvGraphicFramePr/>
          <p:nvPr>
            <p:extLst>
              <p:ext uri="{D42A27DB-BD31-4B8C-83A1-F6EECF244321}">
                <p14:modId xmlns:p14="http://schemas.microsoft.com/office/powerpoint/2010/main" val="3728742442"/>
              </p:ext>
            </p:extLst>
          </p:nvPr>
        </p:nvGraphicFramePr>
        <p:xfrm>
          <a:off x="1052945" y="850663"/>
          <a:ext cx="10806546" cy="6551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3" name="TextBox 52">
            <a:extLst>
              <a:ext uri="{FF2B5EF4-FFF2-40B4-BE49-F238E27FC236}">
                <a16:creationId xmlns:a16="http://schemas.microsoft.com/office/drawing/2014/main" id="{7062D56A-7CF4-45CF-8C44-AAC3EEEC1D34}"/>
              </a:ext>
            </a:extLst>
          </p:cNvPr>
          <p:cNvSpPr txBox="1"/>
          <p:nvPr/>
        </p:nvSpPr>
        <p:spPr>
          <a:xfrm>
            <a:off x="1315313" y="3460044"/>
            <a:ext cx="1579554" cy="954107"/>
          </a:xfrm>
          <a:prstGeom prst="rect">
            <a:avLst/>
          </a:prstGeom>
          <a:noFill/>
        </p:spPr>
        <p:txBody>
          <a:bodyPr wrap="square" rtlCol="0" anchor="ctr">
            <a:spAutoFit/>
          </a:bodyPr>
          <a:lstStyle/>
          <a:p>
            <a:pPr lvl="0" algn="ctr"/>
            <a:r>
              <a:rPr lang="en-US" sz="2000" dirty="0">
                <a:latin typeface="Calibri" panose="020F0502020204030204" pitchFamily="34" charset="0"/>
              </a:rPr>
              <a:t>Annual</a:t>
            </a:r>
            <a:r>
              <a:rPr lang="en-US" dirty="0"/>
              <a:t> Institutional Update</a:t>
            </a:r>
          </a:p>
        </p:txBody>
      </p:sp>
      <p:cxnSp>
        <p:nvCxnSpPr>
          <p:cNvPr id="55" name="Straight Arrow Connector 54">
            <a:extLst>
              <a:ext uri="{FF2B5EF4-FFF2-40B4-BE49-F238E27FC236}">
                <a16:creationId xmlns:a16="http://schemas.microsoft.com/office/drawing/2014/main" id="{3F33B81A-9EBE-4017-A699-170E8C5C76BE}"/>
              </a:ext>
            </a:extLst>
          </p:cNvPr>
          <p:cNvCxnSpPr/>
          <p:nvPr/>
        </p:nvCxnSpPr>
        <p:spPr>
          <a:xfrm>
            <a:off x="4394687" y="3363933"/>
            <a:ext cx="7343" cy="7401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EE7C553-A109-403F-B942-D9D4668A5965}"/>
              </a:ext>
            </a:extLst>
          </p:cNvPr>
          <p:cNvSpPr txBox="1"/>
          <p:nvPr/>
        </p:nvSpPr>
        <p:spPr>
          <a:xfrm>
            <a:off x="3365987" y="4192360"/>
            <a:ext cx="2057400" cy="707886"/>
          </a:xfrm>
          <a:prstGeom prst="rect">
            <a:avLst/>
          </a:prstGeom>
          <a:noFill/>
        </p:spPr>
        <p:txBody>
          <a:bodyPr wrap="square" rtlCol="0">
            <a:spAutoFit/>
          </a:bodyPr>
          <a:lstStyle/>
          <a:p>
            <a:pPr lvl="0" algn="ctr"/>
            <a:r>
              <a:rPr lang="en-US" sz="2000" dirty="0">
                <a:latin typeface="Calibri" panose="020F0502020204030204" pitchFamily="34" charset="0"/>
              </a:rPr>
              <a:t>Midpoint Peer Review</a:t>
            </a:r>
          </a:p>
        </p:txBody>
      </p:sp>
      <p:sp>
        <p:nvSpPr>
          <p:cNvPr id="59" name="TextBox 58">
            <a:extLst>
              <a:ext uri="{FF2B5EF4-FFF2-40B4-BE49-F238E27FC236}">
                <a16:creationId xmlns:a16="http://schemas.microsoft.com/office/drawing/2014/main" id="{53789435-73EF-4F80-AEEC-2CF5457B472B}"/>
              </a:ext>
            </a:extLst>
          </p:cNvPr>
          <p:cNvSpPr txBox="1"/>
          <p:nvPr/>
        </p:nvSpPr>
        <p:spPr>
          <a:xfrm>
            <a:off x="5423387" y="3388050"/>
            <a:ext cx="1788087" cy="1015663"/>
          </a:xfrm>
          <a:prstGeom prst="rect">
            <a:avLst/>
          </a:prstGeom>
          <a:noFill/>
        </p:spPr>
        <p:txBody>
          <a:bodyPr wrap="square" rtlCol="0">
            <a:spAutoFit/>
          </a:bodyPr>
          <a:lstStyle/>
          <a:p>
            <a:pPr lvl="0" algn="ctr"/>
            <a:r>
              <a:rPr lang="en-US" sz="2000" dirty="0">
                <a:latin typeface="Calibri" panose="020F0502020204030204" pitchFamily="34" charset="0"/>
              </a:rPr>
              <a:t>Annual Institutional Update</a:t>
            </a:r>
          </a:p>
        </p:txBody>
      </p:sp>
      <p:sp>
        <p:nvSpPr>
          <p:cNvPr id="61" name="TextBox 60">
            <a:extLst>
              <a:ext uri="{FF2B5EF4-FFF2-40B4-BE49-F238E27FC236}">
                <a16:creationId xmlns:a16="http://schemas.microsoft.com/office/drawing/2014/main" id="{C31FEC2D-8EA8-4A19-B9BA-3E05698FB4B5}"/>
              </a:ext>
            </a:extLst>
          </p:cNvPr>
          <p:cNvSpPr txBox="1"/>
          <p:nvPr/>
        </p:nvSpPr>
        <p:spPr>
          <a:xfrm>
            <a:off x="7480787" y="3460044"/>
            <a:ext cx="1788087" cy="1015663"/>
          </a:xfrm>
          <a:prstGeom prst="rect">
            <a:avLst/>
          </a:prstGeom>
          <a:noFill/>
        </p:spPr>
        <p:txBody>
          <a:bodyPr wrap="square" rtlCol="0">
            <a:spAutoFit/>
          </a:bodyPr>
          <a:lstStyle/>
          <a:p>
            <a:pPr lvl="0" algn="ctr"/>
            <a:r>
              <a:rPr lang="en-US" sz="2000" dirty="0">
                <a:latin typeface="Calibri" panose="020F0502020204030204" pitchFamily="34" charset="0"/>
              </a:rPr>
              <a:t>Annual Institutional Update</a:t>
            </a:r>
          </a:p>
        </p:txBody>
      </p:sp>
      <p:sp>
        <p:nvSpPr>
          <p:cNvPr id="63" name="TextBox 62">
            <a:extLst>
              <a:ext uri="{FF2B5EF4-FFF2-40B4-BE49-F238E27FC236}">
                <a16:creationId xmlns:a16="http://schemas.microsoft.com/office/drawing/2014/main" id="{370D5F0D-27F6-445D-9F24-53129EC82FF9}"/>
              </a:ext>
            </a:extLst>
          </p:cNvPr>
          <p:cNvSpPr txBox="1"/>
          <p:nvPr/>
        </p:nvSpPr>
        <p:spPr>
          <a:xfrm>
            <a:off x="9852477" y="4403713"/>
            <a:ext cx="1286578" cy="400110"/>
          </a:xfrm>
          <a:prstGeom prst="rect">
            <a:avLst/>
          </a:prstGeom>
          <a:noFill/>
        </p:spPr>
        <p:txBody>
          <a:bodyPr wrap="square" rtlCol="0">
            <a:spAutoFit/>
          </a:bodyPr>
          <a:lstStyle/>
          <a:p>
            <a:pPr lvl="0" algn="ctr"/>
            <a:r>
              <a:rPr lang="en-US" sz="2000" dirty="0">
                <a:latin typeface="Calibri" panose="020F0502020204030204" pitchFamily="34" charset="0"/>
              </a:rPr>
              <a:t>Self Study</a:t>
            </a:r>
          </a:p>
        </p:txBody>
      </p:sp>
      <p:cxnSp>
        <p:nvCxnSpPr>
          <p:cNvPr id="65" name="Straight Arrow Connector 64">
            <a:extLst>
              <a:ext uri="{FF2B5EF4-FFF2-40B4-BE49-F238E27FC236}">
                <a16:creationId xmlns:a16="http://schemas.microsoft.com/office/drawing/2014/main" id="{06C1B58F-2D7C-49C5-A761-61612BA58465}"/>
              </a:ext>
            </a:extLst>
          </p:cNvPr>
          <p:cNvCxnSpPr/>
          <p:nvPr/>
        </p:nvCxnSpPr>
        <p:spPr>
          <a:xfrm>
            <a:off x="10537502" y="3525819"/>
            <a:ext cx="7343" cy="7401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643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DDF39-D82F-4F13-8065-6B43AA6B6373}"/>
              </a:ext>
            </a:extLst>
          </p:cNvPr>
          <p:cNvSpPr>
            <a:spLocks noGrp="1"/>
          </p:cNvSpPr>
          <p:nvPr>
            <p:ph type="title"/>
          </p:nvPr>
        </p:nvSpPr>
        <p:spPr/>
        <p:txBody>
          <a:bodyPr/>
          <a:lstStyle/>
          <a:p>
            <a:r>
              <a:rPr lang="en-US">
                <a:ea typeface="+mj-lt"/>
                <a:cs typeface="+mj-lt"/>
              </a:rPr>
              <a:t>Upcoming Events</a:t>
            </a:r>
            <a:endParaRPr lang="en-US"/>
          </a:p>
        </p:txBody>
      </p:sp>
      <p:sp>
        <p:nvSpPr>
          <p:cNvPr id="12" name="Content Placeholder 2">
            <a:extLst>
              <a:ext uri="{FF2B5EF4-FFF2-40B4-BE49-F238E27FC236}">
                <a16:creationId xmlns:a16="http://schemas.microsoft.com/office/drawing/2014/main" id="{401A4AFA-5E2E-4E49-B8C2-197F78577F14}"/>
              </a:ext>
            </a:extLst>
          </p:cNvPr>
          <p:cNvSpPr>
            <a:spLocks noGrp="1"/>
          </p:cNvSpPr>
          <p:nvPr/>
        </p:nvSpPr>
        <p:spPr>
          <a:xfrm>
            <a:off x="838200" y="1481959"/>
            <a:ext cx="8534400" cy="46482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US" b="1" dirty="0">
                <a:solidFill>
                  <a:schemeClr val="bg2">
                    <a:lumMod val="25000"/>
                  </a:schemeClr>
                </a:solidFill>
              </a:rPr>
              <a:t>Second Annual Learning Outcomes Assessment Forum</a:t>
            </a:r>
          </a:p>
          <a:p>
            <a:pPr marL="457200" lvl="1" indent="0" fontAlgn="base">
              <a:buNone/>
            </a:pPr>
            <a:r>
              <a:rPr lang="en-US" dirty="0"/>
              <a:t>May 12, 2020</a:t>
            </a:r>
            <a:endParaRPr lang="en-US" dirty="0">
              <a:cs typeface="Calibri"/>
            </a:endParaRPr>
          </a:p>
          <a:p>
            <a:pPr marL="457200" lvl="1" indent="0">
              <a:buNone/>
            </a:pPr>
            <a:r>
              <a:rPr lang="en-US" dirty="0"/>
              <a:t>Penn Stater Conference Center</a:t>
            </a:r>
            <a:endParaRPr lang="en-US" dirty="0">
              <a:cs typeface="Calibri"/>
            </a:endParaRPr>
          </a:p>
          <a:p>
            <a:pPr marL="342900" indent="-342900"/>
            <a:endParaRPr lang="en-US" b="1" dirty="0"/>
          </a:p>
          <a:p>
            <a:pPr marL="342900" indent="-342900"/>
            <a:r>
              <a:rPr lang="en-US" b="1" dirty="0">
                <a:solidFill>
                  <a:schemeClr val="bg2">
                    <a:lumMod val="25000"/>
                  </a:schemeClr>
                </a:solidFill>
              </a:rPr>
              <a:t>Institutional Research Interest Group</a:t>
            </a:r>
            <a:endParaRPr lang="en-US" b="1" dirty="0">
              <a:solidFill>
                <a:schemeClr val="bg2">
                  <a:lumMod val="25000"/>
                </a:schemeClr>
              </a:solidFill>
              <a:cs typeface="Calibri" panose="020F0502020204030204"/>
            </a:endParaRPr>
          </a:p>
          <a:p>
            <a:pPr marL="457200" indent="0">
              <a:buNone/>
            </a:pPr>
            <a:r>
              <a:rPr lang="en-US" sz="2400" dirty="0"/>
              <a:t>Monthly</a:t>
            </a:r>
            <a:r>
              <a:rPr lang="en-US" sz="2400" dirty="0">
                <a:ea typeface="+mn-lt"/>
                <a:cs typeface="+mn-lt"/>
              </a:rPr>
              <a:t> Meetings, 2nd Friday of each month</a:t>
            </a:r>
            <a:endParaRPr lang="en-US" dirty="0">
              <a:cs typeface="Calibri" panose="020F0502020204030204"/>
            </a:endParaRPr>
          </a:p>
          <a:p>
            <a:pPr marL="457200" indent="0">
              <a:buNone/>
            </a:pPr>
            <a:r>
              <a:rPr lang="en-US" sz="2400" dirty="0">
                <a:cs typeface="Calibri"/>
              </a:rPr>
              <a:t>Contact Tracy Claar (trc23) to be included in email notices with location and zoom information</a:t>
            </a:r>
          </a:p>
          <a:p>
            <a:pPr marL="0" indent="0" fontAlgn="base">
              <a:lnSpc>
                <a:spcPct val="110000"/>
              </a:lnSpc>
              <a:spcBef>
                <a:spcPts val="0"/>
              </a:spcBef>
              <a:buNone/>
            </a:pPr>
            <a:br>
              <a:rPr lang="en-US" i="1" dirty="0"/>
            </a:br>
            <a:endParaRPr lang="en-US" dirty="0">
              <a:cs typeface="Calibri" panose="020F0502020204030204"/>
            </a:endParaRPr>
          </a:p>
          <a:p>
            <a:endParaRPr lang="en-US" dirty="0"/>
          </a:p>
        </p:txBody>
      </p:sp>
    </p:spTree>
    <p:extLst>
      <p:ext uri="{BB962C8B-B14F-4D97-AF65-F5344CB8AC3E}">
        <p14:creationId xmlns:p14="http://schemas.microsoft.com/office/powerpoint/2010/main" val="960489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B4A4C3-DF06-47FB-869E-CC557D109FD2}"/>
              </a:ext>
            </a:extLst>
          </p:cNvPr>
          <p:cNvSpPr>
            <a:spLocks noGrp="1"/>
          </p:cNvSpPr>
          <p:nvPr>
            <p:ph idx="1"/>
          </p:nvPr>
        </p:nvSpPr>
        <p:spPr>
          <a:xfrm>
            <a:off x="802341" y="1511860"/>
            <a:ext cx="10515600" cy="4351338"/>
          </a:xfrm>
        </p:spPr>
        <p:txBody>
          <a:bodyPr vert="horz" lIns="91440" tIns="45720" rIns="91440" bIns="45720" rtlCol="0" anchor="t">
            <a:normAutofit/>
          </a:bodyPr>
          <a:lstStyle/>
          <a:p>
            <a:r>
              <a:rPr lang="en-US" b="1" dirty="0">
                <a:solidFill>
                  <a:schemeClr val="bg2">
                    <a:lumMod val="25000"/>
                  </a:schemeClr>
                </a:solidFill>
                <a:ea typeface="+mn-lt"/>
                <a:cs typeface="+mn-lt"/>
              </a:rPr>
              <a:t>Strategic institutional research studies – </a:t>
            </a:r>
            <a:r>
              <a:rPr lang="en-US" dirty="0">
                <a:solidFill>
                  <a:schemeClr val="bg2">
                    <a:lumMod val="25000"/>
                  </a:schemeClr>
                </a:solidFill>
                <a:ea typeface="+mn-lt"/>
                <a:cs typeface="+mn-lt"/>
              </a:rPr>
              <a:t>partnering with units </a:t>
            </a:r>
            <a:r>
              <a:rPr lang="en-US">
                <a:solidFill>
                  <a:schemeClr val="bg2">
                    <a:lumMod val="25000"/>
                  </a:schemeClr>
                </a:solidFill>
                <a:ea typeface="+mn-lt"/>
                <a:cs typeface="+mn-lt"/>
              </a:rPr>
              <a:t>on </a:t>
            </a:r>
            <a:r>
              <a:rPr lang="en-US">
                <a:ea typeface="+mn-lt"/>
                <a:cs typeface="+mn-lt"/>
              </a:rPr>
              <a:t>, </a:t>
            </a:r>
            <a:r>
              <a:rPr lang="en-US" dirty="0">
                <a:ea typeface="+mn-lt"/>
                <a:cs typeface="+mn-lt"/>
              </a:rPr>
              <a:t>analysis, and implications</a:t>
            </a:r>
          </a:p>
          <a:p>
            <a:r>
              <a:rPr lang="en-US" b="1" dirty="0">
                <a:solidFill>
                  <a:schemeClr val="bg2">
                    <a:lumMod val="25000"/>
                  </a:schemeClr>
                </a:solidFill>
                <a:ea typeface="+mn-lt"/>
                <a:cs typeface="+mn-lt"/>
              </a:rPr>
              <a:t>Planning -</a:t>
            </a:r>
            <a:r>
              <a:rPr lang="en-US" dirty="0">
                <a:ea typeface="+mn-lt"/>
                <a:cs typeface="+mn-lt"/>
              </a:rPr>
              <a:t> development of plans, implementation and evaluation</a:t>
            </a:r>
          </a:p>
          <a:p>
            <a:r>
              <a:rPr lang="en-US" b="1" dirty="0">
                <a:solidFill>
                  <a:schemeClr val="bg2">
                    <a:lumMod val="25000"/>
                  </a:schemeClr>
                </a:solidFill>
                <a:ea typeface="+mn-lt"/>
                <a:cs typeface="+mn-lt"/>
              </a:rPr>
              <a:t>Learning outcomes assessment - </a:t>
            </a:r>
            <a:r>
              <a:rPr lang="en-US" dirty="0">
                <a:ea typeface="+mn-lt"/>
                <a:cs typeface="+mn-lt"/>
              </a:rPr>
              <a:t>one-on-one consultations and customized workshops tailored to your needs</a:t>
            </a:r>
            <a:endParaRPr lang="en-US" dirty="0"/>
          </a:p>
        </p:txBody>
      </p:sp>
      <p:sp>
        <p:nvSpPr>
          <p:cNvPr id="4" name="Title 1">
            <a:extLst>
              <a:ext uri="{FF2B5EF4-FFF2-40B4-BE49-F238E27FC236}">
                <a16:creationId xmlns:a16="http://schemas.microsoft.com/office/drawing/2014/main" id="{D29C96F8-486F-4F97-BB93-D44431311DC8}"/>
              </a:ext>
            </a:extLst>
          </p:cNvPr>
          <p:cNvSpPr>
            <a:spLocks noGrp="1"/>
          </p:cNvSpPr>
          <p:nvPr/>
        </p:nvSpPr>
        <p:spPr>
          <a:xfrm>
            <a:off x="924911" y="381000"/>
            <a:ext cx="8229600"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Customized Services</a:t>
            </a:r>
          </a:p>
        </p:txBody>
      </p:sp>
    </p:spTree>
    <p:extLst>
      <p:ext uri="{BB962C8B-B14F-4D97-AF65-F5344CB8AC3E}">
        <p14:creationId xmlns:p14="http://schemas.microsoft.com/office/powerpoint/2010/main" val="2094981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79628A-B636-456B-BE1E-F3B860471790}"/>
              </a:ext>
            </a:extLst>
          </p:cNvPr>
          <p:cNvSpPr txBox="1">
            <a:spLocks/>
          </p:cNvSpPr>
          <p:nvPr/>
        </p:nvSpPr>
        <p:spPr>
          <a:xfrm>
            <a:off x="1153511" y="1993669"/>
            <a:ext cx="7772400" cy="1500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t>Office of Planning and Assessment</a:t>
            </a:r>
          </a:p>
          <a:p>
            <a:pPr marL="0" indent="0">
              <a:buNone/>
            </a:pPr>
            <a:r>
              <a:rPr lang="en-US">
                <a:hlinkClick r:id="rId2"/>
              </a:rPr>
              <a:t>www.opa.psu.edu</a:t>
            </a:r>
            <a:r>
              <a:rPr lang="en-US"/>
              <a:t> </a:t>
            </a:r>
          </a:p>
          <a:p>
            <a:pPr marL="0" indent="0">
              <a:buNone/>
            </a:pPr>
            <a:r>
              <a:rPr lang="en-US"/>
              <a:t>(814) 863-8721</a:t>
            </a:r>
          </a:p>
          <a:p>
            <a:pPr marL="0" indent="0">
              <a:buNone/>
            </a:pPr>
            <a:r>
              <a:rPr lang="en-US">
                <a:hlinkClick r:id="rId3"/>
              </a:rPr>
              <a:t>opa@psu.edu</a:t>
            </a:r>
            <a:r>
              <a:rPr lang="en-US"/>
              <a:t>   </a:t>
            </a:r>
          </a:p>
        </p:txBody>
      </p:sp>
      <p:pic>
        <p:nvPicPr>
          <p:cNvPr id="6" name="Picture 6" descr="A close up of a couple of street signs on a pole&#10;&#10;Description generated with very high confidence">
            <a:extLst>
              <a:ext uri="{FF2B5EF4-FFF2-40B4-BE49-F238E27FC236}">
                <a16:creationId xmlns:a16="http://schemas.microsoft.com/office/drawing/2014/main" id="{D329673E-B743-43E1-92D2-3EF117A8D72F}"/>
              </a:ext>
            </a:extLst>
          </p:cNvPr>
          <p:cNvPicPr>
            <a:picLocks noChangeAspect="1"/>
          </p:cNvPicPr>
          <p:nvPr/>
        </p:nvPicPr>
        <p:blipFill>
          <a:blip r:embed="rId4"/>
          <a:stretch>
            <a:fillRect/>
          </a:stretch>
        </p:blipFill>
        <p:spPr>
          <a:xfrm>
            <a:off x="8068235" y="2387770"/>
            <a:ext cx="2743200" cy="1652155"/>
          </a:xfrm>
          <a:prstGeom prst="rect">
            <a:avLst/>
          </a:prstGeom>
        </p:spPr>
      </p:pic>
      <p:sp>
        <p:nvSpPr>
          <p:cNvPr id="8" name="Title 1">
            <a:extLst>
              <a:ext uri="{FF2B5EF4-FFF2-40B4-BE49-F238E27FC236}">
                <a16:creationId xmlns:a16="http://schemas.microsoft.com/office/drawing/2014/main" id="{3E78396C-A28D-47EC-8479-41242D796A02}"/>
              </a:ext>
            </a:extLst>
          </p:cNvPr>
          <p:cNvSpPr>
            <a:spLocks noGrp="1"/>
          </p:cNvSpPr>
          <p:nvPr/>
        </p:nvSpPr>
        <p:spPr>
          <a:xfrm>
            <a:off x="924911" y="381000"/>
            <a:ext cx="8229600" cy="99060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How can we ASSIST You?</a:t>
            </a:r>
            <a:br>
              <a:rPr lang="en-US"/>
            </a:br>
            <a:endParaRPr lang="en-US"/>
          </a:p>
        </p:txBody>
      </p:sp>
    </p:spTree>
    <p:extLst>
      <p:ext uri="{BB962C8B-B14F-4D97-AF65-F5344CB8AC3E}">
        <p14:creationId xmlns:p14="http://schemas.microsoft.com/office/powerpoint/2010/main" val="206222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6400800"/>
            <a:ext cx="12192000" cy="457200"/>
          </a:xfrm>
          <a:prstGeom prst="rect">
            <a:avLst/>
          </a:prstGeom>
          <a:solidFill>
            <a:srgbClr val="072C6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sp>
      <p:grpSp>
        <p:nvGrpSpPr>
          <p:cNvPr id="6" name="Group 5"/>
          <p:cNvGrpSpPr/>
          <p:nvPr userDrawn="1"/>
        </p:nvGrpSpPr>
        <p:grpSpPr>
          <a:xfrm>
            <a:off x="575067" y="5798109"/>
            <a:ext cx="7146533" cy="719390"/>
            <a:chOff x="144761" y="5910010"/>
            <a:chExt cx="7146533" cy="71939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761" y="5910010"/>
              <a:ext cx="2188654" cy="719390"/>
            </a:xfrm>
            <a:prstGeom prst="rect">
              <a:avLst/>
            </a:prstGeom>
          </p:spPr>
        </p:pic>
        <p:sp>
          <p:nvSpPr>
            <p:cNvPr id="9" name="Text Box 2" title="Office of Planning and Institutional Assessment"/>
            <p:cNvSpPr txBox="1">
              <a:spLocks noChangeArrowheads="1"/>
            </p:cNvSpPr>
            <p:nvPr userDrawn="1"/>
          </p:nvSpPr>
          <p:spPr bwMode="auto">
            <a:xfrm>
              <a:off x="2475001" y="5913133"/>
              <a:ext cx="4816293" cy="411651"/>
            </a:xfrm>
            <a:prstGeom prst="rect">
              <a:avLst/>
            </a:prstGeom>
            <a:noFill/>
            <a:ln w="9525">
              <a:noFill/>
              <a:miter lim="800000"/>
              <a:headEnd/>
              <a:tailEnd/>
            </a:ln>
          </p:spPr>
          <p:txBody>
            <a:bodyPr rot="0" vert="horz" wrap="square" lIns="0" tIns="0" rIns="0" bIns="0" anchor="t" anchorCtr="0">
              <a:spAutoFit/>
            </a:bodyPr>
            <a:lstStyle/>
            <a:p>
              <a:pPr algn="just" defTabSz="457200">
                <a:lnSpc>
                  <a:spcPct val="107000"/>
                </a:lnSpc>
                <a:defRPr/>
              </a:pPr>
              <a:r>
                <a:rPr lang="en-US" sz="1100">
                  <a:solidFill>
                    <a:srgbClr val="2D4660"/>
                  </a:solidFill>
                  <a:ea typeface="Calibri" panose="020F0502020204030204" pitchFamily="34" charset="0"/>
                  <a:cs typeface="Times New Roman" panose="02020603050405020304" pitchFamily="18" charset="0"/>
                </a:rPr>
                <a:t> </a:t>
              </a:r>
              <a:endParaRPr lang="en-US" sz="1100">
                <a:solidFill>
                  <a:prstClr val="black"/>
                </a:solidFill>
                <a:ea typeface="Calibri" panose="020F0502020204030204" pitchFamily="34" charset="0"/>
                <a:cs typeface="Times New Roman" panose="02020603050405020304" pitchFamily="18" charset="0"/>
              </a:endParaRPr>
            </a:p>
            <a:p>
              <a:pPr algn="just" defTabSz="457200">
                <a:lnSpc>
                  <a:spcPct val="107000"/>
                </a:lnSpc>
              </a:pPr>
              <a:r>
                <a:rPr lang="en-US" sz="1400" b="1">
                  <a:solidFill>
                    <a:srgbClr val="2D4660"/>
                  </a:solidFill>
                  <a:ea typeface="Calibri" panose="020F0502020204030204" pitchFamily="34" charset="0"/>
                  <a:cs typeface="Times New Roman" panose="02020603050405020304" pitchFamily="18" charset="0"/>
                </a:rPr>
                <a:t>Office of Planning and Assessment</a:t>
              </a:r>
              <a:endParaRPr lang="en-US" sz="1400" b="1">
                <a:solidFill>
                  <a:prstClr val="black"/>
                </a:solidFill>
                <a:ea typeface="Calibri" panose="020F0502020204030204" pitchFamily="34" charset="0"/>
                <a:cs typeface="Times New Roman" panose="02020603050405020304" pitchFamily="18" charset="0"/>
              </a:endParaRPr>
            </a:p>
          </p:txBody>
        </p:sp>
      </p:grpSp>
      <p:sp>
        <p:nvSpPr>
          <p:cNvPr id="2" name="Title 1"/>
          <p:cNvSpPr>
            <a:spLocks noGrp="1"/>
          </p:cNvSpPr>
          <p:nvPr>
            <p:ph type="title"/>
          </p:nvPr>
        </p:nvSpPr>
        <p:spPr>
          <a:xfrm>
            <a:off x="831273" y="60326"/>
            <a:ext cx="10515600" cy="1325563"/>
          </a:xfrm>
        </p:spPr>
        <p:txBody>
          <a:bodyPr/>
          <a:lstStyle/>
          <a:p>
            <a:r>
              <a:rPr lang="en-US" dirty="0"/>
              <a:t>Areas of Support</a:t>
            </a:r>
          </a:p>
        </p:txBody>
      </p:sp>
      <p:sp>
        <p:nvSpPr>
          <p:cNvPr id="11" name="Slide Number Placeholder 5"/>
          <p:cNvSpPr>
            <a:spLocks noGrp="1"/>
          </p:cNvSpPr>
          <p:nvPr>
            <p:ph type="sldNum" sz="quarter" idx="12"/>
          </p:nvPr>
        </p:nvSpPr>
        <p:spPr>
          <a:xfrm>
            <a:off x="8610600" y="6356350"/>
            <a:ext cx="2743200" cy="365125"/>
          </a:xfrm>
        </p:spPr>
        <p:txBody>
          <a:bodyPr/>
          <a:lstStyle/>
          <a:p>
            <a:fld id="{147ABDC5-7E89-B341-8DFC-A729978A81BA}" type="slidenum">
              <a:rPr lang="en-US" smtClean="0"/>
              <a:t>2</a:t>
            </a:fld>
            <a:endParaRPr lang="en-US"/>
          </a:p>
        </p:txBody>
      </p:sp>
      <p:graphicFrame>
        <p:nvGraphicFramePr>
          <p:cNvPr id="12" name="Content Placeholder 4">
            <a:extLst>
              <a:ext uri="{FF2B5EF4-FFF2-40B4-BE49-F238E27FC236}">
                <a16:creationId xmlns:a16="http://schemas.microsoft.com/office/drawing/2014/main" id="{B7522802-F851-4F27-A08F-13DB5B9E09C1}"/>
              </a:ext>
            </a:extLst>
          </p:cNvPr>
          <p:cNvGraphicFramePr>
            <a:graphicFrameLocks/>
          </p:cNvGraphicFramePr>
          <p:nvPr>
            <p:extLst>
              <p:ext uri="{D42A27DB-BD31-4B8C-83A1-F6EECF244321}">
                <p14:modId xmlns:p14="http://schemas.microsoft.com/office/powerpoint/2010/main" val="1935304886"/>
              </p:ext>
            </p:extLst>
          </p:nvPr>
        </p:nvGraphicFramePr>
        <p:xfrm>
          <a:off x="2763721" y="1461570"/>
          <a:ext cx="6533322" cy="40351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43518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6400800"/>
            <a:ext cx="12192000" cy="457200"/>
          </a:xfrm>
          <a:prstGeom prst="rect">
            <a:avLst/>
          </a:prstGeom>
          <a:solidFill>
            <a:srgbClr val="072C6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sp>
      <p:grpSp>
        <p:nvGrpSpPr>
          <p:cNvPr id="6" name="Group 5"/>
          <p:cNvGrpSpPr/>
          <p:nvPr userDrawn="1"/>
        </p:nvGrpSpPr>
        <p:grpSpPr>
          <a:xfrm>
            <a:off x="575067" y="5798109"/>
            <a:ext cx="7146533" cy="719390"/>
            <a:chOff x="144761" y="5910010"/>
            <a:chExt cx="7146533" cy="71939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761" y="5910010"/>
              <a:ext cx="2188654" cy="719390"/>
            </a:xfrm>
            <a:prstGeom prst="rect">
              <a:avLst/>
            </a:prstGeom>
          </p:spPr>
        </p:pic>
        <p:sp>
          <p:nvSpPr>
            <p:cNvPr id="9" name="Text Box 2" title="Office of Planning and Institutional Assessment"/>
            <p:cNvSpPr txBox="1">
              <a:spLocks noChangeArrowheads="1"/>
            </p:cNvSpPr>
            <p:nvPr userDrawn="1"/>
          </p:nvSpPr>
          <p:spPr bwMode="auto">
            <a:xfrm>
              <a:off x="2475001" y="5913133"/>
              <a:ext cx="4816293" cy="411651"/>
            </a:xfrm>
            <a:prstGeom prst="rect">
              <a:avLst/>
            </a:prstGeom>
            <a:noFill/>
            <a:ln w="9525">
              <a:noFill/>
              <a:miter lim="800000"/>
              <a:headEnd/>
              <a:tailEnd/>
            </a:ln>
          </p:spPr>
          <p:txBody>
            <a:bodyPr rot="0" vert="horz" wrap="square" lIns="0" tIns="0" rIns="0" bIns="0" anchor="t" anchorCtr="0">
              <a:spAutoFit/>
            </a:bodyPr>
            <a:lstStyle/>
            <a:p>
              <a:pPr algn="just" defTabSz="457200">
                <a:lnSpc>
                  <a:spcPct val="107000"/>
                </a:lnSpc>
                <a:defRPr/>
              </a:pPr>
              <a:r>
                <a:rPr lang="en-US" sz="1100">
                  <a:solidFill>
                    <a:srgbClr val="2D4660"/>
                  </a:solidFill>
                  <a:ea typeface="Calibri" panose="020F0502020204030204" pitchFamily="34" charset="0"/>
                  <a:cs typeface="Times New Roman" panose="02020603050405020304" pitchFamily="18" charset="0"/>
                </a:rPr>
                <a:t> </a:t>
              </a:r>
              <a:endParaRPr lang="en-US" sz="1100">
                <a:solidFill>
                  <a:prstClr val="black"/>
                </a:solidFill>
                <a:ea typeface="Calibri" panose="020F0502020204030204" pitchFamily="34" charset="0"/>
                <a:cs typeface="Times New Roman" panose="02020603050405020304" pitchFamily="18" charset="0"/>
              </a:endParaRPr>
            </a:p>
            <a:p>
              <a:pPr algn="just" defTabSz="457200">
                <a:lnSpc>
                  <a:spcPct val="107000"/>
                </a:lnSpc>
              </a:pPr>
              <a:r>
                <a:rPr lang="en-US" sz="1400" b="1">
                  <a:solidFill>
                    <a:srgbClr val="2D4660"/>
                  </a:solidFill>
                  <a:ea typeface="Calibri" panose="020F0502020204030204" pitchFamily="34" charset="0"/>
                  <a:cs typeface="Times New Roman" panose="02020603050405020304" pitchFamily="18" charset="0"/>
                </a:rPr>
                <a:t>Office of Planning and Assessment</a:t>
              </a:r>
              <a:endParaRPr lang="en-US" sz="1400" b="1">
                <a:solidFill>
                  <a:prstClr val="black"/>
                </a:solidFill>
                <a:ea typeface="Calibri" panose="020F0502020204030204" pitchFamily="34" charset="0"/>
                <a:cs typeface="Times New Roman" panose="02020603050405020304" pitchFamily="18" charset="0"/>
              </a:endParaRPr>
            </a:p>
          </p:txBody>
        </p:sp>
      </p:grpSp>
      <p:sp>
        <p:nvSpPr>
          <p:cNvPr id="2" name="Title 1"/>
          <p:cNvSpPr>
            <a:spLocks noGrp="1"/>
          </p:cNvSpPr>
          <p:nvPr>
            <p:ph type="title"/>
          </p:nvPr>
        </p:nvSpPr>
        <p:spPr/>
        <p:txBody>
          <a:bodyPr/>
          <a:lstStyle/>
          <a:p>
            <a:r>
              <a:rPr lang="en-US" dirty="0"/>
              <a:t>Institutional Research</a:t>
            </a:r>
          </a:p>
        </p:txBody>
      </p:sp>
      <p:sp>
        <p:nvSpPr>
          <p:cNvPr id="3" name="Content Placeholder 2">
            <a:extLst>
              <a:ext uri="{FF2B5EF4-FFF2-40B4-BE49-F238E27FC236}">
                <a16:creationId xmlns:a16="http://schemas.microsoft.com/office/drawing/2014/main" id="{25CD203A-0915-4F3D-856E-0CA3B3B8CAE2}"/>
              </a:ext>
            </a:extLst>
          </p:cNvPr>
          <p:cNvSpPr>
            <a:spLocks noGrp="1"/>
          </p:cNvSpPr>
          <p:nvPr>
            <p:ph idx="1"/>
          </p:nvPr>
        </p:nvSpPr>
        <p:spPr>
          <a:xfrm>
            <a:off x="838200" y="2017946"/>
            <a:ext cx="8035126" cy="3966696"/>
          </a:xfrm>
        </p:spPr>
        <p:txBody>
          <a:bodyPr/>
          <a:lstStyle/>
          <a:p>
            <a:r>
              <a:rPr lang="en-US" dirty="0"/>
              <a:t>Official Reporting</a:t>
            </a:r>
          </a:p>
          <a:p>
            <a:r>
              <a:rPr lang="en-US" dirty="0"/>
              <a:t>Institutional Analytics</a:t>
            </a:r>
          </a:p>
          <a:p>
            <a:r>
              <a:rPr lang="en-US" dirty="0"/>
              <a:t>Large-scale Surveys</a:t>
            </a:r>
          </a:p>
          <a:p>
            <a:r>
              <a:rPr lang="en-US" dirty="0"/>
              <a:t>Institutional Research Studies</a:t>
            </a:r>
          </a:p>
        </p:txBody>
      </p:sp>
      <p:sp>
        <p:nvSpPr>
          <p:cNvPr id="11" name="Slide Number Placeholder 5"/>
          <p:cNvSpPr>
            <a:spLocks noGrp="1"/>
          </p:cNvSpPr>
          <p:nvPr>
            <p:ph type="sldNum" sz="quarter" idx="12"/>
          </p:nvPr>
        </p:nvSpPr>
        <p:spPr/>
        <p:txBody>
          <a:bodyPr/>
          <a:lstStyle/>
          <a:p>
            <a:fld id="{147ABDC5-7E89-B341-8DFC-A729978A81BA}" type="slidenum">
              <a:rPr lang="en-US" smtClean="0"/>
              <a:t>3</a:t>
            </a:fld>
            <a:endParaRPr lang="en-US"/>
          </a:p>
        </p:txBody>
      </p:sp>
    </p:spTree>
    <p:extLst>
      <p:ext uri="{BB962C8B-B14F-4D97-AF65-F5344CB8AC3E}">
        <p14:creationId xmlns:p14="http://schemas.microsoft.com/office/powerpoint/2010/main" val="4092868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1DDCE-430F-4BEC-A299-1180EA8947EE}"/>
              </a:ext>
            </a:extLst>
          </p:cNvPr>
          <p:cNvSpPr>
            <a:spLocks noGrp="1"/>
          </p:cNvSpPr>
          <p:nvPr>
            <p:ph type="title"/>
          </p:nvPr>
        </p:nvSpPr>
        <p:spPr/>
        <p:txBody>
          <a:bodyPr/>
          <a:lstStyle/>
          <a:p>
            <a:r>
              <a:rPr lang="en-US" dirty="0"/>
              <a:t>Penn State Fact Book</a:t>
            </a:r>
            <a:br>
              <a:rPr lang="en-US" dirty="0"/>
            </a:br>
            <a:r>
              <a:rPr lang="en-US" sz="3200" dirty="0">
                <a:solidFill>
                  <a:schemeClr val="tx2"/>
                </a:solidFill>
              </a:rPr>
              <a:t>factbook.psu.edu</a:t>
            </a:r>
            <a:endParaRPr lang="en-US" dirty="0">
              <a:solidFill>
                <a:schemeClr val="tx2"/>
              </a:solidFill>
            </a:endParaRPr>
          </a:p>
        </p:txBody>
      </p:sp>
      <p:pic>
        <p:nvPicPr>
          <p:cNvPr id="4" name="Picture 3">
            <a:extLst>
              <a:ext uri="{FF2B5EF4-FFF2-40B4-BE49-F238E27FC236}">
                <a16:creationId xmlns:a16="http://schemas.microsoft.com/office/drawing/2014/main" id="{F83FB443-F72A-49E4-BE32-1199208D6BC0}"/>
              </a:ext>
            </a:extLst>
          </p:cNvPr>
          <p:cNvPicPr>
            <a:picLocks noChangeAspect="1"/>
          </p:cNvPicPr>
          <p:nvPr/>
        </p:nvPicPr>
        <p:blipFill>
          <a:blip r:embed="rId2"/>
          <a:stretch>
            <a:fillRect/>
          </a:stretch>
        </p:blipFill>
        <p:spPr>
          <a:xfrm>
            <a:off x="1572491" y="1786641"/>
            <a:ext cx="9047017" cy="3845744"/>
          </a:xfrm>
          <a:prstGeom prst="rect">
            <a:avLst/>
          </a:prstGeom>
        </p:spPr>
      </p:pic>
    </p:spTree>
    <p:extLst>
      <p:ext uri="{BB962C8B-B14F-4D97-AF65-F5344CB8AC3E}">
        <p14:creationId xmlns:p14="http://schemas.microsoft.com/office/powerpoint/2010/main" val="4145611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6400800"/>
            <a:ext cx="12192000" cy="457200"/>
          </a:xfrm>
          <a:prstGeom prst="rect">
            <a:avLst/>
          </a:prstGeom>
          <a:solidFill>
            <a:srgbClr val="072C6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sp>
      <p:grpSp>
        <p:nvGrpSpPr>
          <p:cNvPr id="6" name="Group 5"/>
          <p:cNvGrpSpPr/>
          <p:nvPr userDrawn="1"/>
        </p:nvGrpSpPr>
        <p:grpSpPr>
          <a:xfrm>
            <a:off x="575067" y="5798109"/>
            <a:ext cx="7146533" cy="719390"/>
            <a:chOff x="144761" y="5910010"/>
            <a:chExt cx="7146533" cy="71939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761" y="5910010"/>
              <a:ext cx="2188654" cy="719390"/>
            </a:xfrm>
            <a:prstGeom prst="rect">
              <a:avLst/>
            </a:prstGeom>
          </p:spPr>
        </p:pic>
        <p:sp>
          <p:nvSpPr>
            <p:cNvPr id="9" name="Text Box 2" title="Office of Planning and Institutional Assessment"/>
            <p:cNvSpPr txBox="1">
              <a:spLocks noChangeArrowheads="1"/>
            </p:cNvSpPr>
            <p:nvPr userDrawn="1"/>
          </p:nvSpPr>
          <p:spPr bwMode="auto">
            <a:xfrm>
              <a:off x="2475001" y="5913133"/>
              <a:ext cx="4816293" cy="411651"/>
            </a:xfrm>
            <a:prstGeom prst="rect">
              <a:avLst/>
            </a:prstGeom>
            <a:noFill/>
            <a:ln w="9525">
              <a:noFill/>
              <a:miter lim="800000"/>
              <a:headEnd/>
              <a:tailEnd/>
            </a:ln>
          </p:spPr>
          <p:txBody>
            <a:bodyPr rot="0" vert="horz" wrap="square" lIns="0" tIns="0" rIns="0" bIns="0" anchor="t" anchorCtr="0">
              <a:spAutoFit/>
            </a:bodyPr>
            <a:lstStyle/>
            <a:p>
              <a:pPr algn="just" defTabSz="457200">
                <a:lnSpc>
                  <a:spcPct val="107000"/>
                </a:lnSpc>
                <a:defRPr/>
              </a:pPr>
              <a:r>
                <a:rPr lang="en-US" sz="1100">
                  <a:solidFill>
                    <a:srgbClr val="2D4660"/>
                  </a:solidFill>
                  <a:ea typeface="Calibri" panose="020F0502020204030204" pitchFamily="34" charset="0"/>
                  <a:cs typeface="Times New Roman" panose="02020603050405020304" pitchFamily="18" charset="0"/>
                </a:rPr>
                <a:t> </a:t>
              </a:r>
              <a:endParaRPr lang="en-US" sz="1100">
                <a:solidFill>
                  <a:prstClr val="black"/>
                </a:solidFill>
                <a:ea typeface="Calibri" panose="020F0502020204030204" pitchFamily="34" charset="0"/>
                <a:cs typeface="Times New Roman" panose="02020603050405020304" pitchFamily="18" charset="0"/>
              </a:endParaRPr>
            </a:p>
            <a:p>
              <a:pPr algn="just" defTabSz="457200">
                <a:lnSpc>
                  <a:spcPct val="107000"/>
                </a:lnSpc>
              </a:pPr>
              <a:r>
                <a:rPr lang="en-US" sz="1400" b="1">
                  <a:solidFill>
                    <a:srgbClr val="2D4660"/>
                  </a:solidFill>
                  <a:ea typeface="Calibri" panose="020F0502020204030204" pitchFamily="34" charset="0"/>
                  <a:cs typeface="Times New Roman" panose="02020603050405020304" pitchFamily="18" charset="0"/>
                </a:rPr>
                <a:t>Office of Planning and Assessment</a:t>
              </a:r>
              <a:endParaRPr lang="en-US" sz="1400" b="1">
                <a:solidFill>
                  <a:prstClr val="black"/>
                </a:solidFill>
                <a:ea typeface="Calibri" panose="020F0502020204030204" pitchFamily="34" charset="0"/>
                <a:cs typeface="Times New Roman" panose="02020603050405020304" pitchFamily="18" charset="0"/>
              </a:endParaRPr>
            </a:p>
          </p:txBody>
        </p:sp>
      </p:grpSp>
      <p:sp>
        <p:nvSpPr>
          <p:cNvPr id="2" name="Title 1"/>
          <p:cNvSpPr>
            <a:spLocks noGrp="1"/>
          </p:cNvSpPr>
          <p:nvPr>
            <p:ph type="title"/>
          </p:nvPr>
        </p:nvSpPr>
        <p:spPr>
          <a:xfrm>
            <a:off x="838200" y="308854"/>
            <a:ext cx="10515600" cy="1013509"/>
          </a:xfrm>
        </p:spPr>
        <p:txBody>
          <a:bodyPr>
            <a:normAutofit fontScale="90000"/>
          </a:bodyPr>
          <a:lstStyle/>
          <a:p>
            <a:r>
              <a:rPr lang="en-US" dirty="0"/>
              <a:t>Institutional Dashboards</a:t>
            </a:r>
            <a:br>
              <a:rPr lang="en-US" dirty="0"/>
            </a:br>
            <a:r>
              <a:rPr lang="en-US" sz="3600" dirty="0">
                <a:solidFill>
                  <a:schemeClr val="tx2"/>
                </a:solidFill>
              </a:rPr>
              <a:t>itwo.psu.edu</a:t>
            </a:r>
            <a:endParaRPr lang="en-US" dirty="0">
              <a:solidFill>
                <a:schemeClr val="tx2"/>
              </a:solidFill>
            </a:endParaRPr>
          </a:p>
        </p:txBody>
      </p:sp>
      <p:sp>
        <p:nvSpPr>
          <p:cNvPr id="11" name="Slide Number Placeholder 5"/>
          <p:cNvSpPr>
            <a:spLocks noGrp="1"/>
          </p:cNvSpPr>
          <p:nvPr>
            <p:ph type="sldNum" sz="quarter" idx="12"/>
          </p:nvPr>
        </p:nvSpPr>
        <p:spPr>
          <a:xfrm>
            <a:off x="8610600" y="6356350"/>
            <a:ext cx="2743200" cy="365125"/>
          </a:xfrm>
        </p:spPr>
        <p:txBody>
          <a:bodyPr/>
          <a:lstStyle/>
          <a:p>
            <a:fld id="{147ABDC5-7E89-B341-8DFC-A729978A81BA}" type="slidenum">
              <a:rPr lang="en-US" smtClean="0"/>
              <a:t>5</a:t>
            </a:fld>
            <a:endParaRPr lang="en-US"/>
          </a:p>
        </p:txBody>
      </p:sp>
      <p:pic>
        <p:nvPicPr>
          <p:cNvPr id="3" name="Picture 2">
            <a:extLst>
              <a:ext uri="{FF2B5EF4-FFF2-40B4-BE49-F238E27FC236}">
                <a16:creationId xmlns:a16="http://schemas.microsoft.com/office/drawing/2014/main" id="{F5144CCC-103F-4AA2-82CF-049C8EF708A9}"/>
              </a:ext>
            </a:extLst>
          </p:cNvPr>
          <p:cNvPicPr>
            <a:picLocks noChangeAspect="1"/>
          </p:cNvPicPr>
          <p:nvPr/>
        </p:nvPicPr>
        <p:blipFill>
          <a:blip r:embed="rId4"/>
          <a:stretch>
            <a:fillRect/>
          </a:stretch>
        </p:blipFill>
        <p:spPr>
          <a:xfrm>
            <a:off x="2401801" y="1561698"/>
            <a:ext cx="7580399" cy="4048494"/>
          </a:xfrm>
          <a:prstGeom prst="rect">
            <a:avLst/>
          </a:prstGeom>
        </p:spPr>
      </p:pic>
    </p:spTree>
    <p:extLst>
      <p:ext uri="{BB962C8B-B14F-4D97-AF65-F5344CB8AC3E}">
        <p14:creationId xmlns:p14="http://schemas.microsoft.com/office/powerpoint/2010/main" val="1609025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773E9-274A-4CCF-AC14-335D940E0D1C}"/>
              </a:ext>
            </a:extLst>
          </p:cNvPr>
          <p:cNvSpPr>
            <a:spLocks noGrp="1"/>
          </p:cNvSpPr>
          <p:nvPr>
            <p:ph type="title"/>
          </p:nvPr>
        </p:nvSpPr>
        <p:spPr>
          <a:xfrm>
            <a:off x="838200" y="74180"/>
            <a:ext cx="10515600" cy="1325563"/>
          </a:xfrm>
        </p:spPr>
        <p:txBody>
          <a:bodyPr>
            <a:normAutofit/>
          </a:bodyPr>
          <a:lstStyle/>
          <a:p>
            <a:r>
              <a:rPr lang="en-US" sz="4000" dirty="0"/>
              <a:t>University-wide Climate Survey (Spring 2020)</a:t>
            </a:r>
          </a:p>
        </p:txBody>
      </p:sp>
      <p:sp>
        <p:nvSpPr>
          <p:cNvPr id="3" name="Rectangle 2">
            <a:extLst>
              <a:ext uri="{FF2B5EF4-FFF2-40B4-BE49-F238E27FC236}">
                <a16:creationId xmlns:a16="http://schemas.microsoft.com/office/drawing/2014/main" id="{FC6BEE3C-8579-4D17-A612-9BF630382EB1}"/>
              </a:ext>
            </a:extLst>
          </p:cNvPr>
          <p:cNvSpPr/>
          <p:nvPr/>
        </p:nvSpPr>
        <p:spPr>
          <a:xfrm>
            <a:off x="955961" y="1018351"/>
            <a:ext cx="5590593" cy="523220"/>
          </a:xfrm>
          <a:prstGeom prst="rect">
            <a:avLst/>
          </a:prstGeom>
        </p:spPr>
        <p:txBody>
          <a:bodyPr wrap="square">
            <a:spAutoFit/>
          </a:bodyPr>
          <a:lstStyle/>
          <a:p>
            <a:r>
              <a:rPr lang="en-US" sz="2800" dirty="0">
                <a:solidFill>
                  <a:schemeClr val="accent1"/>
                </a:solidFill>
              </a:rPr>
              <a:t>sites.psu.edu/</a:t>
            </a:r>
            <a:r>
              <a:rPr lang="en-US" sz="2800" dirty="0" err="1">
                <a:solidFill>
                  <a:schemeClr val="accent1"/>
                </a:solidFill>
              </a:rPr>
              <a:t>climatestudy</a:t>
            </a:r>
            <a:endParaRPr lang="en-US" sz="2800" dirty="0">
              <a:solidFill>
                <a:schemeClr val="accent1"/>
              </a:solidFill>
            </a:endParaRPr>
          </a:p>
        </p:txBody>
      </p:sp>
      <p:pic>
        <p:nvPicPr>
          <p:cNvPr id="4" name="Picture 3">
            <a:extLst>
              <a:ext uri="{FF2B5EF4-FFF2-40B4-BE49-F238E27FC236}">
                <a16:creationId xmlns:a16="http://schemas.microsoft.com/office/drawing/2014/main" id="{3BBB5C05-EF1E-4D5B-8486-251E9AE4B9C2}"/>
              </a:ext>
            </a:extLst>
          </p:cNvPr>
          <p:cNvPicPr>
            <a:picLocks noChangeAspect="1"/>
          </p:cNvPicPr>
          <p:nvPr/>
        </p:nvPicPr>
        <p:blipFill>
          <a:blip r:embed="rId2"/>
          <a:stretch>
            <a:fillRect/>
          </a:stretch>
        </p:blipFill>
        <p:spPr>
          <a:xfrm>
            <a:off x="1426860" y="2045156"/>
            <a:ext cx="8853212" cy="3752953"/>
          </a:xfrm>
          <a:prstGeom prst="rect">
            <a:avLst/>
          </a:prstGeom>
        </p:spPr>
      </p:pic>
      <p:sp>
        <p:nvSpPr>
          <p:cNvPr id="5" name="Rectangle 4">
            <a:extLst>
              <a:ext uri="{FF2B5EF4-FFF2-40B4-BE49-F238E27FC236}">
                <a16:creationId xmlns:a16="http://schemas.microsoft.com/office/drawing/2014/main" id="{9ED3E3C2-9F91-4859-82E2-A6CAABD556E2}"/>
              </a:ext>
            </a:extLst>
          </p:cNvPr>
          <p:cNvSpPr/>
          <p:nvPr/>
        </p:nvSpPr>
        <p:spPr>
          <a:xfrm>
            <a:off x="1" y="6400800"/>
            <a:ext cx="12192000" cy="457200"/>
          </a:xfrm>
          <a:prstGeom prst="rect">
            <a:avLst/>
          </a:prstGeom>
          <a:solidFill>
            <a:srgbClr val="072C6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sp>
      <p:grpSp>
        <p:nvGrpSpPr>
          <p:cNvPr id="6" name="Group 5">
            <a:extLst>
              <a:ext uri="{FF2B5EF4-FFF2-40B4-BE49-F238E27FC236}">
                <a16:creationId xmlns:a16="http://schemas.microsoft.com/office/drawing/2014/main" id="{61B3A1EC-9408-4476-97BB-28352FA85048}"/>
              </a:ext>
            </a:extLst>
          </p:cNvPr>
          <p:cNvGrpSpPr/>
          <p:nvPr/>
        </p:nvGrpSpPr>
        <p:grpSpPr>
          <a:xfrm>
            <a:off x="575067" y="5798109"/>
            <a:ext cx="7146533" cy="719390"/>
            <a:chOff x="144761" y="5910010"/>
            <a:chExt cx="7146533" cy="719390"/>
          </a:xfrm>
        </p:grpSpPr>
        <p:pic>
          <p:nvPicPr>
            <p:cNvPr id="7" name="Picture 6">
              <a:extLst>
                <a:ext uri="{FF2B5EF4-FFF2-40B4-BE49-F238E27FC236}">
                  <a16:creationId xmlns:a16="http://schemas.microsoft.com/office/drawing/2014/main" id="{584E592C-DBD3-4466-A168-1981472253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761" y="5910010"/>
              <a:ext cx="2188654" cy="719390"/>
            </a:xfrm>
            <a:prstGeom prst="rect">
              <a:avLst/>
            </a:prstGeom>
          </p:spPr>
        </p:pic>
        <p:sp>
          <p:nvSpPr>
            <p:cNvPr id="8" name="Text Box 2" title="Office of Planning and Institutional Assessment">
              <a:extLst>
                <a:ext uri="{FF2B5EF4-FFF2-40B4-BE49-F238E27FC236}">
                  <a16:creationId xmlns:a16="http://schemas.microsoft.com/office/drawing/2014/main" id="{531D6E08-F8B7-4A33-87EF-318F09CAC5E4}"/>
                </a:ext>
              </a:extLst>
            </p:cNvPr>
            <p:cNvSpPr txBox="1">
              <a:spLocks noChangeArrowheads="1"/>
            </p:cNvSpPr>
            <p:nvPr userDrawn="1"/>
          </p:nvSpPr>
          <p:spPr bwMode="auto">
            <a:xfrm>
              <a:off x="2475001" y="5913133"/>
              <a:ext cx="4816293" cy="411651"/>
            </a:xfrm>
            <a:prstGeom prst="rect">
              <a:avLst/>
            </a:prstGeom>
            <a:noFill/>
            <a:ln w="9525">
              <a:noFill/>
              <a:miter lim="800000"/>
              <a:headEnd/>
              <a:tailEnd/>
            </a:ln>
          </p:spPr>
          <p:txBody>
            <a:bodyPr rot="0" vert="horz" wrap="square" lIns="0" tIns="0" rIns="0" bIns="0" anchor="t" anchorCtr="0">
              <a:spAutoFit/>
            </a:bodyPr>
            <a:lstStyle/>
            <a:p>
              <a:pPr algn="just" defTabSz="457200">
                <a:lnSpc>
                  <a:spcPct val="107000"/>
                </a:lnSpc>
                <a:defRPr/>
              </a:pPr>
              <a:r>
                <a:rPr lang="en-US" sz="1100">
                  <a:solidFill>
                    <a:srgbClr val="2D4660"/>
                  </a:solidFill>
                  <a:ea typeface="Calibri" panose="020F0502020204030204" pitchFamily="34" charset="0"/>
                  <a:cs typeface="Times New Roman" panose="02020603050405020304" pitchFamily="18" charset="0"/>
                </a:rPr>
                <a:t> </a:t>
              </a:r>
              <a:endParaRPr lang="en-US" sz="1100">
                <a:solidFill>
                  <a:prstClr val="black"/>
                </a:solidFill>
                <a:ea typeface="Calibri" panose="020F0502020204030204" pitchFamily="34" charset="0"/>
                <a:cs typeface="Times New Roman" panose="02020603050405020304" pitchFamily="18" charset="0"/>
              </a:endParaRPr>
            </a:p>
            <a:p>
              <a:pPr algn="just" defTabSz="457200">
                <a:lnSpc>
                  <a:spcPct val="107000"/>
                </a:lnSpc>
              </a:pPr>
              <a:r>
                <a:rPr lang="en-US" sz="1400" b="1">
                  <a:solidFill>
                    <a:srgbClr val="2D4660"/>
                  </a:solidFill>
                  <a:ea typeface="Calibri" panose="020F0502020204030204" pitchFamily="34" charset="0"/>
                  <a:cs typeface="Times New Roman" panose="02020603050405020304" pitchFamily="18" charset="0"/>
                </a:rPr>
                <a:t>Office of Planning and Assessment</a:t>
              </a:r>
              <a:endParaRPr lang="en-US" sz="1400" b="1">
                <a:solidFill>
                  <a:prstClr val="black"/>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77192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E90E2-1AD5-4F79-BD76-63191B187DA3}"/>
              </a:ext>
            </a:extLst>
          </p:cNvPr>
          <p:cNvSpPr>
            <a:spLocks noGrp="1"/>
          </p:cNvSpPr>
          <p:nvPr>
            <p:ph type="title"/>
          </p:nvPr>
        </p:nvSpPr>
        <p:spPr>
          <a:xfrm>
            <a:off x="665018" y="196970"/>
            <a:ext cx="10515600" cy="1325563"/>
          </a:xfrm>
        </p:spPr>
        <p:txBody>
          <a:bodyPr/>
          <a:lstStyle/>
          <a:p>
            <a:r>
              <a:rPr lang="en-US" dirty="0"/>
              <a:t>Economic Impact Studies</a:t>
            </a:r>
          </a:p>
        </p:txBody>
      </p:sp>
      <p:pic>
        <p:nvPicPr>
          <p:cNvPr id="3" name="Picture 2">
            <a:extLst>
              <a:ext uri="{FF2B5EF4-FFF2-40B4-BE49-F238E27FC236}">
                <a16:creationId xmlns:a16="http://schemas.microsoft.com/office/drawing/2014/main" id="{4FFA6B49-F6E8-46C0-833E-C2E470B10B43}"/>
              </a:ext>
            </a:extLst>
          </p:cNvPr>
          <p:cNvPicPr>
            <a:picLocks noChangeAspect="1"/>
          </p:cNvPicPr>
          <p:nvPr/>
        </p:nvPicPr>
        <p:blipFill>
          <a:blip r:embed="rId2"/>
          <a:stretch>
            <a:fillRect/>
          </a:stretch>
        </p:blipFill>
        <p:spPr>
          <a:xfrm>
            <a:off x="2102427" y="1545417"/>
            <a:ext cx="7640781" cy="4064775"/>
          </a:xfrm>
          <a:prstGeom prst="rect">
            <a:avLst/>
          </a:prstGeom>
          <a:ln>
            <a:solidFill>
              <a:srgbClr val="072C62"/>
            </a:solidFill>
          </a:ln>
        </p:spPr>
      </p:pic>
      <p:sp>
        <p:nvSpPr>
          <p:cNvPr id="4" name="Rectangle 3">
            <a:extLst>
              <a:ext uri="{FF2B5EF4-FFF2-40B4-BE49-F238E27FC236}">
                <a16:creationId xmlns:a16="http://schemas.microsoft.com/office/drawing/2014/main" id="{11DB9410-168E-4574-997C-35E1228BF519}"/>
              </a:ext>
            </a:extLst>
          </p:cNvPr>
          <p:cNvSpPr/>
          <p:nvPr/>
        </p:nvSpPr>
        <p:spPr>
          <a:xfrm>
            <a:off x="1" y="6400800"/>
            <a:ext cx="12192000" cy="457200"/>
          </a:xfrm>
          <a:prstGeom prst="rect">
            <a:avLst/>
          </a:prstGeom>
          <a:solidFill>
            <a:srgbClr val="072C6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sp>
      <p:grpSp>
        <p:nvGrpSpPr>
          <p:cNvPr id="5" name="Group 4">
            <a:extLst>
              <a:ext uri="{FF2B5EF4-FFF2-40B4-BE49-F238E27FC236}">
                <a16:creationId xmlns:a16="http://schemas.microsoft.com/office/drawing/2014/main" id="{ABBF9E76-1611-44E2-A292-7A2BCD1B2B41}"/>
              </a:ext>
            </a:extLst>
          </p:cNvPr>
          <p:cNvGrpSpPr/>
          <p:nvPr/>
        </p:nvGrpSpPr>
        <p:grpSpPr>
          <a:xfrm>
            <a:off x="575067" y="5798109"/>
            <a:ext cx="7146533" cy="719390"/>
            <a:chOff x="144761" y="5910010"/>
            <a:chExt cx="7146533" cy="719390"/>
          </a:xfrm>
        </p:grpSpPr>
        <p:pic>
          <p:nvPicPr>
            <p:cNvPr id="6" name="Picture 5">
              <a:extLst>
                <a:ext uri="{FF2B5EF4-FFF2-40B4-BE49-F238E27FC236}">
                  <a16:creationId xmlns:a16="http://schemas.microsoft.com/office/drawing/2014/main" id="{3F29B1A4-7D00-4DA9-BD8B-DE04132E7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761" y="5910010"/>
              <a:ext cx="2188654" cy="719390"/>
            </a:xfrm>
            <a:prstGeom prst="rect">
              <a:avLst/>
            </a:prstGeom>
          </p:spPr>
        </p:pic>
        <p:sp>
          <p:nvSpPr>
            <p:cNvPr id="7" name="Text Box 2" title="Office of Planning and Institutional Assessment">
              <a:extLst>
                <a:ext uri="{FF2B5EF4-FFF2-40B4-BE49-F238E27FC236}">
                  <a16:creationId xmlns:a16="http://schemas.microsoft.com/office/drawing/2014/main" id="{8CE8124D-655A-4825-80C0-9FBEB1764D6A}"/>
                </a:ext>
              </a:extLst>
            </p:cNvPr>
            <p:cNvSpPr txBox="1">
              <a:spLocks noChangeArrowheads="1"/>
            </p:cNvSpPr>
            <p:nvPr userDrawn="1"/>
          </p:nvSpPr>
          <p:spPr bwMode="auto">
            <a:xfrm>
              <a:off x="2475001" y="5913133"/>
              <a:ext cx="4816293" cy="411651"/>
            </a:xfrm>
            <a:prstGeom prst="rect">
              <a:avLst/>
            </a:prstGeom>
            <a:noFill/>
            <a:ln w="9525">
              <a:noFill/>
              <a:miter lim="800000"/>
              <a:headEnd/>
              <a:tailEnd/>
            </a:ln>
          </p:spPr>
          <p:txBody>
            <a:bodyPr rot="0" vert="horz" wrap="square" lIns="0" tIns="0" rIns="0" bIns="0" anchor="t" anchorCtr="0">
              <a:spAutoFit/>
            </a:bodyPr>
            <a:lstStyle/>
            <a:p>
              <a:pPr algn="just" defTabSz="457200">
                <a:lnSpc>
                  <a:spcPct val="107000"/>
                </a:lnSpc>
                <a:defRPr/>
              </a:pPr>
              <a:r>
                <a:rPr lang="en-US" sz="1100">
                  <a:solidFill>
                    <a:srgbClr val="2D4660"/>
                  </a:solidFill>
                  <a:ea typeface="Calibri" panose="020F0502020204030204" pitchFamily="34" charset="0"/>
                  <a:cs typeface="Times New Roman" panose="02020603050405020304" pitchFamily="18" charset="0"/>
                </a:rPr>
                <a:t> </a:t>
              </a:r>
              <a:endParaRPr lang="en-US" sz="1100">
                <a:solidFill>
                  <a:prstClr val="black"/>
                </a:solidFill>
                <a:ea typeface="Calibri" panose="020F0502020204030204" pitchFamily="34" charset="0"/>
                <a:cs typeface="Times New Roman" panose="02020603050405020304" pitchFamily="18" charset="0"/>
              </a:endParaRPr>
            </a:p>
            <a:p>
              <a:pPr algn="just" defTabSz="457200">
                <a:lnSpc>
                  <a:spcPct val="107000"/>
                </a:lnSpc>
              </a:pPr>
              <a:r>
                <a:rPr lang="en-US" sz="1400" b="1">
                  <a:solidFill>
                    <a:srgbClr val="2D4660"/>
                  </a:solidFill>
                  <a:ea typeface="Calibri" panose="020F0502020204030204" pitchFamily="34" charset="0"/>
                  <a:cs typeface="Times New Roman" panose="02020603050405020304" pitchFamily="18" charset="0"/>
                </a:rPr>
                <a:t>Office of Planning and Assessment</a:t>
              </a:r>
              <a:endParaRPr lang="en-US" sz="1400" b="1">
                <a:solidFill>
                  <a:prstClr val="black"/>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78469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DB9410-168E-4574-997C-35E1228BF519}"/>
              </a:ext>
            </a:extLst>
          </p:cNvPr>
          <p:cNvSpPr/>
          <p:nvPr/>
        </p:nvSpPr>
        <p:spPr>
          <a:xfrm>
            <a:off x="1" y="6400800"/>
            <a:ext cx="12192000" cy="457200"/>
          </a:xfrm>
          <a:prstGeom prst="rect">
            <a:avLst/>
          </a:prstGeom>
          <a:solidFill>
            <a:srgbClr val="072C6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sp>
      <p:grpSp>
        <p:nvGrpSpPr>
          <p:cNvPr id="5" name="Group 4">
            <a:extLst>
              <a:ext uri="{FF2B5EF4-FFF2-40B4-BE49-F238E27FC236}">
                <a16:creationId xmlns:a16="http://schemas.microsoft.com/office/drawing/2014/main" id="{ABBF9E76-1611-44E2-A292-7A2BCD1B2B41}"/>
              </a:ext>
            </a:extLst>
          </p:cNvPr>
          <p:cNvGrpSpPr/>
          <p:nvPr/>
        </p:nvGrpSpPr>
        <p:grpSpPr>
          <a:xfrm>
            <a:off x="575067" y="5798109"/>
            <a:ext cx="7146533" cy="719390"/>
            <a:chOff x="144761" y="5910010"/>
            <a:chExt cx="7146533" cy="719390"/>
          </a:xfrm>
        </p:grpSpPr>
        <p:pic>
          <p:nvPicPr>
            <p:cNvPr id="6" name="Picture 5">
              <a:extLst>
                <a:ext uri="{FF2B5EF4-FFF2-40B4-BE49-F238E27FC236}">
                  <a16:creationId xmlns:a16="http://schemas.microsoft.com/office/drawing/2014/main" id="{3F29B1A4-7D00-4DA9-BD8B-DE04132E7A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61" y="5910010"/>
              <a:ext cx="2188654" cy="719390"/>
            </a:xfrm>
            <a:prstGeom prst="rect">
              <a:avLst/>
            </a:prstGeom>
          </p:spPr>
        </p:pic>
        <p:sp>
          <p:nvSpPr>
            <p:cNvPr id="7" name="Text Box 2" title="Office of Planning and Institutional Assessment">
              <a:extLst>
                <a:ext uri="{FF2B5EF4-FFF2-40B4-BE49-F238E27FC236}">
                  <a16:creationId xmlns:a16="http://schemas.microsoft.com/office/drawing/2014/main" id="{8CE8124D-655A-4825-80C0-9FBEB1764D6A}"/>
                </a:ext>
              </a:extLst>
            </p:cNvPr>
            <p:cNvSpPr txBox="1">
              <a:spLocks noChangeArrowheads="1"/>
            </p:cNvSpPr>
            <p:nvPr userDrawn="1"/>
          </p:nvSpPr>
          <p:spPr bwMode="auto">
            <a:xfrm>
              <a:off x="2475001" y="5913133"/>
              <a:ext cx="4816293" cy="411651"/>
            </a:xfrm>
            <a:prstGeom prst="rect">
              <a:avLst/>
            </a:prstGeom>
            <a:noFill/>
            <a:ln w="9525">
              <a:noFill/>
              <a:miter lim="800000"/>
              <a:headEnd/>
              <a:tailEnd/>
            </a:ln>
          </p:spPr>
          <p:txBody>
            <a:bodyPr rot="0" vert="horz" wrap="square" lIns="0" tIns="0" rIns="0" bIns="0" anchor="t" anchorCtr="0">
              <a:spAutoFit/>
            </a:bodyPr>
            <a:lstStyle/>
            <a:p>
              <a:pPr algn="just" defTabSz="457200">
                <a:lnSpc>
                  <a:spcPct val="107000"/>
                </a:lnSpc>
                <a:defRPr/>
              </a:pPr>
              <a:r>
                <a:rPr lang="en-US" sz="1100">
                  <a:solidFill>
                    <a:srgbClr val="2D4660"/>
                  </a:solidFill>
                  <a:ea typeface="Calibri" panose="020F0502020204030204" pitchFamily="34" charset="0"/>
                  <a:cs typeface="Times New Roman" panose="02020603050405020304" pitchFamily="18" charset="0"/>
                </a:rPr>
                <a:t> </a:t>
              </a:r>
              <a:endParaRPr lang="en-US" sz="1100">
                <a:solidFill>
                  <a:prstClr val="black"/>
                </a:solidFill>
                <a:ea typeface="Calibri" panose="020F0502020204030204" pitchFamily="34" charset="0"/>
                <a:cs typeface="Times New Roman" panose="02020603050405020304" pitchFamily="18" charset="0"/>
              </a:endParaRPr>
            </a:p>
            <a:p>
              <a:pPr algn="just" defTabSz="457200">
                <a:lnSpc>
                  <a:spcPct val="107000"/>
                </a:lnSpc>
              </a:pPr>
              <a:r>
                <a:rPr lang="en-US" sz="1400" b="1">
                  <a:solidFill>
                    <a:srgbClr val="2D4660"/>
                  </a:solidFill>
                  <a:ea typeface="Calibri" panose="020F0502020204030204" pitchFamily="34" charset="0"/>
                  <a:cs typeface="Times New Roman" panose="02020603050405020304" pitchFamily="18" charset="0"/>
                </a:rPr>
                <a:t>Office of Planning and Assessment</a:t>
              </a:r>
              <a:endParaRPr lang="en-US" sz="1400" b="1">
                <a:solidFill>
                  <a:prstClr val="black"/>
                </a:solidFill>
                <a:ea typeface="Calibri" panose="020F0502020204030204" pitchFamily="34" charset="0"/>
                <a:cs typeface="Times New Roman" panose="02020603050405020304" pitchFamily="18" charset="0"/>
              </a:endParaRPr>
            </a:p>
          </p:txBody>
        </p:sp>
      </p:grpSp>
      <p:pic>
        <p:nvPicPr>
          <p:cNvPr id="9" name="Picture 8">
            <a:extLst>
              <a:ext uri="{FF2B5EF4-FFF2-40B4-BE49-F238E27FC236}">
                <a16:creationId xmlns:a16="http://schemas.microsoft.com/office/drawing/2014/main" id="{F8DB75D9-24F1-4DDE-B05B-588F839A866A}"/>
              </a:ext>
            </a:extLst>
          </p:cNvPr>
          <p:cNvPicPr>
            <a:picLocks noChangeAspect="1"/>
          </p:cNvPicPr>
          <p:nvPr/>
        </p:nvPicPr>
        <p:blipFill>
          <a:blip r:embed="rId3"/>
          <a:stretch>
            <a:fillRect/>
          </a:stretch>
        </p:blipFill>
        <p:spPr>
          <a:xfrm>
            <a:off x="1489365" y="297854"/>
            <a:ext cx="4425987" cy="5500255"/>
          </a:xfrm>
          <a:prstGeom prst="rect">
            <a:avLst/>
          </a:prstGeom>
        </p:spPr>
      </p:pic>
      <p:pic>
        <p:nvPicPr>
          <p:cNvPr id="10" name="Picture 9">
            <a:extLst>
              <a:ext uri="{FF2B5EF4-FFF2-40B4-BE49-F238E27FC236}">
                <a16:creationId xmlns:a16="http://schemas.microsoft.com/office/drawing/2014/main" id="{BA34A257-D1B1-4016-9A19-4BC083050462}"/>
              </a:ext>
            </a:extLst>
          </p:cNvPr>
          <p:cNvPicPr>
            <a:picLocks noChangeAspect="1"/>
          </p:cNvPicPr>
          <p:nvPr/>
        </p:nvPicPr>
        <p:blipFill>
          <a:blip r:embed="rId4"/>
          <a:stretch>
            <a:fillRect/>
          </a:stretch>
        </p:blipFill>
        <p:spPr>
          <a:xfrm>
            <a:off x="6124441" y="331968"/>
            <a:ext cx="4912239" cy="5825836"/>
          </a:xfrm>
          <a:prstGeom prst="rect">
            <a:avLst/>
          </a:prstGeom>
        </p:spPr>
      </p:pic>
    </p:spTree>
    <p:extLst>
      <p:ext uri="{BB962C8B-B14F-4D97-AF65-F5344CB8AC3E}">
        <p14:creationId xmlns:p14="http://schemas.microsoft.com/office/powerpoint/2010/main" val="2110993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FDD7F-21B2-4F0D-A951-E8BF89B21793}"/>
              </a:ext>
            </a:extLst>
          </p:cNvPr>
          <p:cNvSpPr>
            <a:spLocks noGrp="1"/>
          </p:cNvSpPr>
          <p:nvPr>
            <p:ph type="title"/>
          </p:nvPr>
        </p:nvSpPr>
        <p:spPr>
          <a:xfrm>
            <a:off x="408709" y="195028"/>
            <a:ext cx="10557163" cy="1325563"/>
          </a:xfrm>
        </p:spPr>
        <p:txBody>
          <a:bodyPr>
            <a:normAutofit/>
          </a:bodyPr>
          <a:lstStyle/>
          <a:p>
            <a:r>
              <a:rPr lang="en-US" sz="4000" dirty="0"/>
              <a:t>Alumni Employment and Wage Study</a:t>
            </a:r>
          </a:p>
        </p:txBody>
      </p:sp>
      <p:pic>
        <p:nvPicPr>
          <p:cNvPr id="3" name="Picture 2">
            <a:extLst>
              <a:ext uri="{FF2B5EF4-FFF2-40B4-BE49-F238E27FC236}">
                <a16:creationId xmlns:a16="http://schemas.microsoft.com/office/drawing/2014/main" id="{2DE22E24-6C3A-4193-8BEE-49A3F1DE87C2}"/>
              </a:ext>
            </a:extLst>
          </p:cNvPr>
          <p:cNvPicPr>
            <a:picLocks noChangeAspect="1"/>
          </p:cNvPicPr>
          <p:nvPr/>
        </p:nvPicPr>
        <p:blipFill>
          <a:blip r:embed="rId2"/>
          <a:stretch>
            <a:fillRect/>
          </a:stretch>
        </p:blipFill>
        <p:spPr>
          <a:xfrm>
            <a:off x="2038008" y="1782869"/>
            <a:ext cx="8115983" cy="3919936"/>
          </a:xfrm>
          <a:prstGeom prst="rect">
            <a:avLst/>
          </a:prstGeom>
        </p:spPr>
      </p:pic>
      <p:sp>
        <p:nvSpPr>
          <p:cNvPr id="4" name="Rectangle 3">
            <a:extLst>
              <a:ext uri="{FF2B5EF4-FFF2-40B4-BE49-F238E27FC236}">
                <a16:creationId xmlns:a16="http://schemas.microsoft.com/office/drawing/2014/main" id="{07091B44-55D0-431F-BF89-F48D0F4534F2}"/>
              </a:ext>
            </a:extLst>
          </p:cNvPr>
          <p:cNvSpPr/>
          <p:nvPr/>
        </p:nvSpPr>
        <p:spPr>
          <a:xfrm>
            <a:off x="1" y="6400800"/>
            <a:ext cx="12192000" cy="457200"/>
          </a:xfrm>
          <a:prstGeom prst="rect">
            <a:avLst/>
          </a:prstGeom>
          <a:solidFill>
            <a:srgbClr val="072C6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sp>
      <p:grpSp>
        <p:nvGrpSpPr>
          <p:cNvPr id="5" name="Group 4">
            <a:extLst>
              <a:ext uri="{FF2B5EF4-FFF2-40B4-BE49-F238E27FC236}">
                <a16:creationId xmlns:a16="http://schemas.microsoft.com/office/drawing/2014/main" id="{D73ACD5A-AA04-4534-8D46-54DEDF188CBA}"/>
              </a:ext>
            </a:extLst>
          </p:cNvPr>
          <p:cNvGrpSpPr/>
          <p:nvPr/>
        </p:nvGrpSpPr>
        <p:grpSpPr>
          <a:xfrm>
            <a:off x="575067" y="5798109"/>
            <a:ext cx="7146533" cy="719390"/>
            <a:chOff x="144761" y="5910010"/>
            <a:chExt cx="7146533" cy="719390"/>
          </a:xfrm>
        </p:grpSpPr>
        <p:pic>
          <p:nvPicPr>
            <p:cNvPr id="6" name="Picture 5">
              <a:extLst>
                <a:ext uri="{FF2B5EF4-FFF2-40B4-BE49-F238E27FC236}">
                  <a16:creationId xmlns:a16="http://schemas.microsoft.com/office/drawing/2014/main" id="{731F093B-FD21-4243-842E-44E154BFF1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761" y="5910010"/>
              <a:ext cx="2188654" cy="719390"/>
            </a:xfrm>
            <a:prstGeom prst="rect">
              <a:avLst/>
            </a:prstGeom>
          </p:spPr>
        </p:pic>
        <p:sp>
          <p:nvSpPr>
            <p:cNvPr id="7" name="Text Box 2" title="Office of Planning and Institutional Assessment">
              <a:extLst>
                <a:ext uri="{FF2B5EF4-FFF2-40B4-BE49-F238E27FC236}">
                  <a16:creationId xmlns:a16="http://schemas.microsoft.com/office/drawing/2014/main" id="{E509F293-8156-4918-8117-1C4EEDCD07A9}"/>
                </a:ext>
              </a:extLst>
            </p:cNvPr>
            <p:cNvSpPr txBox="1">
              <a:spLocks noChangeArrowheads="1"/>
            </p:cNvSpPr>
            <p:nvPr userDrawn="1"/>
          </p:nvSpPr>
          <p:spPr bwMode="auto">
            <a:xfrm>
              <a:off x="2475001" y="5913133"/>
              <a:ext cx="4816293" cy="411651"/>
            </a:xfrm>
            <a:prstGeom prst="rect">
              <a:avLst/>
            </a:prstGeom>
            <a:noFill/>
            <a:ln w="9525">
              <a:noFill/>
              <a:miter lim="800000"/>
              <a:headEnd/>
              <a:tailEnd/>
            </a:ln>
          </p:spPr>
          <p:txBody>
            <a:bodyPr rot="0" vert="horz" wrap="square" lIns="0" tIns="0" rIns="0" bIns="0" anchor="t" anchorCtr="0">
              <a:spAutoFit/>
            </a:bodyPr>
            <a:lstStyle/>
            <a:p>
              <a:pPr algn="just" defTabSz="457200">
                <a:lnSpc>
                  <a:spcPct val="107000"/>
                </a:lnSpc>
                <a:defRPr/>
              </a:pPr>
              <a:r>
                <a:rPr lang="en-US" sz="1100">
                  <a:solidFill>
                    <a:srgbClr val="2D4660"/>
                  </a:solidFill>
                  <a:ea typeface="Calibri" panose="020F0502020204030204" pitchFamily="34" charset="0"/>
                  <a:cs typeface="Times New Roman" panose="02020603050405020304" pitchFamily="18" charset="0"/>
                </a:rPr>
                <a:t> </a:t>
              </a:r>
              <a:endParaRPr lang="en-US" sz="1100">
                <a:solidFill>
                  <a:prstClr val="black"/>
                </a:solidFill>
                <a:ea typeface="Calibri" panose="020F0502020204030204" pitchFamily="34" charset="0"/>
                <a:cs typeface="Times New Roman" panose="02020603050405020304" pitchFamily="18" charset="0"/>
              </a:endParaRPr>
            </a:p>
            <a:p>
              <a:pPr algn="just" defTabSz="457200">
                <a:lnSpc>
                  <a:spcPct val="107000"/>
                </a:lnSpc>
              </a:pPr>
              <a:r>
                <a:rPr lang="en-US" sz="1400" b="1">
                  <a:solidFill>
                    <a:srgbClr val="2D4660"/>
                  </a:solidFill>
                  <a:ea typeface="Calibri" panose="020F0502020204030204" pitchFamily="34" charset="0"/>
                  <a:cs typeface="Times New Roman" panose="02020603050405020304" pitchFamily="18" charset="0"/>
                </a:rPr>
                <a:t>Office of Planning and Assessment</a:t>
              </a:r>
              <a:endParaRPr lang="en-US" sz="1400" b="1">
                <a:solidFill>
                  <a:prstClr val="black"/>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092960461"/>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OA.potx" id="{843018EC-4A27-4DC8-8C2A-4897217B816B}" vid="{B7237CA0-0CCB-420E-8C88-8ECA1C55588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OA.potx" id="{843018EC-4A27-4DC8-8C2A-4897217B816B}" vid="{C33B974C-AFB5-477F-9B6D-BCFF075A7C0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igrationWizId xmlns="5596cf31-caaa-46ba-a55f-3befb4344fdf" xsi:nil="true"/>
    <MigrationWizIdPermissions xmlns="5596cf31-caaa-46ba-a55f-3befb4344fdf" xsi:nil="true"/>
    <MigrationWizIdPermissionLevels xmlns="5596cf31-caaa-46ba-a55f-3befb4344fdf" xsi:nil="true"/>
    <MigrationWizIdDocumentLibraryPermissions xmlns="5596cf31-caaa-46ba-a55f-3befb4344fdf" xsi:nil="true"/>
    <MigrationWizIdSecurityGroups xmlns="5596cf31-caaa-46ba-a55f-3befb4344fd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D655222FAC69478FDB4DB9A1082BF0" ma:contentTypeVersion="17" ma:contentTypeDescription="Create a new document." ma:contentTypeScope="" ma:versionID="99db1f442b43bc3adf59010e07bb8140">
  <xsd:schema xmlns:xsd="http://www.w3.org/2001/XMLSchema" xmlns:xs="http://www.w3.org/2001/XMLSchema" xmlns:p="http://schemas.microsoft.com/office/2006/metadata/properties" xmlns:ns2="5596cf31-caaa-46ba-a55f-3befb4344fdf" xmlns:ns3="dba65f00-9443-482a-bf30-bb5af139a501" targetNamespace="http://schemas.microsoft.com/office/2006/metadata/properties" ma:root="true" ma:fieldsID="a911e49cffe0f173fcf356a408ece3b3" ns2:_="" ns3:_="">
    <xsd:import namespace="5596cf31-caaa-46ba-a55f-3befb4344fdf"/>
    <xsd:import namespace="dba65f00-9443-482a-bf30-bb5af139a501"/>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96cf31-caaa-46ba-a55f-3befb4344fdf"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a65f00-9443-482a-bf30-bb5af139a501"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12B5C1-D4CC-4260-A605-8234D424B676}">
  <ds:schemaRefs>
    <ds:schemaRef ds:uri="http://schemas.microsoft.com/sharepoint/v3/contenttype/forms"/>
  </ds:schemaRefs>
</ds:datastoreItem>
</file>

<file path=customXml/itemProps2.xml><?xml version="1.0" encoding="utf-8"?>
<ds:datastoreItem xmlns:ds="http://schemas.openxmlformats.org/officeDocument/2006/customXml" ds:itemID="{99DD1B18-309E-4793-A64B-5D22A6514464}">
  <ds:schemaRefs>
    <ds:schemaRef ds:uri="dba65f00-9443-482a-bf30-bb5af139a501"/>
    <ds:schemaRef ds:uri="http://schemas.openxmlformats.org/package/2006/metadata/core-properties"/>
    <ds:schemaRef ds:uri="http://www.w3.org/XML/1998/namespace"/>
    <ds:schemaRef ds:uri="http://purl.org/dc/terms/"/>
    <ds:schemaRef ds:uri="http://purl.org/dc/dcmitype/"/>
    <ds:schemaRef ds:uri="http://schemas.microsoft.com/office/infopath/2007/PartnerControls"/>
    <ds:schemaRef ds:uri="http://schemas.microsoft.com/office/2006/documentManagement/types"/>
    <ds:schemaRef ds:uri="5596cf31-caaa-46ba-a55f-3befb4344fdf"/>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7E31FF84-7550-404E-977D-93D4646D27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96cf31-caaa-46ba-a55f-3befb4344fdf"/>
    <ds:schemaRef ds:uri="dba65f00-9443-482a-bf30-bb5af139a5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LOAPowerPointTemplate</Template>
  <TotalTime>78</TotalTime>
  <Words>556</Words>
  <Application>Microsoft Office PowerPoint</Application>
  <PresentationFormat>Widescreen</PresentationFormat>
  <Paragraphs>164</Paragraphs>
  <Slides>18</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Calibri Light</vt:lpstr>
      <vt:lpstr>Office Theme</vt:lpstr>
      <vt:lpstr>Custom Design</vt:lpstr>
      <vt:lpstr>Office of Planning and Assessment</vt:lpstr>
      <vt:lpstr>Areas of Support</vt:lpstr>
      <vt:lpstr>Institutional Research</vt:lpstr>
      <vt:lpstr>Penn State Fact Book factbook.psu.edu</vt:lpstr>
      <vt:lpstr>Institutional Dashboards itwo.psu.edu</vt:lpstr>
      <vt:lpstr>University-wide Climate Survey (Spring 2020)</vt:lpstr>
      <vt:lpstr>Economic Impact Studies</vt:lpstr>
      <vt:lpstr>PowerPoint Presentation</vt:lpstr>
      <vt:lpstr>Alumni Employment and Wage Study</vt:lpstr>
      <vt:lpstr>PowerPoint Presentation</vt:lpstr>
      <vt:lpstr>PowerPoint Presentation</vt:lpstr>
      <vt:lpstr>Learning Outcomes Assessment </vt:lpstr>
      <vt:lpstr>Learning Outcomes Assessment Timeline</vt:lpstr>
      <vt:lpstr>Accreditation www.opa.psu.edu/accreditation/</vt:lpstr>
      <vt:lpstr>Accreditation Timeline</vt:lpstr>
      <vt:lpstr>Upcoming Events</vt:lpstr>
      <vt:lpstr>PowerPoint Presentation</vt:lpstr>
      <vt:lpstr>PowerPoint Presentation</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vmh10</dc:creator>
  <cp:lastModifiedBy>Blumenthal, Wendy J</cp:lastModifiedBy>
  <cp:revision>2</cp:revision>
  <dcterms:created xsi:type="dcterms:W3CDTF">2017-11-09T16:24:06Z</dcterms:created>
  <dcterms:modified xsi:type="dcterms:W3CDTF">2019-09-25T16:47:15Z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0x0101001CD655222FAC69478FDB4DB9A1082BF0</vt:lpwstr>
  </property>
</Properties>
</file>