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5"/>
  </p:notesMasterIdLst>
  <p:sldIdLst>
    <p:sldId id="256" r:id="rId6"/>
    <p:sldId id="257" r:id="rId7"/>
    <p:sldId id="280" r:id="rId8"/>
    <p:sldId id="264" r:id="rId9"/>
    <p:sldId id="276" r:id="rId10"/>
    <p:sldId id="283" r:id="rId11"/>
    <p:sldId id="278" r:id="rId12"/>
    <p:sldId id="285"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62E85-B0B5-46FC-B9E8-7CDA9BDE64F7}" v="4" dt="2019-08-13T16:52:28.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8" autoAdjust="0"/>
    <p:restoredTop sz="94660"/>
  </p:normalViewPr>
  <p:slideViewPr>
    <p:cSldViewPr snapToGrid="0">
      <p:cViewPr varScale="1">
        <p:scale>
          <a:sx n="72" d="100"/>
          <a:sy n="72" d="100"/>
        </p:scale>
        <p:origin x="6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7657D-4294-43D7-A8AD-05ED67615E1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12D86A10-1C24-462D-B31D-FE339BC7B8B7}">
      <dgm:prSet phldrT="[Text]"/>
      <dgm:spPr/>
      <dgm:t>
        <a:bodyPr/>
        <a:lstStyle/>
        <a:p>
          <a:r>
            <a:rPr lang="en-US" dirty="0"/>
            <a:t>Mentoring Resources</a:t>
          </a:r>
        </a:p>
      </dgm:t>
    </dgm:pt>
    <dgm:pt modelId="{A49A187E-11BC-4B3C-995B-A50028012EE5}" type="parTrans" cxnId="{CF91E6E2-79DE-4EB3-9DAD-B924BBDD99E2}">
      <dgm:prSet/>
      <dgm:spPr/>
      <dgm:t>
        <a:bodyPr/>
        <a:lstStyle/>
        <a:p>
          <a:endParaRPr lang="en-US"/>
        </a:p>
      </dgm:t>
    </dgm:pt>
    <dgm:pt modelId="{34A1774C-4825-4DED-BABB-A4B61E1B5B1D}" type="sibTrans" cxnId="{CF91E6E2-79DE-4EB3-9DAD-B924BBDD99E2}">
      <dgm:prSet/>
      <dgm:spPr/>
      <dgm:t>
        <a:bodyPr/>
        <a:lstStyle/>
        <a:p>
          <a:endParaRPr lang="en-US"/>
        </a:p>
      </dgm:t>
    </dgm:pt>
    <dgm:pt modelId="{731BCDB8-C2B2-43DA-B899-66E4AD60C880}">
      <dgm:prSet phldrT="[Text]" custT="1"/>
      <dgm:spPr/>
      <dgm:t>
        <a:bodyPr/>
        <a:lstStyle/>
        <a:p>
          <a:r>
            <a:rPr lang="en-US" sz="1600" dirty="0"/>
            <a:t>Grad School: Recommended Practices</a:t>
          </a:r>
        </a:p>
        <a:p>
          <a:r>
            <a:rPr lang="en-US" sz="1600" dirty="0"/>
            <a:t>Other online resources</a:t>
          </a:r>
        </a:p>
      </dgm:t>
    </dgm:pt>
    <dgm:pt modelId="{4250DB0C-8073-4495-8A9C-285BAA3E90D7}" type="parTrans" cxnId="{84ED7398-8FF6-4D52-8819-F43BE6CBC1D2}">
      <dgm:prSet/>
      <dgm:spPr/>
      <dgm:t>
        <a:bodyPr/>
        <a:lstStyle/>
        <a:p>
          <a:endParaRPr lang="en-US"/>
        </a:p>
      </dgm:t>
    </dgm:pt>
    <dgm:pt modelId="{C5896238-2789-4A3A-9A61-6A4D61BE3B8E}" type="sibTrans" cxnId="{84ED7398-8FF6-4D52-8819-F43BE6CBC1D2}">
      <dgm:prSet/>
      <dgm:spPr/>
      <dgm:t>
        <a:bodyPr/>
        <a:lstStyle/>
        <a:p>
          <a:endParaRPr lang="en-US"/>
        </a:p>
      </dgm:t>
    </dgm:pt>
    <dgm:pt modelId="{15BC76BB-F05C-4C95-B1C3-D54BDDCFDBD2}">
      <dgm:prSet phldrT="[Text]" custT="1"/>
      <dgm:spPr/>
      <dgm:t>
        <a:bodyPr/>
        <a:lstStyle/>
        <a:p>
          <a:r>
            <a:rPr lang="en-US" sz="1600" dirty="0"/>
            <a:t>Office for Research Protections: Compliance and Research Ethics</a:t>
          </a:r>
        </a:p>
      </dgm:t>
    </dgm:pt>
    <dgm:pt modelId="{59CB9247-DF01-411E-BD72-929685B4B282}" type="parTrans" cxnId="{AE0C6CDF-730D-4D5F-9621-A8C8151C0A2A}">
      <dgm:prSet/>
      <dgm:spPr/>
      <dgm:t>
        <a:bodyPr/>
        <a:lstStyle/>
        <a:p>
          <a:endParaRPr lang="en-US"/>
        </a:p>
      </dgm:t>
    </dgm:pt>
    <dgm:pt modelId="{54F0B6F6-E0DF-47C3-94E9-8BC0215BBBD8}" type="sibTrans" cxnId="{AE0C6CDF-730D-4D5F-9621-A8C8151C0A2A}">
      <dgm:prSet/>
      <dgm:spPr/>
      <dgm:t>
        <a:bodyPr/>
        <a:lstStyle/>
        <a:p>
          <a:endParaRPr lang="en-US"/>
        </a:p>
      </dgm:t>
    </dgm:pt>
    <dgm:pt modelId="{1CC86B6F-585E-48BA-ABC3-44BAB35EE991}">
      <dgm:prSet phldrT="[Text]" custT="1"/>
      <dgm:spPr/>
      <dgm:t>
        <a:bodyPr/>
        <a:lstStyle/>
        <a:p>
          <a:r>
            <a:rPr lang="en-US" sz="1600" dirty="0"/>
            <a:t>University, College, Departmental Policies</a:t>
          </a:r>
        </a:p>
      </dgm:t>
    </dgm:pt>
    <dgm:pt modelId="{88455FC6-49C4-4806-A86C-2DA7932C82A3}" type="parTrans" cxnId="{126711B8-0DC3-4A80-A54C-19EAE8848AE8}">
      <dgm:prSet/>
      <dgm:spPr/>
      <dgm:t>
        <a:bodyPr/>
        <a:lstStyle/>
        <a:p>
          <a:endParaRPr lang="en-US"/>
        </a:p>
      </dgm:t>
    </dgm:pt>
    <dgm:pt modelId="{DE0DFB91-E682-4802-9DD5-096B43FD93FF}" type="sibTrans" cxnId="{126711B8-0DC3-4A80-A54C-19EAE8848AE8}">
      <dgm:prSet/>
      <dgm:spPr/>
      <dgm:t>
        <a:bodyPr/>
        <a:lstStyle/>
        <a:p>
          <a:endParaRPr lang="en-US"/>
        </a:p>
      </dgm:t>
    </dgm:pt>
    <dgm:pt modelId="{6BA2FEAF-9319-4321-8FF4-6214BC3F48BA}">
      <dgm:prSet phldrT="[Text]" custT="1"/>
      <dgm:spPr/>
      <dgm:t>
        <a:bodyPr/>
        <a:lstStyle/>
        <a:p>
          <a:r>
            <a:rPr lang="en-US" sz="1600" b="0" dirty="0"/>
            <a:t>PSU Offices </a:t>
          </a:r>
        </a:p>
        <a:p>
          <a:r>
            <a:rPr lang="en-US" sz="1600" dirty="0"/>
            <a:t>CAPS, Student Affairs, Student Disability Resources</a:t>
          </a:r>
        </a:p>
      </dgm:t>
    </dgm:pt>
    <dgm:pt modelId="{D7588B59-D405-4B12-BCAB-2B12881C56B3}" type="parTrans" cxnId="{8E06BCD1-AE65-4695-A8A1-A5F6B650C104}">
      <dgm:prSet/>
      <dgm:spPr/>
      <dgm:t>
        <a:bodyPr/>
        <a:lstStyle/>
        <a:p>
          <a:endParaRPr lang="en-US"/>
        </a:p>
      </dgm:t>
    </dgm:pt>
    <dgm:pt modelId="{2DA97792-C0EA-4B3A-A0DE-DC8515CAE915}" type="sibTrans" cxnId="{8E06BCD1-AE65-4695-A8A1-A5F6B650C104}">
      <dgm:prSet/>
      <dgm:spPr/>
      <dgm:t>
        <a:bodyPr/>
        <a:lstStyle/>
        <a:p>
          <a:endParaRPr lang="en-US"/>
        </a:p>
      </dgm:t>
    </dgm:pt>
    <dgm:pt modelId="{F31CE2F9-FBBF-4116-BCFD-45E13BD0E2E0}">
      <dgm:prSet phldrT="[Text]" custT="1"/>
      <dgm:spPr/>
      <dgm:t>
        <a:bodyPr/>
        <a:lstStyle/>
        <a:p>
          <a:r>
            <a:rPr lang="en-US" sz="1600" dirty="0"/>
            <a:t> </a:t>
          </a:r>
        </a:p>
      </dgm:t>
    </dgm:pt>
    <dgm:pt modelId="{A7AC9381-F0F5-4068-B6A9-2BB211262182}" type="sibTrans" cxnId="{E3B90FE2-2146-4C35-B199-C75880919B66}">
      <dgm:prSet/>
      <dgm:spPr/>
      <dgm:t>
        <a:bodyPr/>
        <a:lstStyle/>
        <a:p>
          <a:endParaRPr lang="en-US"/>
        </a:p>
      </dgm:t>
    </dgm:pt>
    <dgm:pt modelId="{41CC7CDB-915C-4BA9-9BD4-EDF911F3AF8A}" type="parTrans" cxnId="{E3B90FE2-2146-4C35-B199-C75880919B66}">
      <dgm:prSet/>
      <dgm:spPr/>
      <dgm:t>
        <a:bodyPr/>
        <a:lstStyle/>
        <a:p>
          <a:endParaRPr lang="en-US"/>
        </a:p>
      </dgm:t>
    </dgm:pt>
    <dgm:pt modelId="{2B1929D3-3ABD-4E76-9075-CA819301EC93}" type="pres">
      <dgm:prSet presAssocID="{9927657D-4294-43D7-A8AD-05ED67615E17}" presName="cycle" presStyleCnt="0">
        <dgm:presLayoutVars>
          <dgm:chMax val="1"/>
          <dgm:dir/>
          <dgm:animLvl val="ctr"/>
          <dgm:resizeHandles val="exact"/>
        </dgm:presLayoutVars>
      </dgm:prSet>
      <dgm:spPr/>
    </dgm:pt>
    <dgm:pt modelId="{E3910539-A475-47F9-BAA8-DDD604AA9983}" type="pres">
      <dgm:prSet presAssocID="{12D86A10-1C24-462D-B31D-FE339BC7B8B7}" presName="centerShape" presStyleLbl="node0" presStyleIdx="0" presStyleCnt="1"/>
      <dgm:spPr/>
    </dgm:pt>
    <dgm:pt modelId="{4D6E6D5C-D001-49F5-85F4-5F248D666BCD}" type="pres">
      <dgm:prSet presAssocID="{4250DB0C-8073-4495-8A9C-285BAA3E90D7}" presName="Name9" presStyleLbl="parChTrans1D2" presStyleIdx="0" presStyleCnt="5"/>
      <dgm:spPr/>
    </dgm:pt>
    <dgm:pt modelId="{BB65F590-A9B2-4480-AC4B-3E410CDC888E}" type="pres">
      <dgm:prSet presAssocID="{4250DB0C-8073-4495-8A9C-285BAA3E90D7}" presName="connTx" presStyleLbl="parChTrans1D2" presStyleIdx="0" presStyleCnt="5"/>
      <dgm:spPr/>
    </dgm:pt>
    <dgm:pt modelId="{37CF55F3-EF31-48F1-B6D9-02A8E419898B}" type="pres">
      <dgm:prSet presAssocID="{731BCDB8-C2B2-43DA-B899-66E4AD60C880}" presName="node" presStyleLbl="node1" presStyleIdx="0" presStyleCnt="5" custScaleX="125521" custScaleY="125521">
        <dgm:presLayoutVars>
          <dgm:bulletEnabled val="1"/>
        </dgm:presLayoutVars>
      </dgm:prSet>
      <dgm:spPr/>
    </dgm:pt>
    <dgm:pt modelId="{E223095A-DD4B-4DD1-87F1-6207C3B33D22}" type="pres">
      <dgm:prSet presAssocID="{59CB9247-DF01-411E-BD72-929685B4B282}" presName="Name9" presStyleLbl="parChTrans1D2" presStyleIdx="1" presStyleCnt="5"/>
      <dgm:spPr/>
    </dgm:pt>
    <dgm:pt modelId="{881E4F62-805E-434A-AC25-86B165F4F6DD}" type="pres">
      <dgm:prSet presAssocID="{59CB9247-DF01-411E-BD72-929685B4B282}" presName="connTx" presStyleLbl="parChTrans1D2" presStyleIdx="1" presStyleCnt="5"/>
      <dgm:spPr/>
    </dgm:pt>
    <dgm:pt modelId="{3CEA6966-58B4-43C5-88C2-45631A6C3970}" type="pres">
      <dgm:prSet presAssocID="{15BC76BB-F05C-4C95-B1C3-D54BDDCFDBD2}" presName="node" presStyleLbl="node1" presStyleIdx="1" presStyleCnt="5" custScaleX="125521" custScaleY="125521">
        <dgm:presLayoutVars>
          <dgm:bulletEnabled val="1"/>
        </dgm:presLayoutVars>
      </dgm:prSet>
      <dgm:spPr/>
    </dgm:pt>
    <dgm:pt modelId="{7E527F5C-E407-4638-B142-B2C26E590C73}" type="pres">
      <dgm:prSet presAssocID="{88455FC6-49C4-4806-A86C-2DA7932C82A3}" presName="Name9" presStyleLbl="parChTrans1D2" presStyleIdx="2" presStyleCnt="5"/>
      <dgm:spPr/>
    </dgm:pt>
    <dgm:pt modelId="{74A3E796-EA63-4508-967C-C3BC3FDE3B55}" type="pres">
      <dgm:prSet presAssocID="{88455FC6-49C4-4806-A86C-2DA7932C82A3}" presName="connTx" presStyleLbl="parChTrans1D2" presStyleIdx="2" presStyleCnt="5"/>
      <dgm:spPr/>
    </dgm:pt>
    <dgm:pt modelId="{ABC472D5-2BEC-48A8-A05A-621A7A370336}" type="pres">
      <dgm:prSet presAssocID="{1CC86B6F-585E-48BA-ABC3-44BAB35EE991}" presName="node" presStyleLbl="node1" presStyleIdx="2" presStyleCnt="5" custScaleX="125521" custScaleY="125521">
        <dgm:presLayoutVars>
          <dgm:bulletEnabled val="1"/>
        </dgm:presLayoutVars>
      </dgm:prSet>
      <dgm:spPr/>
    </dgm:pt>
    <dgm:pt modelId="{8FDB28A8-D88D-4F9A-AB03-60F6C2911BA6}" type="pres">
      <dgm:prSet presAssocID="{D7588B59-D405-4B12-BCAB-2B12881C56B3}" presName="Name9" presStyleLbl="parChTrans1D2" presStyleIdx="3" presStyleCnt="5"/>
      <dgm:spPr/>
    </dgm:pt>
    <dgm:pt modelId="{F625D525-F934-4C33-AB9C-E26F308D09BA}" type="pres">
      <dgm:prSet presAssocID="{D7588B59-D405-4B12-BCAB-2B12881C56B3}" presName="connTx" presStyleLbl="parChTrans1D2" presStyleIdx="3" presStyleCnt="5"/>
      <dgm:spPr/>
    </dgm:pt>
    <dgm:pt modelId="{CDF8C407-F372-46DD-B286-557C7740D071}" type="pres">
      <dgm:prSet presAssocID="{6BA2FEAF-9319-4321-8FF4-6214BC3F48BA}" presName="node" presStyleLbl="node1" presStyleIdx="3" presStyleCnt="5" custScaleX="125521" custScaleY="125521">
        <dgm:presLayoutVars>
          <dgm:bulletEnabled val="1"/>
        </dgm:presLayoutVars>
      </dgm:prSet>
      <dgm:spPr/>
    </dgm:pt>
    <dgm:pt modelId="{0C77F5DB-81E9-4707-B5DE-0EEC4DEB376B}" type="pres">
      <dgm:prSet presAssocID="{41CC7CDB-915C-4BA9-9BD4-EDF911F3AF8A}" presName="Name9" presStyleLbl="parChTrans1D2" presStyleIdx="4" presStyleCnt="5"/>
      <dgm:spPr/>
    </dgm:pt>
    <dgm:pt modelId="{E6FE1F45-36CB-4791-B96F-BCD89264208F}" type="pres">
      <dgm:prSet presAssocID="{41CC7CDB-915C-4BA9-9BD4-EDF911F3AF8A}" presName="connTx" presStyleLbl="parChTrans1D2" presStyleIdx="4" presStyleCnt="5"/>
      <dgm:spPr/>
    </dgm:pt>
    <dgm:pt modelId="{94CA2ACA-A4D5-4147-88D4-3F8670BDB8B1}" type="pres">
      <dgm:prSet presAssocID="{F31CE2F9-FBBF-4116-BCFD-45E13BD0E2E0}" presName="node" presStyleLbl="node1" presStyleIdx="4" presStyleCnt="5" custScaleX="125521" custScaleY="125521">
        <dgm:presLayoutVars>
          <dgm:bulletEnabled val="1"/>
        </dgm:presLayoutVars>
      </dgm:prSet>
      <dgm:spPr/>
    </dgm:pt>
  </dgm:ptLst>
  <dgm:cxnLst>
    <dgm:cxn modelId="{B7940400-438B-460F-99FD-45441EA20B5F}" type="presOf" srcId="{6BA2FEAF-9319-4321-8FF4-6214BC3F48BA}" destId="{CDF8C407-F372-46DD-B286-557C7740D071}" srcOrd="0" destOrd="0" presId="urn:microsoft.com/office/officeart/2005/8/layout/radial1"/>
    <dgm:cxn modelId="{58EE1700-517C-47DD-B1AB-F6F4E38D37C4}" type="presOf" srcId="{D7588B59-D405-4B12-BCAB-2B12881C56B3}" destId="{F625D525-F934-4C33-AB9C-E26F308D09BA}" srcOrd="1" destOrd="0" presId="urn:microsoft.com/office/officeart/2005/8/layout/radial1"/>
    <dgm:cxn modelId="{D7973006-B19A-4C16-81FB-F7E8A8E8A91C}" type="presOf" srcId="{F31CE2F9-FBBF-4116-BCFD-45E13BD0E2E0}" destId="{94CA2ACA-A4D5-4147-88D4-3F8670BDB8B1}" srcOrd="0" destOrd="0" presId="urn:microsoft.com/office/officeart/2005/8/layout/radial1"/>
    <dgm:cxn modelId="{93B9DC18-E8DA-44DA-84F1-BB932B79E5F2}" type="presOf" srcId="{88455FC6-49C4-4806-A86C-2DA7932C82A3}" destId="{74A3E796-EA63-4508-967C-C3BC3FDE3B55}" srcOrd="1" destOrd="0" presId="urn:microsoft.com/office/officeart/2005/8/layout/radial1"/>
    <dgm:cxn modelId="{FF8E6920-FD4B-4A3C-8708-3F8543CEE9D3}" type="presOf" srcId="{D7588B59-D405-4B12-BCAB-2B12881C56B3}" destId="{8FDB28A8-D88D-4F9A-AB03-60F6C2911BA6}" srcOrd="0" destOrd="0" presId="urn:microsoft.com/office/officeart/2005/8/layout/radial1"/>
    <dgm:cxn modelId="{CF1A1729-26E8-4A86-AC1E-493CABD85EB6}" type="presOf" srcId="{1CC86B6F-585E-48BA-ABC3-44BAB35EE991}" destId="{ABC472D5-2BEC-48A8-A05A-621A7A370336}" srcOrd="0" destOrd="0" presId="urn:microsoft.com/office/officeart/2005/8/layout/radial1"/>
    <dgm:cxn modelId="{F1E6462D-B54B-4380-8663-5941898EE916}" type="presOf" srcId="{4250DB0C-8073-4495-8A9C-285BAA3E90D7}" destId="{4D6E6D5C-D001-49F5-85F4-5F248D666BCD}" srcOrd="0" destOrd="0" presId="urn:microsoft.com/office/officeart/2005/8/layout/radial1"/>
    <dgm:cxn modelId="{06EE913C-0E62-466B-9B57-EEFEF989C272}" type="presOf" srcId="{12D86A10-1C24-462D-B31D-FE339BC7B8B7}" destId="{E3910539-A475-47F9-BAA8-DDD604AA9983}" srcOrd="0" destOrd="0" presId="urn:microsoft.com/office/officeart/2005/8/layout/radial1"/>
    <dgm:cxn modelId="{3CDC145D-4661-4FFD-AF1F-756821263406}" type="presOf" srcId="{4250DB0C-8073-4495-8A9C-285BAA3E90D7}" destId="{BB65F590-A9B2-4480-AC4B-3E410CDC888E}" srcOrd="1" destOrd="0" presId="urn:microsoft.com/office/officeart/2005/8/layout/radial1"/>
    <dgm:cxn modelId="{5CA02C44-C1EE-4B27-BAE3-F3B2585CF825}" type="presOf" srcId="{59CB9247-DF01-411E-BD72-929685B4B282}" destId="{881E4F62-805E-434A-AC25-86B165F4F6DD}" srcOrd="1" destOrd="0" presId="urn:microsoft.com/office/officeart/2005/8/layout/radial1"/>
    <dgm:cxn modelId="{F422556E-85EA-4F49-8D59-DCBDFE7EF301}" type="presOf" srcId="{9927657D-4294-43D7-A8AD-05ED67615E17}" destId="{2B1929D3-3ABD-4E76-9075-CA819301EC93}" srcOrd="0" destOrd="0" presId="urn:microsoft.com/office/officeart/2005/8/layout/radial1"/>
    <dgm:cxn modelId="{0905D16F-B04A-4195-937D-3BBEEDD0D68E}" type="presOf" srcId="{88455FC6-49C4-4806-A86C-2DA7932C82A3}" destId="{7E527F5C-E407-4638-B142-B2C26E590C73}" srcOrd="0" destOrd="0" presId="urn:microsoft.com/office/officeart/2005/8/layout/radial1"/>
    <dgm:cxn modelId="{FE43AB58-F143-496B-88FE-1CC580BF3BAC}" type="presOf" srcId="{41CC7CDB-915C-4BA9-9BD4-EDF911F3AF8A}" destId="{0C77F5DB-81E9-4707-B5DE-0EEC4DEB376B}" srcOrd="0" destOrd="0" presId="urn:microsoft.com/office/officeart/2005/8/layout/radial1"/>
    <dgm:cxn modelId="{EC171796-CA36-422D-A2EC-307D7FC4FE23}" type="presOf" srcId="{731BCDB8-C2B2-43DA-B899-66E4AD60C880}" destId="{37CF55F3-EF31-48F1-B6D9-02A8E419898B}" srcOrd="0" destOrd="0" presId="urn:microsoft.com/office/officeart/2005/8/layout/radial1"/>
    <dgm:cxn modelId="{84ED7398-8FF6-4D52-8819-F43BE6CBC1D2}" srcId="{12D86A10-1C24-462D-B31D-FE339BC7B8B7}" destId="{731BCDB8-C2B2-43DA-B899-66E4AD60C880}" srcOrd="0" destOrd="0" parTransId="{4250DB0C-8073-4495-8A9C-285BAA3E90D7}" sibTransId="{C5896238-2789-4A3A-9A61-6A4D61BE3B8E}"/>
    <dgm:cxn modelId="{F344C0B2-1622-4B55-B49F-E4646C9651DF}" type="presOf" srcId="{15BC76BB-F05C-4C95-B1C3-D54BDDCFDBD2}" destId="{3CEA6966-58B4-43C5-88C2-45631A6C3970}" srcOrd="0" destOrd="0" presId="urn:microsoft.com/office/officeart/2005/8/layout/radial1"/>
    <dgm:cxn modelId="{126711B8-0DC3-4A80-A54C-19EAE8848AE8}" srcId="{12D86A10-1C24-462D-B31D-FE339BC7B8B7}" destId="{1CC86B6F-585E-48BA-ABC3-44BAB35EE991}" srcOrd="2" destOrd="0" parTransId="{88455FC6-49C4-4806-A86C-2DA7932C82A3}" sibTransId="{DE0DFB91-E682-4802-9DD5-096B43FD93FF}"/>
    <dgm:cxn modelId="{8E06BCD1-AE65-4695-A8A1-A5F6B650C104}" srcId="{12D86A10-1C24-462D-B31D-FE339BC7B8B7}" destId="{6BA2FEAF-9319-4321-8FF4-6214BC3F48BA}" srcOrd="3" destOrd="0" parTransId="{D7588B59-D405-4B12-BCAB-2B12881C56B3}" sibTransId="{2DA97792-C0EA-4B3A-A0DE-DC8515CAE915}"/>
    <dgm:cxn modelId="{AE0C6CDF-730D-4D5F-9621-A8C8151C0A2A}" srcId="{12D86A10-1C24-462D-B31D-FE339BC7B8B7}" destId="{15BC76BB-F05C-4C95-B1C3-D54BDDCFDBD2}" srcOrd="1" destOrd="0" parTransId="{59CB9247-DF01-411E-BD72-929685B4B282}" sibTransId="{54F0B6F6-E0DF-47C3-94E9-8BC0215BBBD8}"/>
    <dgm:cxn modelId="{E3B90FE2-2146-4C35-B199-C75880919B66}" srcId="{12D86A10-1C24-462D-B31D-FE339BC7B8B7}" destId="{F31CE2F9-FBBF-4116-BCFD-45E13BD0E2E0}" srcOrd="4" destOrd="0" parTransId="{41CC7CDB-915C-4BA9-9BD4-EDF911F3AF8A}" sibTransId="{A7AC9381-F0F5-4068-B6A9-2BB211262182}"/>
    <dgm:cxn modelId="{CF91E6E2-79DE-4EB3-9DAD-B924BBDD99E2}" srcId="{9927657D-4294-43D7-A8AD-05ED67615E17}" destId="{12D86A10-1C24-462D-B31D-FE339BC7B8B7}" srcOrd="0" destOrd="0" parTransId="{A49A187E-11BC-4B3C-995B-A50028012EE5}" sibTransId="{34A1774C-4825-4DED-BABB-A4B61E1B5B1D}"/>
    <dgm:cxn modelId="{ADAED1EA-383B-4A88-9F28-187BFC6AD059}" type="presOf" srcId="{59CB9247-DF01-411E-BD72-929685B4B282}" destId="{E223095A-DD4B-4DD1-87F1-6207C3B33D22}" srcOrd="0" destOrd="0" presId="urn:microsoft.com/office/officeart/2005/8/layout/radial1"/>
    <dgm:cxn modelId="{82CB80F5-02B0-45B9-B2FF-C74D02807189}" type="presOf" srcId="{41CC7CDB-915C-4BA9-9BD4-EDF911F3AF8A}" destId="{E6FE1F45-36CB-4791-B96F-BCD89264208F}" srcOrd="1" destOrd="0" presId="urn:microsoft.com/office/officeart/2005/8/layout/radial1"/>
    <dgm:cxn modelId="{BAC17C13-7FC4-40D1-AD16-0259D940C11F}" type="presParOf" srcId="{2B1929D3-3ABD-4E76-9075-CA819301EC93}" destId="{E3910539-A475-47F9-BAA8-DDD604AA9983}" srcOrd="0" destOrd="0" presId="urn:microsoft.com/office/officeart/2005/8/layout/radial1"/>
    <dgm:cxn modelId="{9D5AC18A-DF8E-416A-9B26-6BC60AE93C00}" type="presParOf" srcId="{2B1929D3-3ABD-4E76-9075-CA819301EC93}" destId="{4D6E6D5C-D001-49F5-85F4-5F248D666BCD}" srcOrd="1" destOrd="0" presId="urn:microsoft.com/office/officeart/2005/8/layout/radial1"/>
    <dgm:cxn modelId="{0CEAE5DB-EB5C-45D8-AD8B-487758839EAE}" type="presParOf" srcId="{4D6E6D5C-D001-49F5-85F4-5F248D666BCD}" destId="{BB65F590-A9B2-4480-AC4B-3E410CDC888E}" srcOrd="0" destOrd="0" presId="urn:microsoft.com/office/officeart/2005/8/layout/radial1"/>
    <dgm:cxn modelId="{A6CF90EF-1275-4F27-9853-50F2AD028234}" type="presParOf" srcId="{2B1929D3-3ABD-4E76-9075-CA819301EC93}" destId="{37CF55F3-EF31-48F1-B6D9-02A8E419898B}" srcOrd="2" destOrd="0" presId="urn:microsoft.com/office/officeart/2005/8/layout/radial1"/>
    <dgm:cxn modelId="{DF89D8E3-534E-4459-8C30-5067B4C1CAA4}" type="presParOf" srcId="{2B1929D3-3ABD-4E76-9075-CA819301EC93}" destId="{E223095A-DD4B-4DD1-87F1-6207C3B33D22}" srcOrd="3" destOrd="0" presId="urn:microsoft.com/office/officeart/2005/8/layout/radial1"/>
    <dgm:cxn modelId="{3EEF31E8-064A-4642-9DBE-FC0517C0D017}" type="presParOf" srcId="{E223095A-DD4B-4DD1-87F1-6207C3B33D22}" destId="{881E4F62-805E-434A-AC25-86B165F4F6DD}" srcOrd="0" destOrd="0" presId="urn:microsoft.com/office/officeart/2005/8/layout/radial1"/>
    <dgm:cxn modelId="{20FA93BF-DC75-42F0-993E-2BB41A45A856}" type="presParOf" srcId="{2B1929D3-3ABD-4E76-9075-CA819301EC93}" destId="{3CEA6966-58B4-43C5-88C2-45631A6C3970}" srcOrd="4" destOrd="0" presId="urn:microsoft.com/office/officeart/2005/8/layout/radial1"/>
    <dgm:cxn modelId="{0CEF569F-68D0-4D65-88FF-17B034DA7416}" type="presParOf" srcId="{2B1929D3-3ABD-4E76-9075-CA819301EC93}" destId="{7E527F5C-E407-4638-B142-B2C26E590C73}" srcOrd="5" destOrd="0" presId="urn:microsoft.com/office/officeart/2005/8/layout/radial1"/>
    <dgm:cxn modelId="{18684051-4E80-49F7-B1ED-0186DF121ACA}" type="presParOf" srcId="{7E527F5C-E407-4638-B142-B2C26E590C73}" destId="{74A3E796-EA63-4508-967C-C3BC3FDE3B55}" srcOrd="0" destOrd="0" presId="urn:microsoft.com/office/officeart/2005/8/layout/radial1"/>
    <dgm:cxn modelId="{01C709A6-52F8-4AA7-B2B4-C89B75D3B0EA}" type="presParOf" srcId="{2B1929D3-3ABD-4E76-9075-CA819301EC93}" destId="{ABC472D5-2BEC-48A8-A05A-621A7A370336}" srcOrd="6" destOrd="0" presId="urn:microsoft.com/office/officeart/2005/8/layout/radial1"/>
    <dgm:cxn modelId="{6624A8B0-D27B-4755-BB38-AFA68A552A12}" type="presParOf" srcId="{2B1929D3-3ABD-4E76-9075-CA819301EC93}" destId="{8FDB28A8-D88D-4F9A-AB03-60F6C2911BA6}" srcOrd="7" destOrd="0" presId="urn:microsoft.com/office/officeart/2005/8/layout/radial1"/>
    <dgm:cxn modelId="{F55A322F-1B15-4BEB-8800-910956AD42C1}" type="presParOf" srcId="{8FDB28A8-D88D-4F9A-AB03-60F6C2911BA6}" destId="{F625D525-F934-4C33-AB9C-E26F308D09BA}" srcOrd="0" destOrd="0" presId="urn:microsoft.com/office/officeart/2005/8/layout/radial1"/>
    <dgm:cxn modelId="{103BA3C6-2BB7-4767-9225-DE0FF43B1A7C}" type="presParOf" srcId="{2B1929D3-3ABD-4E76-9075-CA819301EC93}" destId="{CDF8C407-F372-46DD-B286-557C7740D071}" srcOrd="8" destOrd="0" presId="urn:microsoft.com/office/officeart/2005/8/layout/radial1"/>
    <dgm:cxn modelId="{510C798A-8B68-4127-A660-66742169B8AF}" type="presParOf" srcId="{2B1929D3-3ABD-4E76-9075-CA819301EC93}" destId="{0C77F5DB-81E9-4707-B5DE-0EEC4DEB376B}" srcOrd="9" destOrd="0" presId="urn:microsoft.com/office/officeart/2005/8/layout/radial1"/>
    <dgm:cxn modelId="{71E537AE-CD55-4160-9D83-AD86F48E758E}" type="presParOf" srcId="{0C77F5DB-81E9-4707-B5DE-0EEC4DEB376B}" destId="{E6FE1F45-36CB-4791-B96F-BCD89264208F}" srcOrd="0" destOrd="0" presId="urn:microsoft.com/office/officeart/2005/8/layout/radial1"/>
    <dgm:cxn modelId="{448E4CD8-5177-4B0A-A307-D61E957C8BC6}" type="presParOf" srcId="{2B1929D3-3ABD-4E76-9075-CA819301EC93}" destId="{94CA2ACA-A4D5-4147-88D4-3F8670BDB8B1}"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0539-A475-47F9-BAA8-DDD604AA9983}">
      <dsp:nvSpPr>
        <dsp:cNvPr id="0" name=""/>
        <dsp:cNvSpPr/>
      </dsp:nvSpPr>
      <dsp:spPr>
        <a:xfrm>
          <a:off x="3262669" y="2107281"/>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Mentoring Resources</a:t>
          </a:r>
        </a:p>
      </dsp:txBody>
      <dsp:txXfrm>
        <a:off x="3497373" y="2341985"/>
        <a:ext cx="1133253" cy="1133253"/>
      </dsp:txXfrm>
    </dsp:sp>
    <dsp:sp modelId="{4D6E6D5C-D001-49F5-85F4-5F248D666BCD}">
      <dsp:nvSpPr>
        <dsp:cNvPr id="0" name=""/>
        <dsp:cNvSpPr/>
      </dsp:nvSpPr>
      <dsp:spPr>
        <a:xfrm rot="16200000">
          <a:off x="3924144" y="1949680"/>
          <a:ext cx="279710" cy="35492"/>
        </a:xfrm>
        <a:custGeom>
          <a:avLst/>
          <a:gdLst/>
          <a:ahLst/>
          <a:cxnLst/>
          <a:rect l="0" t="0" r="0" b="0"/>
          <a:pathLst>
            <a:path>
              <a:moveTo>
                <a:pt x="0" y="17746"/>
              </a:moveTo>
              <a:lnTo>
                <a:pt x="279710"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7007" y="1960433"/>
        <a:ext cx="13985" cy="13985"/>
      </dsp:txXfrm>
    </dsp:sp>
    <dsp:sp modelId="{37CF55F3-EF31-48F1-B6D9-02A8E419898B}">
      <dsp:nvSpPr>
        <dsp:cNvPr id="0" name=""/>
        <dsp:cNvSpPr/>
      </dsp:nvSpPr>
      <dsp:spPr>
        <a:xfrm>
          <a:off x="3058161" y="-184105"/>
          <a:ext cx="2011677" cy="201167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Grad School: Recommended Practices</a:t>
          </a:r>
        </a:p>
        <a:p>
          <a:pPr marL="0" lvl="0" indent="0" algn="ctr" defTabSz="711200">
            <a:lnSpc>
              <a:spcPct val="90000"/>
            </a:lnSpc>
            <a:spcBef>
              <a:spcPct val="0"/>
            </a:spcBef>
            <a:spcAft>
              <a:spcPct val="35000"/>
            </a:spcAft>
            <a:buNone/>
          </a:pPr>
          <a:r>
            <a:rPr lang="en-US" sz="1600" kern="1200" dirty="0"/>
            <a:t>Other online resources</a:t>
          </a:r>
        </a:p>
      </dsp:txBody>
      <dsp:txXfrm>
        <a:off x="3352764" y="110498"/>
        <a:ext cx="1422471" cy="1422471"/>
      </dsp:txXfrm>
    </dsp:sp>
    <dsp:sp modelId="{E223095A-DD4B-4DD1-87F1-6207C3B33D22}">
      <dsp:nvSpPr>
        <dsp:cNvPr id="0" name=""/>
        <dsp:cNvSpPr/>
      </dsp:nvSpPr>
      <dsp:spPr>
        <a:xfrm rot="20520000">
          <a:off x="4819266" y="2600024"/>
          <a:ext cx="279710" cy="35492"/>
        </a:xfrm>
        <a:custGeom>
          <a:avLst/>
          <a:gdLst/>
          <a:ahLst/>
          <a:cxnLst/>
          <a:rect l="0" t="0" r="0" b="0"/>
          <a:pathLst>
            <a:path>
              <a:moveTo>
                <a:pt x="0" y="17746"/>
              </a:moveTo>
              <a:lnTo>
                <a:pt x="279710"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2128" y="2610777"/>
        <a:ext cx="13985" cy="13985"/>
      </dsp:txXfrm>
    </dsp:sp>
    <dsp:sp modelId="{3CEA6966-58B4-43C5-88C2-45631A6C3970}">
      <dsp:nvSpPr>
        <dsp:cNvPr id="0" name=""/>
        <dsp:cNvSpPr/>
      </dsp:nvSpPr>
      <dsp:spPr>
        <a:xfrm>
          <a:off x="5042901" y="1257892"/>
          <a:ext cx="2011677" cy="201167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Office for Research Protections: Compliance and Research Ethics</a:t>
          </a:r>
        </a:p>
      </dsp:txBody>
      <dsp:txXfrm>
        <a:off x="5337504" y="1552495"/>
        <a:ext cx="1422471" cy="1422471"/>
      </dsp:txXfrm>
    </dsp:sp>
    <dsp:sp modelId="{7E527F5C-E407-4638-B142-B2C26E590C73}">
      <dsp:nvSpPr>
        <dsp:cNvPr id="0" name=""/>
        <dsp:cNvSpPr/>
      </dsp:nvSpPr>
      <dsp:spPr>
        <a:xfrm rot="3240000">
          <a:off x="4477360" y="3652302"/>
          <a:ext cx="279710" cy="35492"/>
        </a:xfrm>
        <a:custGeom>
          <a:avLst/>
          <a:gdLst/>
          <a:ahLst/>
          <a:cxnLst/>
          <a:rect l="0" t="0" r="0" b="0"/>
          <a:pathLst>
            <a:path>
              <a:moveTo>
                <a:pt x="0" y="17746"/>
              </a:moveTo>
              <a:lnTo>
                <a:pt x="279710"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0222" y="3663055"/>
        <a:ext cx="13985" cy="13985"/>
      </dsp:txXfrm>
    </dsp:sp>
    <dsp:sp modelId="{ABC472D5-2BEC-48A8-A05A-621A7A370336}">
      <dsp:nvSpPr>
        <dsp:cNvPr id="0" name=""/>
        <dsp:cNvSpPr/>
      </dsp:nvSpPr>
      <dsp:spPr>
        <a:xfrm>
          <a:off x="4284798" y="3591095"/>
          <a:ext cx="2011677" cy="201167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University, College, Departmental Policies</a:t>
          </a:r>
        </a:p>
      </dsp:txBody>
      <dsp:txXfrm>
        <a:off x="4579401" y="3885698"/>
        <a:ext cx="1422471" cy="1422471"/>
      </dsp:txXfrm>
    </dsp:sp>
    <dsp:sp modelId="{8FDB28A8-D88D-4F9A-AB03-60F6C2911BA6}">
      <dsp:nvSpPr>
        <dsp:cNvPr id="0" name=""/>
        <dsp:cNvSpPr/>
      </dsp:nvSpPr>
      <dsp:spPr>
        <a:xfrm rot="7560000">
          <a:off x="3370929" y="3652302"/>
          <a:ext cx="279710" cy="35492"/>
        </a:xfrm>
        <a:custGeom>
          <a:avLst/>
          <a:gdLst/>
          <a:ahLst/>
          <a:cxnLst/>
          <a:rect l="0" t="0" r="0" b="0"/>
          <a:pathLst>
            <a:path>
              <a:moveTo>
                <a:pt x="0" y="17746"/>
              </a:moveTo>
              <a:lnTo>
                <a:pt x="279710"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03791" y="3663055"/>
        <a:ext cx="13985" cy="13985"/>
      </dsp:txXfrm>
    </dsp:sp>
    <dsp:sp modelId="{CDF8C407-F372-46DD-B286-557C7740D071}">
      <dsp:nvSpPr>
        <dsp:cNvPr id="0" name=""/>
        <dsp:cNvSpPr/>
      </dsp:nvSpPr>
      <dsp:spPr>
        <a:xfrm>
          <a:off x="1831524" y="3591095"/>
          <a:ext cx="2011677" cy="201167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PSU Offices </a:t>
          </a:r>
        </a:p>
        <a:p>
          <a:pPr marL="0" lvl="0" indent="0" algn="ctr" defTabSz="711200">
            <a:lnSpc>
              <a:spcPct val="90000"/>
            </a:lnSpc>
            <a:spcBef>
              <a:spcPct val="0"/>
            </a:spcBef>
            <a:spcAft>
              <a:spcPct val="35000"/>
            </a:spcAft>
            <a:buNone/>
          </a:pPr>
          <a:r>
            <a:rPr lang="en-US" sz="1600" kern="1200" dirty="0"/>
            <a:t>CAPS, Student Affairs, Student Disability Resources</a:t>
          </a:r>
        </a:p>
      </dsp:txBody>
      <dsp:txXfrm>
        <a:off x="2126127" y="3885698"/>
        <a:ext cx="1422471" cy="1422471"/>
      </dsp:txXfrm>
    </dsp:sp>
    <dsp:sp modelId="{0C77F5DB-81E9-4707-B5DE-0EEC4DEB376B}">
      <dsp:nvSpPr>
        <dsp:cNvPr id="0" name=""/>
        <dsp:cNvSpPr/>
      </dsp:nvSpPr>
      <dsp:spPr>
        <a:xfrm rot="11880000">
          <a:off x="3029023" y="2600024"/>
          <a:ext cx="279710" cy="35492"/>
        </a:xfrm>
        <a:custGeom>
          <a:avLst/>
          <a:gdLst/>
          <a:ahLst/>
          <a:cxnLst/>
          <a:rect l="0" t="0" r="0" b="0"/>
          <a:pathLst>
            <a:path>
              <a:moveTo>
                <a:pt x="0" y="17746"/>
              </a:moveTo>
              <a:lnTo>
                <a:pt x="279710"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61886" y="2610777"/>
        <a:ext cx="13985" cy="13985"/>
      </dsp:txXfrm>
    </dsp:sp>
    <dsp:sp modelId="{94CA2ACA-A4D5-4147-88D4-3F8670BDB8B1}">
      <dsp:nvSpPr>
        <dsp:cNvPr id="0" name=""/>
        <dsp:cNvSpPr/>
      </dsp:nvSpPr>
      <dsp:spPr>
        <a:xfrm>
          <a:off x="1073420" y="1257892"/>
          <a:ext cx="2011677" cy="201167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1368023" y="1552495"/>
        <a:ext cx="1422471" cy="1422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DDDC9-E882-47C5-BCD5-C3831F3B5993}"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E3920-2FF5-430F-A572-8E40ED204CF3}" type="slidenum">
              <a:rPr lang="en-US" smtClean="0"/>
              <a:t>‹#›</a:t>
            </a:fld>
            <a:endParaRPr lang="en-US"/>
          </a:p>
        </p:txBody>
      </p:sp>
    </p:spTree>
    <p:extLst>
      <p:ext uri="{BB962C8B-B14F-4D97-AF65-F5344CB8AC3E}">
        <p14:creationId xmlns:p14="http://schemas.microsoft.com/office/powerpoint/2010/main" val="221167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[introduce</a:t>
            </a:r>
            <a:r>
              <a:rPr lang="en-US" baseline="0" dirty="0"/>
              <a:t> selves].</a:t>
            </a:r>
          </a:p>
          <a:p>
            <a:endParaRPr lang="en-US" baseline="0" dirty="0"/>
          </a:p>
          <a:p>
            <a:r>
              <a:rPr lang="en-US" baseline="0" dirty="0"/>
              <a:t>We’re here to talk with you briefly about one your newest roles: mentor.</a:t>
            </a:r>
            <a:endParaRPr lang="en-US" dirty="0"/>
          </a:p>
          <a:p>
            <a:endParaRPr lang="en-US" dirty="0"/>
          </a:p>
        </p:txBody>
      </p:sp>
      <p:sp>
        <p:nvSpPr>
          <p:cNvPr id="4" name="Slide Number Placeholder 3"/>
          <p:cNvSpPr>
            <a:spLocks noGrp="1"/>
          </p:cNvSpPr>
          <p:nvPr>
            <p:ph type="sldNum" sz="quarter" idx="5"/>
          </p:nvPr>
        </p:nvSpPr>
        <p:spPr/>
        <p:txBody>
          <a:bodyPr/>
          <a:lstStyle/>
          <a:p>
            <a:fld id="{8CBE3920-2FF5-430F-A572-8E40ED204CF3}" type="slidenum">
              <a:rPr lang="en-US" smtClean="0"/>
              <a:t>1</a:t>
            </a:fld>
            <a:endParaRPr lang="en-US"/>
          </a:p>
        </p:txBody>
      </p:sp>
    </p:spTree>
    <p:extLst>
      <p:ext uri="{BB962C8B-B14F-4D97-AF65-F5344CB8AC3E}">
        <p14:creationId xmlns:p14="http://schemas.microsoft.com/office/powerpoint/2010/main" val="199307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As you well know,</a:t>
            </a:r>
            <a:r>
              <a:rPr lang="en-US" baseline="0" dirty="0"/>
              <a:t> being a mentor is a multifaceted role.</a:t>
            </a:r>
            <a:r>
              <a:rPr lang="en-US" dirty="0"/>
              <a:t>  Being a mentor</a:t>
            </a:r>
            <a:r>
              <a:rPr lang="en-US" baseline="0" dirty="0"/>
              <a:t> also means more than simply being an adviser. An adviser is responsible for ensuring a </a:t>
            </a:r>
            <a:r>
              <a:rPr lang="en-US" dirty="0"/>
              <a:t>student</a:t>
            </a:r>
            <a:r>
              <a:rPr lang="en-US" baseline="0" dirty="0"/>
              <a:t> fulfills departmental and institutional requirements; an adviser helps a student move through the program.</a:t>
            </a:r>
            <a:r>
              <a:rPr lang="en-US" dirty="0"/>
              <a:t> </a:t>
            </a:r>
            <a:r>
              <a:rPr lang="en-US" baseline="0" dirty="0"/>
              <a:t> As a mentor, you will certainly act as an adviser.</a:t>
            </a:r>
            <a:r>
              <a:rPr lang="en-US" dirty="0"/>
              <a:t> </a:t>
            </a:r>
            <a:r>
              <a:rPr lang="en-US" baseline="0" dirty="0"/>
              <a:t> But in working with graduate students, you’ll also be a mentor.</a:t>
            </a:r>
            <a:r>
              <a:rPr lang="en-US" dirty="0"/>
              <a:t>  </a:t>
            </a:r>
            <a:endParaRPr lang="en-US" baseline="0" dirty="0">
              <a:cs typeface="Calibri"/>
            </a:endParaRPr>
          </a:p>
          <a:p>
            <a:endParaRPr lang="en-US" baseline="0" dirty="0"/>
          </a:p>
          <a:p>
            <a:r>
              <a:rPr lang="en-US" baseline="0" dirty="0"/>
              <a:t>What does that mean?  </a:t>
            </a:r>
          </a:p>
          <a:p>
            <a:endParaRPr lang="en-US" dirty="0"/>
          </a:p>
        </p:txBody>
      </p:sp>
      <p:sp>
        <p:nvSpPr>
          <p:cNvPr id="4" name="Slide Number Placeholder 3"/>
          <p:cNvSpPr>
            <a:spLocks noGrp="1"/>
          </p:cNvSpPr>
          <p:nvPr>
            <p:ph type="sldNum" sz="quarter" idx="5"/>
          </p:nvPr>
        </p:nvSpPr>
        <p:spPr/>
        <p:txBody>
          <a:bodyPr/>
          <a:lstStyle/>
          <a:p>
            <a:fld id="{8CBE3920-2FF5-430F-A572-8E40ED204CF3}" type="slidenum">
              <a:rPr lang="en-US" smtClean="0"/>
              <a:t>2</a:t>
            </a:fld>
            <a:endParaRPr lang="en-US"/>
          </a:p>
        </p:txBody>
      </p:sp>
    </p:spTree>
    <p:extLst>
      <p:ext uri="{BB962C8B-B14F-4D97-AF65-F5344CB8AC3E}">
        <p14:creationId xmlns:p14="http://schemas.microsoft.com/office/powerpoint/2010/main" val="155626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pPr defTabSz="931774"/>
            <a:r>
              <a:rPr lang="en-US" dirty="0"/>
              <a:t>We decided to go back a ways</a:t>
            </a:r>
            <a:r>
              <a:rPr lang="en-US" baseline="0" dirty="0"/>
              <a:t> for a succinct definition.</a:t>
            </a:r>
            <a:r>
              <a:rPr lang="en-US" dirty="0"/>
              <a:t> </a:t>
            </a:r>
            <a:r>
              <a:rPr lang="en-US" baseline="0" dirty="0"/>
              <a:t> </a:t>
            </a:r>
            <a:r>
              <a:rPr lang="en-US" dirty="0"/>
              <a:t>Here is one of our favorite</a:t>
            </a:r>
            <a:r>
              <a:rPr lang="en-US" baseline="0" dirty="0"/>
              <a:t> definitions that has stood the test of time.</a:t>
            </a:r>
            <a:r>
              <a:rPr lang="en-US" dirty="0"/>
              <a:t>  Homer</a:t>
            </a:r>
            <a:r>
              <a:rPr lang="en-US" baseline="0" dirty="0"/>
              <a:t> described a mentor as a “wise and trusted” counselor.</a:t>
            </a:r>
            <a:r>
              <a:rPr lang="en-US" dirty="0"/>
              <a:t> </a:t>
            </a:r>
            <a:endParaRPr lang="en-US" baseline="0" dirty="0">
              <a:cs typeface="Calibri"/>
            </a:endParaRPr>
          </a:p>
          <a:p>
            <a:endParaRPr lang="en-US" baseline="0" dirty="0"/>
          </a:p>
          <a:p>
            <a:r>
              <a:rPr lang="en-US" baseline="0" dirty="0"/>
              <a:t>But if you want to get a little more specific, the book </a:t>
            </a:r>
            <a:r>
              <a:rPr lang="en-US" dirty="0"/>
              <a:t>“On Being a Mentor” says: Mentoring</a:t>
            </a:r>
            <a:r>
              <a:rPr lang="en-US" baseline="0" dirty="0"/>
              <a:t> is a personal and reciprocal relationship in which a more experienced (usually older) faculty member acts as a guide, role model, teacher, and sponsor of a less </a:t>
            </a:r>
            <a:r>
              <a:rPr lang="en-US" dirty="0"/>
              <a:t>experienced </a:t>
            </a:r>
            <a:r>
              <a:rPr lang="en-US" baseline="0" dirty="0"/>
              <a:t>(usually younger) student or faculty member.</a:t>
            </a:r>
            <a:r>
              <a:rPr lang="en-US" dirty="0"/>
              <a:t> </a:t>
            </a:r>
            <a:r>
              <a:rPr lang="en-US" baseline="0" dirty="0"/>
              <a:t> A mentor provides a mentee with knowledge, advice, counsel, challenge, and support in the mentee’s pursuit of becoming a full member of a particular profession.”</a:t>
            </a:r>
            <a:r>
              <a:rPr lang="en-US" dirty="0"/>
              <a:t> </a:t>
            </a:r>
            <a:endParaRPr lang="en-US" baseline="0" dirty="0">
              <a:cs typeface="Calibri"/>
            </a:endParaRPr>
          </a:p>
          <a:p>
            <a:endParaRPr lang="en-US" baseline="0" dirty="0"/>
          </a:p>
          <a:p>
            <a:pPr defTabSz="931774"/>
            <a:r>
              <a:rPr lang="en-US" baseline="0" dirty="0"/>
              <a:t>You need to find a definition that works for you.  And part of that is reflecting on your own experiences as a </a:t>
            </a:r>
            <a:r>
              <a:rPr lang="en-US" i="1" baseline="0" dirty="0"/>
              <a:t>mentee.  </a:t>
            </a:r>
            <a:r>
              <a:rPr lang="en-US" dirty="0"/>
              <a:t>Presumably,</a:t>
            </a:r>
            <a:r>
              <a:rPr lang="en-US" baseline="0" dirty="0"/>
              <a:t> you had your own mentor or mentors in graduate school and in your previous roles.  But as we know, not everyone easily takes on the role of “wise and trusted counselor.”  We’d like to take just a couple minutes reflecting on this.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2D6C8-0416-4EB6-8F31-D778D39B0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76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If you could reflect of your own experiences, think</a:t>
            </a:r>
            <a:r>
              <a:rPr lang="en-US" baseline="0" dirty="0"/>
              <a:t> about the best quality you encountered in a mentor and the worst quality—or the quality you would’ve like to improve.</a:t>
            </a:r>
          </a:p>
          <a:p>
            <a:endParaRPr lang="en-US" baseline="0" dirty="0"/>
          </a:p>
          <a:p>
            <a:r>
              <a:rPr lang="en-US" baseline="0" dirty="0"/>
              <a:t>Now, we’d like you to take two minutes to share these with the person next to you.  Introduce yourself, if you haven’t already, and then share with them the best and worst qualities you’ve encountered in a mentor.</a:t>
            </a:r>
          </a:p>
          <a:p>
            <a:endParaRPr lang="en-US" baseline="0" dirty="0"/>
          </a:p>
          <a:p>
            <a:r>
              <a:rPr lang="en-US" baseline="0" dirty="0"/>
              <a:t>[Time for two minutes]</a:t>
            </a:r>
          </a:p>
          <a:p>
            <a:endParaRPr lang="en-US" baseline="0" dirty="0"/>
          </a:p>
          <a:p>
            <a:r>
              <a:rPr lang="en-US" baseline="0" dirty="0"/>
              <a:t>Thanks for doing that.  Now, you have two working good examples of mentorship and two examples to improve on.  Let’s talk more about that… Sarah?</a:t>
            </a:r>
          </a:p>
        </p:txBody>
      </p:sp>
      <p:sp>
        <p:nvSpPr>
          <p:cNvPr id="4" name="Slide Number Placeholder 3"/>
          <p:cNvSpPr>
            <a:spLocks noGrp="1"/>
          </p:cNvSpPr>
          <p:nvPr>
            <p:ph type="sldNum" sz="quarter" idx="10"/>
          </p:nvPr>
        </p:nvSpPr>
        <p:spPr/>
        <p:txBody>
          <a:bodyPr/>
          <a:lstStyle/>
          <a:p>
            <a:fld id="{63E2D6C8-0416-4EB6-8F31-D778D39B0A47}" type="slidenum">
              <a:rPr lang="en-US" smtClean="0"/>
              <a:t>4</a:t>
            </a:fld>
            <a:endParaRPr lang="en-US"/>
          </a:p>
        </p:txBody>
      </p:sp>
    </p:spTree>
    <p:extLst>
      <p:ext uri="{BB962C8B-B14F-4D97-AF65-F5344CB8AC3E}">
        <p14:creationId xmlns:p14="http://schemas.microsoft.com/office/powerpoint/2010/main" val="252264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cs typeface="Calibri"/>
              </a:rPr>
              <a:t>Being a mentor is not something most of us were trained to do. One default is to be the kind mentor your mentor was. You do not and I'd go so far as to say you should not do this. Take the good parts from your mentors and incorporate them into your own mentoring style, leave the bad parts behind, including the toga.</a:t>
            </a:r>
          </a:p>
          <a:p>
            <a:r>
              <a:rPr lang="en-US" dirty="0">
                <a:cs typeface="Calibri"/>
              </a:rPr>
              <a:t>Another default path is to view mentoring as creating mini-</a:t>
            </a:r>
            <a:r>
              <a:rPr lang="en-US" dirty="0" err="1">
                <a:cs typeface="Calibri"/>
              </a:rPr>
              <a:t>mes</a:t>
            </a:r>
            <a:r>
              <a:rPr lang="en-US" dirty="0">
                <a:cs typeface="Calibri"/>
              </a:rPr>
              <a:t>, </a:t>
            </a:r>
            <a:r>
              <a:rPr lang="en-US" dirty="0" err="1">
                <a:cs typeface="Calibri"/>
              </a:rPr>
              <a:t>miniture</a:t>
            </a:r>
            <a:r>
              <a:rPr lang="en-US" dirty="0">
                <a:cs typeface="Calibri"/>
              </a:rPr>
              <a:t> versions of yourself. This is not the best approach either. </a:t>
            </a:r>
            <a:r>
              <a:rPr lang="en-US" dirty="0"/>
              <a:t> Your mentees will be independent people with  different worldviews than you – guide them as they shape themselves.</a:t>
            </a:r>
            <a:endParaRPr lang="en-US" dirty="0">
              <a:cs typeface="Calibri"/>
            </a:endParaRPr>
          </a:p>
          <a:p>
            <a:endParaRPr lang="en-US" dirty="0">
              <a:cs typeface="Calibri"/>
            </a:endParaRPr>
          </a:p>
          <a:p>
            <a:r>
              <a:rPr lang="en-US" dirty="0">
                <a:cs typeface="Calibri"/>
              </a:rPr>
              <a:t>So what should you do to become a good mentor? Here are what we think are key points to keep in mind as you develop your mentoring style.</a:t>
            </a:r>
          </a:p>
          <a:p>
            <a:endParaRPr lang="en-US" dirty="0">
              <a:cs typeface="Calibri"/>
            </a:endParaRPr>
          </a:p>
          <a:p>
            <a:r>
              <a:rPr lang="en-US" dirty="0">
                <a:cs typeface="Calibri"/>
              </a:rPr>
              <a:t>I encourage you to spend some time to think purposefully about mentoring. It is an important skill to learn.</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2D6C8-0416-4EB6-8F31-D778D39B0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Sarah</a:t>
            </a:r>
          </a:p>
          <a:p>
            <a:r>
              <a:rPr lang="en-US" u="sng" dirty="0">
                <a:cs typeface="Calibri"/>
              </a:rPr>
              <a:t>Listen</a:t>
            </a:r>
            <a:r>
              <a:rPr lang="en-US" dirty="0">
                <a:cs typeface="Calibri"/>
              </a:rPr>
              <a:t>- have you ever had the experience of trying to get advice from someone only to have them talk on and on about their experience and not pay attention to what you were trying to ask? </a:t>
            </a:r>
          </a:p>
          <a:p>
            <a:r>
              <a:rPr lang="en-US" u="sng" dirty="0">
                <a:cs typeface="Calibri"/>
              </a:rPr>
              <a:t>Be a role model</a:t>
            </a:r>
            <a:r>
              <a:rPr lang="en-US" dirty="0">
                <a:cs typeface="Calibri"/>
              </a:rPr>
              <a:t>- there is a power differential between you and a mentee, they look up to you and take your actions as a model. For those of you coming directly from grad school or a postdoc, this is a new experience and does carry responsibility</a:t>
            </a:r>
          </a:p>
          <a:p>
            <a:r>
              <a:rPr lang="en-US" u="sng" dirty="0">
                <a:cs typeface="Calibri"/>
              </a:rPr>
              <a:t>Best interests</a:t>
            </a:r>
            <a:r>
              <a:rPr lang="en-US" dirty="0">
                <a:cs typeface="Calibri"/>
              </a:rPr>
              <a:t> – remember 2 things mentee is not you and is at a very different place in their career</a:t>
            </a:r>
          </a:p>
          <a:p>
            <a:r>
              <a:rPr lang="en-US" u="sng" dirty="0">
                <a:cs typeface="Calibri"/>
              </a:rPr>
              <a:t>Set expectations</a:t>
            </a:r>
            <a:r>
              <a:rPr lang="en-US" dirty="0">
                <a:cs typeface="Calibri"/>
              </a:rPr>
              <a:t> – </a:t>
            </a:r>
            <a:r>
              <a:rPr lang="en-US" dirty="0"/>
              <a:t>Do not assume that beginning students know what is expected of them.</a:t>
            </a:r>
            <a:r>
              <a:rPr lang="en-US" dirty="0">
                <a:cs typeface="Calibri"/>
              </a:rPr>
              <a:t> these can be high expectations but make them clear, good to even put them in writing. </a:t>
            </a:r>
          </a:p>
          <a:p>
            <a:r>
              <a:rPr lang="en-US" u="sng" dirty="0">
                <a:cs typeface="Calibri"/>
              </a:rPr>
              <a:t>Be respectful</a:t>
            </a:r>
            <a:r>
              <a:rPr lang="en-US" dirty="0">
                <a:cs typeface="Calibri"/>
              </a:rPr>
              <a:t> – this goes without saying</a:t>
            </a:r>
          </a:p>
          <a:p>
            <a:r>
              <a:rPr lang="en-US" u="sng" dirty="0">
                <a:cs typeface="Calibri"/>
              </a:rPr>
              <a:t>Room to fail</a:t>
            </a:r>
            <a:r>
              <a:rPr lang="en-US" dirty="0">
                <a:cs typeface="Calibri"/>
              </a:rPr>
              <a:t> – there is an inherent conflict because often your success will be tied up in how well your grad students perform. However remember they are learning and will make mistakes, and goal is they will learn from the mistakes</a:t>
            </a:r>
          </a:p>
          <a:p>
            <a:r>
              <a:rPr lang="en-US" u="sng" dirty="0">
                <a:cs typeface="Calibri"/>
              </a:rPr>
              <a:t>Be adaptable</a:t>
            </a:r>
            <a:r>
              <a:rPr lang="en-US" dirty="0">
                <a:cs typeface="Calibri"/>
              </a:rPr>
              <a:t> – different mentoring relationships with and ways to motivate different students, mentoring relationships will change over time as students grow and develop</a:t>
            </a:r>
          </a:p>
          <a:p>
            <a:r>
              <a:rPr lang="en-US" u="sng" dirty="0">
                <a:cs typeface="Calibri"/>
              </a:rPr>
              <a:t>Communicate</a:t>
            </a:r>
            <a:r>
              <a:rPr lang="en-US" dirty="0">
                <a:cs typeface="Calibri"/>
              </a:rPr>
              <a:t> – Back to the opening point. You drive the relationship and may need to draw out a student. Also remember that students may not grasp/remember everything you tell them. Give them feedback.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2D6C8-0416-4EB6-8F31-D778D39B0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00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cs typeface="Calibri"/>
              </a:rPr>
              <a:t>Remember also that mentoring is a career-spanning process.</a:t>
            </a:r>
          </a:p>
          <a:p>
            <a:r>
              <a:rPr lang="en-US" dirty="0">
                <a:cs typeface="Calibri"/>
              </a:rPr>
              <a:t>Look for mentors for yourself to help you negotiate being a faculty member.</a:t>
            </a:r>
          </a:p>
          <a:p>
            <a:r>
              <a:rPr lang="en-US" dirty="0">
                <a:cs typeface="Calibri"/>
              </a:rPr>
              <a:t>- your dept may have a formal mentoring system </a:t>
            </a:r>
          </a:p>
          <a:p>
            <a:r>
              <a:rPr lang="en-US" dirty="0">
                <a:cs typeface="Calibri"/>
              </a:rPr>
              <a:t>- even so, keep an eye out for people whose work and ways of interacting at the university you admire, seek advice from them, also seek advice from people outside of the university from your disciplinary community</a:t>
            </a:r>
          </a:p>
          <a:p>
            <a:r>
              <a:rPr lang="en-US" dirty="0">
                <a:cs typeface="Calibri"/>
              </a:rPr>
              <a:t>- you are in no way locked into having one mentor.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2D6C8-0416-4EB6-8F31-D778D39B0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58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a:t>
            </a:r>
            <a:r>
              <a:rPr lang="en-US" baseline="0" dirty="0"/>
              <a:t> </a:t>
            </a:r>
            <a:r>
              <a:rPr lang="en-US" dirty="0"/>
              <a:t>Which brings us to resources.</a:t>
            </a:r>
            <a:r>
              <a:rPr lang="en-US" baseline="0" dirty="0"/>
              <a:t>  You don’t need to go this alone!  We’ve put together a list of resources for you, which is available on the Vice Provost’s website along with today’s slides.  We highly recommend reviewing a book on mentoring for some good hints and tips.  </a:t>
            </a:r>
          </a:p>
          <a:p>
            <a:endParaRPr lang="en-US" baseline="0" dirty="0"/>
          </a:p>
          <a:p>
            <a:r>
              <a:rPr lang="en-US" baseline="0" dirty="0"/>
              <a:t>Sarah: The Graduate School has Recommended Practices online and other resources.  </a:t>
            </a:r>
          </a:p>
          <a:p>
            <a:endParaRPr lang="en-US" baseline="0" dirty="0"/>
          </a:p>
          <a:p>
            <a:r>
              <a:rPr lang="en-US" baseline="0" dirty="0"/>
              <a:t>Katie: I also want to make sure you know about the Office for Research Protections—we’re happy to partner with you as your working with your students on an IRB protocol or another compliance issue.  You don’t need to design a project to avoid our office (yes, we know it happens!).  Talk to us first so we can help you potentially minimize the compliance issues.  We can also come to your lab to give a presentation if you need it.  We don’t teach research design, but we can help with compliance.  My office also manage issues of research misconduct, so it’s really to our advantage when our graduate students have engaged mentors.  Without going into detail, I think it’s important to know that the University had to revoke three graduate degrees over the last two years for issues of research misconduct, and nobody wants that to happen.  Your students depend on you for guidance on all issues—don’t be afraid to get help where you need it.</a:t>
            </a:r>
          </a:p>
          <a:p>
            <a:endParaRPr lang="en-US" baseline="0" dirty="0"/>
          </a:p>
          <a:p>
            <a:r>
              <a:rPr lang="en-US" baseline="0" dirty="0"/>
              <a:t>You’ll also want to familiarize yourself with your own department’s policies, along with University policies, so you make sure you’re helping with the advising portion of your job. </a:t>
            </a:r>
          </a:p>
          <a:p>
            <a:endParaRPr lang="en-US" baseline="0" dirty="0"/>
          </a:p>
          <a:p>
            <a:r>
              <a:rPr lang="en-US" baseline="0" dirty="0"/>
              <a:t>Sarah: In the same turn, there are offices on campus devoted to helping students in distress, from CAPS (the counseling center) to Student Affairs.  Again, these are all on the resources sheet on the website.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2D6C8-0416-4EB6-8F31-D778D39B0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40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We’re looking to actively support you in your mentoring journey, and Sarah’s office with Kathy Bieschke's office is working on some</a:t>
            </a:r>
            <a:r>
              <a:rPr lang="en-US" baseline="0" dirty="0"/>
              <a:t> mentoring workshops.</a:t>
            </a:r>
            <a:r>
              <a:rPr lang="en-US" dirty="0"/>
              <a:t> </a:t>
            </a:r>
            <a:r>
              <a:rPr lang="en-US" baseline="0" dirty="0"/>
              <a:t> Stay tuned to the Graduate School for more information this fall.</a:t>
            </a:r>
            <a:r>
              <a:rPr lang="en-US" dirty="0"/>
              <a:t> </a:t>
            </a:r>
          </a:p>
          <a:p>
            <a:r>
              <a:rPr lang="en-US" dirty="0"/>
              <a:t>We wish you much luck as you begin your work here at Penn State, and we hope you’ll reach out to us if you need us!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2D6C8-0416-4EB6-8F31-D778D39B0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55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B726F-D876-4966-BA8D-BE93AB54D25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417904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B726F-D876-4966-BA8D-BE93AB54D25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255374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B726F-D876-4966-BA8D-BE93AB54D25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139023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3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35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116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1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00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pic>
        <p:nvPicPr>
          <p:cNvPr id="5" name="Picture 4"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17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4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B726F-D876-4966-BA8D-BE93AB54D25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2084222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25300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2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mage result for penn state logo 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B726F-D876-4966-BA8D-BE93AB54D255}"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55327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B726F-D876-4966-BA8D-BE93AB54D25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168691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B726F-D876-4966-BA8D-BE93AB54D255}"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426199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B726F-D876-4966-BA8D-BE93AB54D255}"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411148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B726F-D876-4966-BA8D-BE93AB54D255}"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362972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B726F-D876-4966-BA8D-BE93AB54D25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127512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B726F-D876-4966-BA8D-BE93AB54D255}"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9AFF2-F10D-4E78-9D60-D98D806D823A}" type="slidenum">
              <a:rPr lang="en-US" smtClean="0"/>
              <a:t>‹#›</a:t>
            </a:fld>
            <a:endParaRPr lang="en-US"/>
          </a:p>
        </p:txBody>
      </p:sp>
    </p:spTree>
    <p:extLst>
      <p:ext uri="{BB962C8B-B14F-4D97-AF65-F5344CB8AC3E}">
        <p14:creationId xmlns:p14="http://schemas.microsoft.com/office/powerpoint/2010/main" val="404192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B726F-D876-4966-BA8D-BE93AB54D255}" type="datetimeFigureOut">
              <a:rPr lang="en-US" smtClean="0"/>
              <a:t>8/13/2019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9AFF2-F10D-4E78-9D60-D98D806D823A}" type="slidenum">
              <a:rPr lang="en-US" smtClean="0"/>
              <a:t>‹#›</a:t>
            </a:fld>
            <a:endParaRPr lang="en-US"/>
          </a:p>
        </p:txBody>
      </p:sp>
    </p:spTree>
    <p:extLst>
      <p:ext uri="{BB962C8B-B14F-4D97-AF65-F5344CB8AC3E}">
        <p14:creationId xmlns:p14="http://schemas.microsoft.com/office/powerpoint/2010/main" val="3396702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629549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67725" y="6366426"/>
            <a:ext cx="3533775" cy="369332"/>
          </a:xfrm>
          <a:prstGeom prst="rect">
            <a:avLst/>
          </a:prstGeom>
          <a:noFill/>
        </p:spPr>
        <p:txBody>
          <a:bodyPr wrap="square" rtlCol="0">
            <a:spAutoFit/>
          </a:bodyPr>
          <a:lstStyle/>
          <a:p>
            <a:r>
              <a:rPr lang="en-US" dirty="0">
                <a:solidFill>
                  <a:schemeClr val="bg1"/>
                </a:solidFill>
              </a:rPr>
              <a:t>The Office for Research Protections</a:t>
            </a:r>
          </a:p>
        </p:txBody>
      </p:sp>
    </p:spTree>
    <p:extLst>
      <p:ext uri="{BB962C8B-B14F-4D97-AF65-F5344CB8AC3E}">
        <p14:creationId xmlns:p14="http://schemas.microsoft.com/office/powerpoint/2010/main" val="2116270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02E9-B222-4458-9891-0CFAF328C4E9}"/>
              </a:ext>
            </a:extLst>
          </p:cNvPr>
          <p:cNvSpPr>
            <a:spLocks noGrp="1"/>
          </p:cNvSpPr>
          <p:nvPr>
            <p:ph type="ctrTitle"/>
          </p:nvPr>
        </p:nvSpPr>
        <p:spPr/>
        <p:txBody>
          <a:bodyPr/>
          <a:lstStyle/>
          <a:p>
            <a:r>
              <a:rPr lang="en-US" b="1" dirty="0"/>
              <a:t>Mentorship</a:t>
            </a:r>
            <a:endParaRPr lang="en-US" dirty="0"/>
          </a:p>
        </p:txBody>
      </p:sp>
      <p:sp>
        <p:nvSpPr>
          <p:cNvPr id="3" name="Subtitle 2">
            <a:extLst>
              <a:ext uri="{FF2B5EF4-FFF2-40B4-BE49-F238E27FC236}">
                <a16:creationId xmlns:a16="http://schemas.microsoft.com/office/drawing/2014/main" id="{A2489071-9FFC-4764-8265-60ED8A61B753}"/>
              </a:ext>
            </a:extLst>
          </p:cNvPr>
          <p:cNvSpPr>
            <a:spLocks noGrp="1"/>
          </p:cNvSpPr>
          <p:nvPr>
            <p:ph type="subTitle" idx="1"/>
          </p:nvPr>
        </p:nvSpPr>
        <p:spPr/>
        <p:txBody>
          <a:bodyPr/>
          <a:lstStyle/>
          <a:p>
            <a:r>
              <a:rPr lang="en-US" dirty="0"/>
              <a:t>Sarah Ades, Associate Dean for Student Affairs, The Graduate School</a:t>
            </a:r>
          </a:p>
          <a:p>
            <a:r>
              <a:rPr lang="en-US" dirty="0"/>
              <a:t>Katie Bode-Lang, Director of Education and Quality Management, Office for Research Protections</a:t>
            </a:r>
          </a:p>
          <a:p>
            <a:endParaRPr lang="en-US" dirty="0"/>
          </a:p>
        </p:txBody>
      </p:sp>
      <p:pic>
        <p:nvPicPr>
          <p:cNvPr id="4" name="Picture 3">
            <a:extLst>
              <a:ext uri="{FF2B5EF4-FFF2-40B4-BE49-F238E27FC236}">
                <a16:creationId xmlns:a16="http://schemas.microsoft.com/office/drawing/2014/main" id="{E535960C-1E73-4BB3-8B95-2F8031900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7" y="280690"/>
            <a:ext cx="3302000" cy="1041400"/>
          </a:xfrm>
          <a:prstGeom prst="rect">
            <a:avLst/>
          </a:prstGeom>
        </p:spPr>
      </p:pic>
      <p:grpSp>
        <p:nvGrpSpPr>
          <p:cNvPr id="53" name="Group 52">
            <a:extLst>
              <a:ext uri="{FF2B5EF4-FFF2-40B4-BE49-F238E27FC236}">
                <a16:creationId xmlns:a16="http://schemas.microsoft.com/office/drawing/2014/main" id="{25815E8F-FCB6-4F69-AEE1-40DF8CE0B625}"/>
              </a:ext>
            </a:extLst>
          </p:cNvPr>
          <p:cNvGrpSpPr/>
          <p:nvPr/>
        </p:nvGrpSpPr>
        <p:grpSpPr>
          <a:xfrm>
            <a:off x="9227578" y="5222703"/>
            <a:ext cx="2880844" cy="1266873"/>
            <a:chOff x="213891" y="5433310"/>
            <a:chExt cx="2880844" cy="1266873"/>
          </a:xfrm>
        </p:grpSpPr>
        <p:grpSp>
          <p:nvGrpSpPr>
            <p:cNvPr id="54" name="Group 53">
              <a:extLst>
                <a:ext uri="{FF2B5EF4-FFF2-40B4-BE49-F238E27FC236}">
                  <a16:creationId xmlns:a16="http://schemas.microsoft.com/office/drawing/2014/main" id="{62C86B24-AFD0-4E2A-9D49-6A3F18118EAB}"/>
                </a:ext>
              </a:extLst>
            </p:cNvPr>
            <p:cNvGrpSpPr/>
            <p:nvPr/>
          </p:nvGrpSpPr>
          <p:grpSpPr>
            <a:xfrm>
              <a:off x="213891" y="5433310"/>
              <a:ext cx="2880844" cy="1229482"/>
              <a:chOff x="312085" y="5322242"/>
              <a:chExt cx="2880844" cy="1229482"/>
            </a:xfrm>
          </p:grpSpPr>
          <p:grpSp>
            <p:nvGrpSpPr>
              <p:cNvPr id="57" name="Group 56">
                <a:extLst>
                  <a:ext uri="{FF2B5EF4-FFF2-40B4-BE49-F238E27FC236}">
                    <a16:creationId xmlns:a16="http://schemas.microsoft.com/office/drawing/2014/main" id="{D8AA2288-1244-4604-8AA3-8F2F37075A84}"/>
                  </a:ext>
                </a:extLst>
              </p:cNvPr>
              <p:cNvGrpSpPr/>
              <p:nvPr/>
            </p:nvGrpSpPr>
            <p:grpSpPr>
              <a:xfrm>
                <a:off x="835348" y="5322242"/>
                <a:ext cx="2357581" cy="1200329"/>
                <a:chOff x="1582678" y="2987591"/>
                <a:chExt cx="2357581" cy="1200329"/>
              </a:xfrm>
            </p:grpSpPr>
            <p:sp>
              <p:nvSpPr>
                <p:cNvPr id="62" name="TextBox 61">
                  <a:extLst>
                    <a:ext uri="{FF2B5EF4-FFF2-40B4-BE49-F238E27FC236}">
                      <a16:creationId xmlns:a16="http://schemas.microsoft.com/office/drawing/2014/main" id="{FF061B5A-9685-4E13-9A86-ECD452BAA0B5}"/>
                    </a:ext>
                  </a:extLst>
                </p:cNvPr>
                <p:cNvSpPr txBox="1"/>
                <p:nvPr/>
              </p:nvSpPr>
              <p:spPr>
                <a:xfrm>
                  <a:off x="1582678" y="3218737"/>
                  <a:ext cx="17701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0AD47">
                          <a:lumMod val="40000"/>
                          <a:lumOff val="60000"/>
                        </a:srgbClr>
                      </a:solidFill>
                      <a:effectLst/>
                      <a:uLnTx/>
                      <a:uFillTx/>
                    </a:rPr>
                    <a:t>Re search </a:t>
                  </a:r>
                </a:p>
              </p:txBody>
            </p:sp>
            <p:sp>
              <p:nvSpPr>
                <p:cNvPr id="63" name="TextBox 62">
                  <a:extLst>
                    <a:ext uri="{FF2B5EF4-FFF2-40B4-BE49-F238E27FC236}">
                      <a16:creationId xmlns:a16="http://schemas.microsoft.com/office/drawing/2014/main" id="{658D8642-A4C7-46FF-BE60-9F7076306486}"/>
                    </a:ext>
                  </a:extLst>
                </p:cNvPr>
                <p:cNvSpPr txBox="1"/>
                <p:nvPr/>
              </p:nvSpPr>
              <p:spPr>
                <a:xfrm>
                  <a:off x="1840423" y="2987591"/>
                  <a:ext cx="514350"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4472C4">
                          <a:lumMod val="20000"/>
                          <a:lumOff val="80000"/>
                        </a:srgbClr>
                      </a:solidFill>
                      <a:effectLst/>
                      <a:uLnTx/>
                      <a:uFillTx/>
                      <a:latin typeface="Batang" panose="02030600000101010101" pitchFamily="18" charset="-127"/>
                      <a:ea typeface="Batang" panose="02030600000101010101" pitchFamily="18" charset="-127"/>
                    </a:rPr>
                    <a:t>I</a:t>
                  </a:r>
                </a:p>
              </p:txBody>
            </p:sp>
            <p:sp>
              <p:nvSpPr>
                <p:cNvPr id="64" name="TextBox 63">
                  <a:extLst>
                    <a:ext uri="{FF2B5EF4-FFF2-40B4-BE49-F238E27FC236}">
                      <a16:creationId xmlns:a16="http://schemas.microsoft.com/office/drawing/2014/main" id="{A096773F-692B-4E58-86AE-E6AC0857E1A8}"/>
                    </a:ext>
                  </a:extLst>
                </p:cNvPr>
                <p:cNvSpPr txBox="1"/>
                <p:nvPr/>
              </p:nvSpPr>
              <p:spPr>
                <a:xfrm>
                  <a:off x="2078548" y="3399741"/>
                  <a:ext cx="186171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4472C4">
                          <a:lumMod val="20000"/>
                          <a:lumOff val="80000"/>
                        </a:srgbClr>
                      </a:solidFill>
                      <a:effectLst/>
                      <a:uLnTx/>
                      <a:uFillTx/>
                    </a:rPr>
                    <a:t>ntegrity</a:t>
                  </a:r>
                  <a:endParaRPr kumimoji="0" lang="en-US" sz="3600" b="0" i="0" u="none" strike="noStrike" kern="0" cap="none" spc="0" normalizeH="0" baseline="0" noProof="0" dirty="0">
                    <a:ln>
                      <a:noFill/>
                    </a:ln>
                    <a:solidFill>
                      <a:srgbClr val="4472C4">
                        <a:lumMod val="20000"/>
                        <a:lumOff val="80000"/>
                      </a:srgbClr>
                    </a:solidFill>
                    <a:effectLst/>
                    <a:uLnTx/>
                    <a:uFillTx/>
                  </a:endParaRPr>
                </a:p>
              </p:txBody>
            </p:sp>
          </p:grpSp>
          <p:sp>
            <p:nvSpPr>
              <p:cNvPr id="58" name="Oval 57">
                <a:extLst>
                  <a:ext uri="{FF2B5EF4-FFF2-40B4-BE49-F238E27FC236}">
                    <a16:creationId xmlns:a16="http://schemas.microsoft.com/office/drawing/2014/main" id="{A409F1D0-5028-4FC6-A24F-E4BA248F9754}"/>
                  </a:ext>
                </a:extLst>
              </p:cNvPr>
              <p:cNvSpPr/>
              <p:nvPr/>
            </p:nvSpPr>
            <p:spPr>
              <a:xfrm>
                <a:off x="312085" y="5759524"/>
                <a:ext cx="540037" cy="567198"/>
              </a:xfrm>
              <a:prstGeom prst="ellips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DC61CD4D-5399-4489-AA87-8DDD55CC2C91}"/>
                  </a:ext>
                </a:extLst>
              </p:cNvPr>
              <p:cNvSpPr/>
              <p:nvPr/>
            </p:nvSpPr>
            <p:spPr>
              <a:xfrm>
                <a:off x="677953" y="6028159"/>
                <a:ext cx="348337" cy="369422"/>
              </a:xfrm>
              <a:prstGeom prst="ellipse">
                <a:avLst/>
              </a:prstGeom>
              <a:solidFill>
                <a:sysClr val="window" lastClr="FFFFFF">
                  <a:alpha val="4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2EF06371-4182-45B8-9BC4-5E1AF38D13F5}"/>
                  </a:ext>
                </a:extLst>
              </p:cNvPr>
              <p:cNvSpPr/>
              <p:nvPr/>
            </p:nvSpPr>
            <p:spPr>
              <a:xfrm>
                <a:off x="544328" y="6212870"/>
                <a:ext cx="257745" cy="252636"/>
              </a:xfrm>
              <a:prstGeom prst="ellipse">
                <a:avLst/>
              </a:prstGeom>
              <a:solidFill>
                <a:srgbClr val="4472C4">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FD63B8DC-11B2-4ED2-B2F8-8B2C82B2C666}"/>
                  </a:ext>
                </a:extLst>
              </p:cNvPr>
              <p:cNvSpPr/>
              <p:nvPr/>
            </p:nvSpPr>
            <p:spPr>
              <a:xfrm>
                <a:off x="745625" y="6403102"/>
                <a:ext cx="159336" cy="148622"/>
              </a:xfrm>
              <a:prstGeom prst="ellipse">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 name="TextBox 54">
              <a:extLst>
                <a:ext uri="{FF2B5EF4-FFF2-40B4-BE49-F238E27FC236}">
                  <a16:creationId xmlns:a16="http://schemas.microsoft.com/office/drawing/2014/main" id="{5EA7619A-2CE6-4881-96FE-0808E7028FC9}"/>
                </a:ext>
              </a:extLst>
            </p:cNvPr>
            <p:cNvSpPr txBox="1"/>
            <p:nvPr/>
          </p:nvSpPr>
          <p:spPr>
            <a:xfrm>
              <a:off x="1304050" y="5499854"/>
              <a:ext cx="109159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where </a:t>
              </a:r>
            </a:p>
          </p:txBody>
        </p:sp>
        <p:sp>
          <p:nvSpPr>
            <p:cNvPr id="56" name="TextBox 55">
              <a:extLst>
                <a:ext uri="{FF2B5EF4-FFF2-40B4-BE49-F238E27FC236}">
                  <a16:creationId xmlns:a16="http://schemas.microsoft.com/office/drawing/2014/main" id="{6B83ADA8-EA02-47CE-A636-81E8B34C2CB9}"/>
                </a:ext>
              </a:extLst>
            </p:cNvPr>
            <p:cNvSpPr txBox="1"/>
            <p:nvPr/>
          </p:nvSpPr>
          <p:spPr>
            <a:xfrm>
              <a:off x="1148853" y="6330851"/>
              <a:ext cx="194588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come together</a:t>
              </a:r>
            </a:p>
          </p:txBody>
        </p:sp>
      </p:grpSp>
      <p:sp>
        <p:nvSpPr>
          <p:cNvPr id="65" name="TextBox 64">
            <a:extLst>
              <a:ext uri="{FF2B5EF4-FFF2-40B4-BE49-F238E27FC236}">
                <a16:creationId xmlns:a16="http://schemas.microsoft.com/office/drawing/2014/main" id="{5F31FAA1-7DD0-4C4D-980D-96941CE55F5F}"/>
              </a:ext>
            </a:extLst>
          </p:cNvPr>
          <p:cNvSpPr txBox="1"/>
          <p:nvPr/>
        </p:nvSpPr>
        <p:spPr>
          <a:xfrm>
            <a:off x="0" y="6489576"/>
            <a:ext cx="12192000" cy="307777"/>
          </a:xfrm>
          <a:prstGeom prst="rect">
            <a:avLst/>
          </a:prstGeom>
          <a:noFill/>
        </p:spPr>
        <p:txBody>
          <a:bodyPr wrap="square" rtlCol="0">
            <a:spAutoFit/>
          </a:bodyPr>
          <a:lstStyle/>
          <a:p>
            <a:pPr algn="r"/>
            <a:r>
              <a:rPr lang="en-US" sz="1400" dirty="0"/>
              <a:t>The Office for Research Protections</a:t>
            </a:r>
          </a:p>
        </p:txBody>
      </p:sp>
    </p:spTree>
    <p:extLst>
      <p:ext uri="{BB962C8B-B14F-4D97-AF65-F5344CB8AC3E}">
        <p14:creationId xmlns:p14="http://schemas.microsoft.com/office/powerpoint/2010/main" val="424095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094F-9A47-482C-B739-E53C3250AE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83CD91-967A-468E-A057-0C0404F7885B}"/>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0699BA66-DC64-4638-B762-979E4A9DBDE4}"/>
              </a:ext>
            </a:extLst>
          </p:cNvPr>
          <p:cNvSpPr txBox="1"/>
          <p:nvPr/>
        </p:nvSpPr>
        <p:spPr>
          <a:xfrm>
            <a:off x="2050988" y="2215775"/>
            <a:ext cx="2959536" cy="784830"/>
          </a:xfrm>
          <a:prstGeom prst="rect">
            <a:avLst/>
          </a:prstGeom>
          <a:noFill/>
        </p:spPr>
        <p:txBody>
          <a:bodyPr wrap="square" rtlCol="0">
            <a:spAutoFit/>
          </a:bodyPr>
          <a:lstStyle/>
          <a:p>
            <a:r>
              <a:rPr lang="en-US" sz="4500" dirty="0">
                <a:solidFill>
                  <a:srgbClr val="127FBC"/>
                </a:solidFill>
              </a:rPr>
              <a:t>Sponsor</a:t>
            </a:r>
          </a:p>
        </p:txBody>
      </p:sp>
      <p:sp>
        <p:nvSpPr>
          <p:cNvPr id="5" name="TextBox 4">
            <a:extLst>
              <a:ext uri="{FF2B5EF4-FFF2-40B4-BE49-F238E27FC236}">
                <a16:creationId xmlns:a16="http://schemas.microsoft.com/office/drawing/2014/main" id="{E9329491-7EF8-4C32-9C12-418E74B9197A}"/>
              </a:ext>
            </a:extLst>
          </p:cNvPr>
          <p:cNvSpPr txBox="1"/>
          <p:nvPr/>
        </p:nvSpPr>
        <p:spPr>
          <a:xfrm>
            <a:off x="1685055" y="505733"/>
            <a:ext cx="2301068" cy="1107996"/>
          </a:xfrm>
          <a:prstGeom prst="rect">
            <a:avLst/>
          </a:prstGeom>
          <a:noFill/>
        </p:spPr>
        <p:txBody>
          <a:bodyPr wrap="square" rtlCol="0">
            <a:spAutoFit/>
          </a:bodyPr>
          <a:lstStyle/>
          <a:p>
            <a:r>
              <a:rPr lang="en-US" sz="6600" dirty="0">
                <a:solidFill>
                  <a:schemeClr val="accent6">
                    <a:lumMod val="40000"/>
                    <a:lumOff val="60000"/>
                  </a:schemeClr>
                </a:solidFill>
              </a:rPr>
              <a:t>Guide</a:t>
            </a:r>
          </a:p>
        </p:txBody>
      </p:sp>
      <p:sp>
        <p:nvSpPr>
          <p:cNvPr id="6" name="TextBox 5">
            <a:extLst>
              <a:ext uri="{FF2B5EF4-FFF2-40B4-BE49-F238E27FC236}">
                <a16:creationId xmlns:a16="http://schemas.microsoft.com/office/drawing/2014/main" id="{ADF32355-9DE8-457E-B7E9-4A50A4A3EB5D}"/>
              </a:ext>
            </a:extLst>
          </p:cNvPr>
          <p:cNvSpPr txBox="1"/>
          <p:nvPr/>
        </p:nvSpPr>
        <p:spPr>
          <a:xfrm>
            <a:off x="3789333" y="1404193"/>
            <a:ext cx="3236402" cy="923330"/>
          </a:xfrm>
          <a:prstGeom prst="rect">
            <a:avLst/>
          </a:prstGeom>
          <a:noFill/>
        </p:spPr>
        <p:txBody>
          <a:bodyPr wrap="square" rtlCol="0">
            <a:spAutoFit/>
          </a:bodyPr>
          <a:lstStyle/>
          <a:p>
            <a:r>
              <a:rPr lang="en-US" sz="5400" dirty="0">
                <a:solidFill>
                  <a:schemeClr val="accent2">
                    <a:lumMod val="75000"/>
                  </a:schemeClr>
                </a:solidFill>
              </a:rPr>
              <a:t>Adviser</a:t>
            </a:r>
          </a:p>
        </p:txBody>
      </p:sp>
      <p:sp>
        <p:nvSpPr>
          <p:cNvPr id="7" name="TextBox 6">
            <a:extLst>
              <a:ext uri="{FF2B5EF4-FFF2-40B4-BE49-F238E27FC236}">
                <a16:creationId xmlns:a16="http://schemas.microsoft.com/office/drawing/2014/main" id="{8CF4A593-9258-4A1C-B3B5-5EA0AFFD6595}"/>
              </a:ext>
            </a:extLst>
          </p:cNvPr>
          <p:cNvSpPr txBox="1"/>
          <p:nvPr/>
        </p:nvSpPr>
        <p:spPr>
          <a:xfrm>
            <a:off x="6577228" y="1490622"/>
            <a:ext cx="2443482" cy="523220"/>
          </a:xfrm>
          <a:prstGeom prst="rect">
            <a:avLst/>
          </a:prstGeom>
          <a:noFill/>
        </p:spPr>
        <p:txBody>
          <a:bodyPr wrap="square" rtlCol="0">
            <a:spAutoFit/>
          </a:bodyPr>
          <a:lstStyle/>
          <a:p>
            <a:r>
              <a:rPr lang="en-US" sz="2800" dirty="0">
                <a:solidFill>
                  <a:schemeClr val="accent3">
                    <a:lumMod val="40000"/>
                    <a:lumOff val="60000"/>
                  </a:schemeClr>
                </a:solidFill>
              </a:rPr>
              <a:t>Safe harbor</a:t>
            </a:r>
          </a:p>
        </p:txBody>
      </p:sp>
      <p:sp>
        <p:nvSpPr>
          <p:cNvPr id="8" name="TextBox 7">
            <a:extLst>
              <a:ext uri="{FF2B5EF4-FFF2-40B4-BE49-F238E27FC236}">
                <a16:creationId xmlns:a16="http://schemas.microsoft.com/office/drawing/2014/main" id="{BEE9AF6E-9657-4593-AEBB-B7EA401D631B}"/>
              </a:ext>
            </a:extLst>
          </p:cNvPr>
          <p:cNvSpPr txBox="1"/>
          <p:nvPr/>
        </p:nvSpPr>
        <p:spPr>
          <a:xfrm>
            <a:off x="6577228" y="2154874"/>
            <a:ext cx="3039612" cy="784830"/>
          </a:xfrm>
          <a:prstGeom prst="rect">
            <a:avLst/>
          </a:prstGeom>
          <a:noFill/>
        </p:spPr>
        <p:txBody>
          <a:bodyPr wrap="square" rtlCol="0">
            <a:spAutoFit/>
          </a:bodyPr>
          <a:lstStyle/>
          <a:p>
            <a:pPr algn="r"/>
            <a:r>
              <a:rPr lang="en-US" sz="4400" dirty="0">
                <a:solidFill>
                  <a:schemeClr val="accent5">
                    <a:lumMod val="40000"/>
                    <a:lumOff val="60000"/>
                  </a:schemeClr>
                </a:solidFill>
              </a:rPr>
              <a:t>Role model </a:t>
            </a:r>
          </a:p>
        </p:txBody>
      </p:sp>
      <p:sp>
        <p:nvSpPr>
          <p:cNvPr id="9" name="TextBox 8">
            <a:extLst>
              <a:ext uri="{FF2B5EF4-FFF2-40B4-BE49-F238E27FC236}">
                <a16:creationId xmlns:a16="http://schemas.microsoft.com/office/drawing/2014/main" id="{0C6A3B14-62CE-4864-A9A5-C5D4F5D286A3}"/>
              </a:ext>
            </a:extLst>
          </p:cNvPr>
          <p:cNvSpPr txBox="1"/>
          <p:nvPr/>
        </p:nvSpPr>
        <p:spPr>
          <a:xfrm>
            <a:off x="1159882" y="1680689"/>
            <a:ext cx="2283902" cy="707886"/>
          </a:xfrm>
          <a:prstGeom prst="rect">
            <a:avLst/>
          </a:prstGeom>
          <a:noFill/>
        </p:spPr>
        <p:txBody>
          <a:bodyPr wrap="square" rtlCol="0">
            <a:spAutoFit/>
          </a:bodyPr>
          <a:lstStyle/>
          <a:p>
            <a:r>
              <a:rPr lang="en-US" sz="4000" dirty="0"/>
              <a:t>Coach</a:t>
            </a:r>
          </a:p>
        </p:txBody>
      </p:sp>
      <p:sp>
        <p:nvSpPr>
          <p:cNvPr id="10" name="TextBox 9">
            <a:extLst>
              <a:ext uri="{FF2B5EF4-FFF2-40B4-BE49-F238E27FC236}">
                <a16:creationId xmlns:a16="http://schemas.microsoft.com/office/drawing/2014/main" id="{6502B404-9F74-4902-859A-73579802530C}"/>
              </a:ext>
            </a:extLst>
          </p:cNvPr>
          <p:cNvSpPr txBox="1"/>
          <p:nvPr/>
        </p:nvSpPr>
        <p:spPr>
          <a:xfrm>
            <a:off x="629131" y="3088410"/>
            <a:ext cx="3160202" cy="584775"/>
          </a:xfrm>
          <a:prstGeom prst="rect">
            <a:avLst/>
          </a:prstGeom>
          <a:noFill/>
        </p:spPr>
        <p:txBody>
          <a:bodyPr wrap="square" rtlCol="0">
            <a:spAutoFit/>
          </a:bodyPr>
          <a:lstStyle/>
          <a:p>
            <a:r>
              <a:rPr lang="en-US" sz="3200" dirty="0">
                <a:solidFill>
                  <a:schemeClr val="accent2">
                    <a:lumMod val="60000"/>
                    <a:lumOff val="40000"/>
                  </a:schemeClr>
                </a:solidFill>
              </a:rPr>
              <a:t>Support</a:t>
            </a:r>
          </a:p>
        </p:txBody>
      </p:sp>
      <p:sp>
        <p:nvSpPr>
          <p:cNvPr id="11" name="TextBox 10">
            <a:extLst>
              <a:ext uri="{FF2B5EF4-FFF2-40B4-BE49-F238E27FC236}">
                <a16:creationId xmlns:a16="http://schemas.microsoft.com/office/drawing/2014/main" id="{27E6AFCF-018E-46AE-8634-08903BD7FC6D}"/>
              </a:ext>
            </a:extLst>
          </p:cNvPr>
          <p:cNvSpPr txBox="1"/>
          <p:nvPr/>
        </p:nvSpPr>
        <p:spPr>
          <a:xfrm>
            <a:off x="8251535" y="714638"/>
            <a:ext cx="3046472" cy="1015663"/>
          </a:xfrm>
          <a:prstGeom prst="rect">
            <a:avLst/>
          </a:prstGeom>
          <a:noFill/>
        </p:spPr>
        <p:txBody>
          <a:bodyPr wrap="square" rtlCol="0">
            <a:spAutoFit/>
          </a:bodyPr>
          <a:lstStyle/>
          <a:p>
            <a:r>
              <a:rPr lang="en-US" sz="6000" dirty="0">
                <a:solidFill>
                  <a:schemeClr val="accent3"/>
                </a:solidFill>
              </a:rPr>
              <a:t>Teacher</a:t>
            </a:r>
          </a:p>
        </p:txBody>
      </p:sp>
      <p:sp>
        <p:nvSpPr>
          <p:cNvPr id="12" name="TextBox 11">
            <a:extLst>
              <a:ext uri="{FF2B5EF4-FFF2-40B4-BE49-F238E27FC236}">
                <a16:creationId xmlns:a16="http://schemas.microsoft.com/office/drawing/2014/main" id="{00A36FC8-B6B0-4E44-89BA-63FC36486247}"/>
              </a:ext>
            </a:extLst>
          </p:cNvPr>
          <p:cNvSpPr txBox="1"/>
          <p:nvPr/>
        </p:nvSpPr>
        <p:spPr>
          <a:xfrm>
            <a:off x="1479671" y="4476815"/>
            <a:ext cx="2516217" cy="630942"/>
          </a:xfrm>
          <a:prstGeom prst="rect">
            <a:avLst/>
          </a:prstGeom>
          <a:noFill/>
        </p:spPr>
        <p:txBody>
          <a:bodyPr wrap="square" rtlCol="0">
            <a:spAutoFit/>
          </a:bodyPr>
          <a:lstStyle/>
          <a:p>
            <a:r>
              <a:rPr lang="en-US" sz="3500" dirty="0"/>
              <a:t>Challenge</a:t>
            </a:r>
          </a:p>
        </p:txBody>
      </p:sp>
      <p:sp>
        <p:nvSpPr>
          <p:cNvPr id="13" name="TextBox 12">
            <a:extLst>
              <a:ext uri="{FF2B5EF4-FFF2-40B4-BE49-F238E27FC236}">
                <a16:creationId xmlns:a16="http://schemas.microsoft.com/office/drawing/2014/main" id="{5B403409-7D21-4756-B90F-5A2CB992C6B0}"/>
              </a:ext>
            </a:extLst>
          </p:cNvPr>
          <p:cNvSpPr txBox="1"/>
          <p:nvPr/>
        </p:nvSpPr>
        <p:spPr>
          <a:xfrm>
            <a:off x="2138663" y="3566641"/>
            <a:ext cx="4979478" cy="923330"/>
          </a:xfrm>
          <a:prstGeom prst="rect">
            <a:avLst/>
          </a:prstGeom>
          <a:noFill/>
        </p:spPr>
        <p:txBody>
          <a:bodyPr wrap="square" rtlCol="0">
            <a:spAutoFit/>
          </a:bodyPr>
          <a:lstStyle/>
          <a:p>
            <a:r>
              <a:rPr lang="en-US" sz="5400" dirty="0">
                <a:solidFill>
                  <a:schemeClr val="accent2">
                    <a:lumMod val="75000"/>
                  </a:schemeClr>
                </a:solidFill>
              </a:rPr>
              <a:t>Knowledge</a:t>
            </a:r>
          </a:p>
        </p:txBody>
      </p:sp>
      <p:sp>
        <p:nvSpPr>
          <p:cNvPr id="14" name="TextBox 13">
            <a:extLst>
              <a:ext uri="{FF2B5EF4-FFF2-40B4-BE49-F238E27FC236}">
                <a16:creationId xmlns:a16="http://schemas.microsoft.com/office/drawing/2014/main" id="{38FDE910-1F59-4E11-B24A-D0003A4BE673}"/>
              </a:ext>
            </a:extLst>
          </p:cNvPr>
          <p:cNvSpPr txBox="1"/>
          <p:nvPr/>
        </p:nvSpPr>
        <p:spPr>
          <a:xfrm>
            <a:off x="5694643" y="4497665"/>
            <a:ext cx="5603364" cy="784830"/>
          </a:xfrm>
          <a:prstGeom prst="rect">
            <a:avLst/>
          </a:prstGeom>
          <a:noFill/>
        </p:spPr>
        <p:txBody>
          <a:bodyPr wrap="square" rtlCol="0">
            <a:spAutoFit/>
          </a:bodyPr>
          <a:lstStyle/>
          <a:p>
            <a:r>
              <a:rPr lang="en-US" sz="4500" dirty="0">
                <a:solidFill>
                  <a:schemeClr val="accent4">
                    <a:lumMod val="40000"/>
                    <a:lumOff val="60000"/>
                  </a:schemeClr>
                </a:solidFill>
              </a:rPr>
              <a:t>Counsel</a:t>
            </a:r>
          </a:p>
        </p:txBody>
      </p:sp>
      <p:sp>
        <p:nvSpPr>
          <p:cNvPr id="15" name="TextBox 14">
            <a:extLst>
              <a:ext uri="{FF2B5EF4-FFF2-40B4-BE49-F238E27FC236}">
                <a16:creationId xmlns:a16="http://schemas.microsoft.com/office/drawing/2014/main" id="{E4796FDC-254C-47BC-BAC8-01CDEE9E58F4}"/>
              </a:ext>
            </a:extLst>
          </p:cNvPr>
          <p:cNvSpPr txBox="1"/>
          <p:nvPr/>
        </p:nvSpPr>
        <p:spPr>
          <a:xfrm>
            <a:off x="6693237" y="3368819"/>
            <a:ext cx="5122044" cy="1107996"/>
          </a:xfrm>
          <a:prstGeom prst="rect">
            <a:avLst/>
          </a:prstGeom>
          <a:noFill/>
        </p:spPr>
        <p:txBody>
          <a:bodyPr wrap="square" rtlCol="0">
            <a:spAutoFit/>
          </a:bodyPr>
          <a:lstStyle/>
          <a:p>
            <a:r>
              <a:rPr lang="en-US" sz="6600" dirty="0">
                <a:solidFill>
                  <a:schemeClr val="accent6">
                    <a:lumMod val="40000"/>
                    <a:lumOff val="60000"/>
                  </a:schemeClr>
                </a:solidFill>
              </a:rPr>
              <a:t>Career advice</a:t>
            </a:r>
          </a:p>
        </p:txBody>
      </p:sp>
      <p:sp>
        <p:nvSpPr>
          <p:cNvPr id="16" name="TextBox 15">
            <a:extLst>
              <a:ext uri="{FF2B5EF4-FFF2-40B4-BE49-F238E27FC236}">
                <a16:creationId xmlns:a16="http://schemas.microsoft.com/office/drawing/2014/main" id="{1CE42465-556E-474D-95B8-D448C71913A9}"/>
              </a:ext>
            </a:extLst>
          </p:cNvPr>
          <p:cNvSpPr txBox="1"/>
          <p:nvPr/>
        </p:nvSpPr>
        <p:spPr>
          <a:xfrm>
            <a:off x="3863055" y="2522458"/>
            <a:ext cx="3947543" cy="1323439"/>
          </a:xfrm>
          <a:prstGeom prst="rect">
            <a:avLst/>
          </a:prstGeom>
          <a:noFill/>
        </p:spPr>
        <p:txBody>
          <a:bodyPr wrap="square" rtlCol="0">
            <a:spAutoFit/>
          </a:bodyPr>
          <a:lstStyle/>
          <a:p>
            <a:r>
              <a:rPr lang="en-US" sz="8000" dirty="0">
                <a:solidFill>
                  <a:schemeClr val="accent3">
                    <a:lumMod val="40000"/>
                    <a:lumOff val="60000"/>
                  </a:schemeClr>
                </a:solidFill>
              </a:rPr>
              <a:t>Mentor</a:t>
            </a:r>
          </a:p>
        </p:txBody>
      </p:sp>
      <p:grpSp>
        <p:nvGrpSpPr>
          <p:cNvPr id="22" name="Group 21">
            <a:extLst>
              <a:ext uri="{FF2B5EF4-FFF2-40B4-BE49-F238E27FC236}">
                <a16:creationId xmlns:a16="http://schemas.microsoft.com/office/drawing/2014/main" id="{9A72F282-11B3-4598-88C3-49A7E5520749}"/>
              </a:ext>
            </a:extLst>
          </p:cNvPr>
          <p:cNvGrpSpPr/>
          <p:nvPr/>
        </p:nvGrpSpPr>
        <p:grpSpPr>
          <a:xfrm>
            <a:off x="0" y="6264985"/>
            <a:ext cx="12192000" cy="661988"/>
            <a:chOff x="0" y="6264985"/>
            <a:chExt cx="12192000" cy="661988"/>
          </a:xfrm>
        </p:grpSpPr>
        <p:grpSp>
          <p:nvGrpSpPr>
            <p:cNvPr id="20" name="Group 19">
              <a:extLst>
                <a:ext uri="{FF2B5EF4-FFF2-40B4-BE49-F238E27FC236}">
                  <a16:creationId xmlns:a16="http://schemas.microsoft.com/office/drawing/2014/main" id="{9C612B26-03E5-4668-9BDD-4842C8C16489}"/>
                </a:ext>
              </a:extLst>
            </p:cNvPr>
            <p:cNvGrpSpPr/>
            <p:nvPr/>
          </p:nvGrpSpPr>
          <p:grpSpPr>
            <a:xfrm>
              <a:off x="0" y="6264985"/>
              <a:ext cx="12192000" cy="661988"/>
              <a:chOff x="0" y="6264985"/>
              <a:chExt cx="12192000" cy="661988"/>
            </a:xfrm>
          </p:grpSpPr>
          <p:pic>
            <p:nvPicPr>
              <p:cNvPr id="17" name="Picture 16" descr="Image result for penn state logo vector">
                <a:extLst>
                  <a:ext uri="{FF2B5EF4-FFF2-40B4-BE49-F238E27FC236}">
                    <a16:creationId xmlns:a16="http://schemas.microsoft.com/office/drawing/2014/main" id="{43F5DC6E-0968-40F2-80C9-C262D219C2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D64A0AF7-4E3B-401B-9D24-19B49FEEDBC6}"/>
                  </a:ext>
                </a:extLst>
              </p:cNvPr>
              <p:cNvCxnSpPr/>
              <p:nvPr/>
            </p:nvCxnSpPr>
            <p:spPr>
              <a:xfrm>
                <a:off x="0" y="6338656"/>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045B618-D815-4AD6-931B-6D319F030EC1}"/>
                </a:ext>
              </a:extLst>
            </p:cNvPr>
            <p:cNvSpPr txBox="1"/>
            <p:nvPr/>
          </p:nvSpPr>
          <p:spPr>
            <a:xfrm>
              <a:off x="9020710" y="6452189"/>
              <a:ext cx="3171290" cy="338554"/>
            </a:xfrm>
            <a:prstGeom prst="rect">
              <a:avLst/>
            </a:prstGeom>
            <a:noFill/>
          </p:spPr>
          <p:txBody>
            <a:bodyPr wrap="square" rtlCol="0">
              <a:spAutoFit/>
            </a:bodyPr>
            <a:lstStyle/>
            <a:p>
              <a:r>
                <a:rPr lang="en-US" sz="1600" dirty="0"/>
                <a:t>The Office for Research Protections</a:t>
              </a:r>
            </a:p>
          </p:txBody>
        </p:sp>
      </p:grpSp>
    </p:spTree>
    <p:extLst>
      <p:ext uri="{BB962C8B-B14F-4D97-AF65-F5344CB8AC3E}">
        <p14:creationId xmlns:p14="http://schemas.microsoft.com/office/powerpoint/2010/main" val="134106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5410" y="1567398"/>
            <a:ext cx="295953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127FBC">
                    <a:alpha val="25000"/>
                  </a:srgbClr>
                </a:solidFill>
                <a:effectLst/>
                <a:uLnTx/>
                <a:uFillTx/>
                <a:latin typeface="Calibri" panose="020F0502020204030204"/>
                <a:ea typeface="+mn-ea"/>
                <a:cs typeface="+mn-cs"/>
              </a:rPr>
              <a:t>Sponsor</a:t>
            </a:r>
          </a:p>
        </p:txBody>
      </p:sp>
      <p:sp>
        <p:nvSpPr>
          <p:cNvPr id="6" name="TextBox 5"/>
          <p:cNvSpPr txBox="1"/>
          <p:nvPr/>
        </p:nvSpPr>
        <p:spPr>
          <a:xfrm>
            <a:off x="4015295" y="945831"/>
            <a:ext cx="230106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0AD47">
                    <a:lumMod val="40000"/>
                    <a:lumOff val="60000"/>
                    <a:alpha val="25000"/>
                  </a:srgbClr>
                </a:solidFill>
                <a:effectLst/>
                <a:uLnTx/>
                <a:uFillTx/>
                <a:latin typeface="Calibri" panose="020F0502020204030204"/>
                <a:ea typeface="+mn-ea"/>
                <a:cs typeface="+mn-cs"/>
              </a:rPr>
              <a:t>Guide</a:t>
            </a:r>
          </a:p>
        </p:txBody>
      </p:sp>
      <p:sp>
        <p:nvSpPr>
          <p:cNvPr id="7" name="TextBox 6"/>
          <p:cNvSpPr txBox="1"/>
          <p:nvPr/>
        </p:nvSpPr>
        <p:spPr>
          <a:xfrm>
            <a:off x="2701755" y="271516"/>
            <a:ext cx="32364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D7D31">
                    <a:lumMod val="75000"/>
                    <a:alpha val="33000"/>
                  </a:srgbClr>
                </a:solidFill>
                <a:effectLst/>
                <a:uLnTx/>
                <a:uFillTx/>
                <a:latin typeface="Calibri" panose="020F0502020204030204"/>
                <a:ea typeface="+mn-ea"/>
                <a:cs typeface="+mn-cs"/>
              </a:rPr>
              <a:t>Adviser</a:t>
            </a:r>
          </a:p>
        </p:txBody>
      </p:sp>
      <p:sp>
        <p:nvSpPr>
          <p:cNvPr id="8" name="TextBox 7"/>
          <p:cNvSpPr txBox="1"/>
          <p:nvPr/>
        </p:nvSpPr>
        <p:spPr>
          <a:xfrm>
            <a:off x="6577228" y="1490622"/>
            <a:ext cx="24434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85000"/>
                    <a:alpha val="25000"/>
                  </a:prstClr>
                </a:solidFill>
                <a:effectLst/>
                <a:uLnTx/>
                <a:uFillTx/>
                <a:latin typeface="Calibri" panose="020F0502020204030204"/>
                <a:ea typeface="+mn-ea"/>
                <a:cs typeface="+mn-cs"/>
              </a:rPr>
              <a:t>Safe harbor</a:t>
            </a:r>
          </a:p>
        </p:txBody>
      </p:sp>
      <p:sp>
        <p:nvSpPr>
          <p:cNvPr id="9" name="TextBox 8"/>
          <p:cNvSpPr txBox="1"/>
          <p:nvPr/>
        </p:nvSpPr>
        <p:spPr>
          <a:xfrm>
            <a:off x="6577228" y="3645283"/>
            <a:ext cx="3039612" cy="7848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0AD47">
                    <a:lumMod val="40000"/>
                    <a:lumOff val="60000"/>
                    <a:alpha val="25000"/>
                  </a:srgbClr>
                </a:solidFill>
                <a:effectLst/>
                <a:uLnTx/>
                <a:uFillTx/>
                <a:latin typeface="Calibri" panose="020F0502020204030204"/>
                <a:ea typeface="+mn-ea"/>
                <a:cs typeface="+mn-cs"/>
              </a:rPr>
              <a:t>Role model </a:t>
            </a:r>
          </a:p>
        </p:txBody>
      </p:sp>
      <p:sp>
        <p:nvSpPr>
          <p:cNvPr id="10" name="TextBox 9"/>
          <p:cNvSpPr txBox="1"/>
          <p:nvPr/>
        </p:nvSpPr>
        <p:spPr>
          <a:xfrm>
            <a:off x="758676" y="1354605"/>
            <a:ext cx="22839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alpha val="33000"/>
                  </a:prstClr>
                </a:solidFill>
                <a:effectLst/>
                <a:uLnTx/>
                <a:uFillTx/>
                <a:latin typeface="Calibri" panose="020F0502020204030204"/>
                <a:ea typeface="+mn-ea"/>
                <a:cs typeface="+mn-cs"/>
              </a:rPr>
              <a:t>Coach</a:t>
            </a:r>
          </a:p>
        </p:txBody>
      </p:sp>
      <p:sp>
        <p:nvSpPr>
          <p:cNvPr id="11" name="TextBox 10"/>
          <p:cNvSpPr txBox="1"/>
          <p:nvPr/>
        </p:nvSpPr>
        <p:spPr>
          <a:xfrm>
            <a:off x="629131" y="3088410"/>
            <a:ext cx="31602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alpha val="25000"/>
                  </a:prstClr>
                </a:solidFill>
                <a:effectLst/>
                <a:uLnTx/>
                <a:uFillTx/>
                <a:latin typeface="Calibri" panose="020F0502020204030204"/>
                <a:ea typeface="+mn-ea"/>
                <a:cs typeface="+mn-cs"/>
              </a:rPr>
              <a:t>Support</a:t>
            </a:r>
          </a:p>
        </p:txBody>
      </p:sp>
      <p:sp>
        <p:nvSpPr>
          <p:cNvPr id="12" name="TextBox 11"/>
          <p:cNvSpPr txBox="1"/>
          <p:nvPr/>
        </p:nvSpPr>
        <p:spPr>
          <a:xfrm>
            <a:off x="8251535" y="714638"/>
            <a:ext cx="30464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AD47">
                    <a:lumMod val="40000"/>
                    <a:lumOff val="60000"/>
                    <a:alpha val="25000"/>
                  </a:srgbClr>
                </a:solidFill>
                <a:effectLst/>
                <a:uLnTx/>
                <a:uFillTx/>
                <a:latin typeface="Calibri" panose="020F0502020204030204"/>
                <a:ea typeface="+mn-ea"/>
                <a:cs typeface="+mn-cs"/>
              </a:rPr>
              <a:t>Teacher</a:t>
            </a:r>
          </a:p>
        </p:txBody>
      </p:sp>
      <p:sp>
        <p:nvSpPr>
          <p:cNvPr id="13" name="TextBox 12"/>
          <p:cNvSpPr txBox="1"/>
          <p:nvPr/>
        </p:nvSpPr>
        <p:spPr>
          <a:xfrm>
            <a:off x="1479671" y="4476815"/>
            <a:ext cx="25162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alpha val="25000"/>
                  </a:prstClr>
                </a:solidFill>
                <a:effectLst/>
                <a:uLnTx/>
                <a:uFillTx/>
                <a:latin typeface="Calibri" panose="020F0502020204030204"/>
                <a:ea typeface="+mn-ea"/>
                <a:cs typeface="+mn-cs"/>
              </a:rPr>
              <a:t>Challenge</a:t>
            </a:r>
          </a:p>
        </p:txBody>
      </p:sp>
      <p:sp>
        <p:nvSpPr>
          <p:cNvPr id="14" name="TextBox 13"/>
          <p:cNvSpPr txBox="1"/>
          <p:nvPr/>
        </p:nvSpPr>
        <p:spPr>
          <a:xfrm>
            <a:off x="2737779" y="3938476"/>
            <a:ext cx="49794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D7D31">
                    <a:lumMod val="75000"/>
                    <a:alpha val="33000"/>
                  </a:srgbClr>
                </a:solidFill>
                <a:effectLst/>
                <a:uLnTx/>
                <a:uFillTx/>
                <a:latin typeface="Calibri" panose="020F0502020204030204"/>
                <a:ea typeface="+mn-ea"/>
                <a:cs typeface="+mn-cs"/>
              </a:rPr>
              <a:t>Knowledge</a:t>
            </a:r>
          </a:p>
        </p:txBody>
      </p:sp>
      <p:sp>
        <p:nvSpPr>
          <p:cNvPr id="15" name="TextBox 14"/>
          <p:cNvSpPr txBox="1"/>
          <p:nvPr/>
        </p:nvSpPr>
        <p:spPr>
          <a:xfrm>
            <a:off x="4319956" y="5107757"/>
            <a:ext cx="5603364"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C000">
                    <a:lumMod val="40000"/>
                    <a:lumOff val="60000"/>
                    <a:alpha val="25000"/>
                  </a:srgbClr>
                </a:solidFill>
                <a:effectLst/>
                <a:uLnTx/>
                <a:uFillTx/>
                <a:latin typeface="Calibri" panose="020F0502020204030204"/>
                <a:ea typeface="+mn-ea"/>
                <a:cs typeface="+mn-cs"/>
              </a:rPr>
              <a:t>Counsel</a:t>
            </a:r>
          </a:p>
        </p:txBody>
      </p:sp>
      <p:sp>
        <p:nvSpPr>
          <p:cNvPr id="16" name="TextBox 15"/>
          <p:cNvSpPr txBox="1"/>
          <p:nvPr/>
        </p:nvSpPr>
        <p:spPr>
          <a:xfrm>
            <a:off x="6719628" y="4353791"/>
            <a:ext cx="512204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0AD47">
                    <a:lumMod val="40000"/>
                    <a:lumOff val="60000"/>
                    <a:alpha val="25000"/>
                  </a:srgbClr>
                </a:solidFill>
                <a:effectLst/>
                <a:uLnTx/>
                <a:uFillTx/>
                <a:latin typeface="Calibri" panose="020F0502020204030204"/>
                <a:ea typeface="+mn-ea"/>
                <a:cs typeface="+mn-cs"/>
              </a:rPr>
              <a:t>Career advice</a:t>
            </a:r>
          </a:p>
        </p:txBody>
      </p:sp>
      <p:sp>
        <p:nvSpPr>
          <p:cNvPr id="17" name="TextBox 16"/>
          <p:cNvSpPr txBox="1"/>
          <p:nvPr/>
        </p:nvSpPr>
        <p:spPr>
          <a:xfrm>
            <a:off x="2927710" y="2947008"/>
            <a:ext cx="30464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lumMod val="85000"/>
                    <a:alpha val="30000"/>
                  </a:prstClr>
                </a:solidFill>
                <a:effectLst/>
                <a:uLnTx/>
                <a:uFillTx/>
                <a:latin typeface="Calibri" panose="020F0502020204030204"/>
                <a:ea typeface="+mn-ea"/>
                <a:cs typeface="+mn-cs"/>
              </a:rPr>
              <a:t>Mentor</a:t>
            </a:r>
          </a:p>
        </p:txBody>
      </p:sp>
      <p:sp>
        <p:nvSpPr>
          <p:cNvPr id="2" name="Rectangle 1"/>
          <p:cNvSpPr/>
          <p:nvPr/>
        </p:nvSpPr>
        <p:spPr>
          <a:xfrm>
            <a:off x="462645" y="2116011"/>
            <a:ext cx="11707436"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Mentor: a “wise and trusted counselor”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 name="TextBox 17"/>
          <p:cNvSpPr txBox="1"/>
          <p:nvPr/>
        </p:nvSpPr>
        <p:spPr>
          <a:xfrm>
            <a:off x="8046433" y="3080207"/>
            <a:ext cx="56033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Homer </a:t>
            </a:r>
            <a:r>
              <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rPr>
              <a:t>The Odyssey</a:t>
            </a:r>
            <a:endParaRPr kumimoji="0" lang="en-US" sz="4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81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2482"/>
            <a:ext cx="10515600" cy="4351338"/>
          </a:xfrm>
        </p:spPr>
        <p:txBody>
          <a:bodyPr>
            <a:normAutofit lnSpcReduction="10000"/>
          </a:bodyPr>
          <a:lstStyle/>
          <a:p>
            <a:pPr marL="0" indent="0">
              <a:buNone/>
            </a:pPr>
            <a:r>
              <a:rPr lang="en-US" sz="4400" dirty="0">
                <a:solidFill>
                  <a:schemeClr val="accent6">
                    <a:lumMod val="40000"/>
                    <a:lumOff val="60000"/>
                  </a:schemeClr>
                </a:solidFill>
              </a:rPr>
              <a:t>Think about your experiences…</a:t>
            </a:r>
          </a:p>
          <a:p>
            <a:pPr marL="0" indent="0">
              <a:buNone/>
            </a:pPr>
            <a:endParaRPr lang="en-US" sz="4000" dirty="0"/>
          </a:p>
          <a:p>
            <a:pPr marL="0" indent="0">
              <a:buNone/>
            </a:pPr>
            <a:r>
              <a:rPr lang="en-US" sz="4000" dirty="0"/>
              <a:t>What is the best quality you have encountered in a mentor?</a:t>
            </a:r>
          </a:p>
          <a:p>
            <a:pPr marL="0" indent="0">
              <a:buNone/>
            </a:pPr>
            <a:endParaRPr lang="en-US" sz="4000" dirty="0"/>
          </a:p>
          <a:p>
            <a:pPr marL="0" indent="0">
              <a:buNone/>
            </a:pPr>
            <a:r>
              <a:rPr lang="en-US" sz="4000" dirty="0"/>
              <a:t>What is the worst quality you have encountered in a mentor? </a:t>
            </a:r>
          </a:p>
        </p:txBody>
      </p:sp>
      <p:grpSp>
        <p:nvGrpSpPr>
          <p:cNvPr id="4" name="Group 3">
            <a:extLst>
              <a:ext uri="{FF2B5EF4-FFF2-40B4-BE49-F238E27FC236}">
                <a16:creationId xmlns:a16="http://schemas.microsoft.com/office/drawing/2014/main" id="{0A2B952B-07F7-45BB-BE21-D976DE0A076E}"/>
              </a:ext>
            </a:extLst>
          </p:cNvPr>
          <p:cNvGrpSpPr/>
          <p:nvPr/>
        </p:nvGrpSpPr>
        <p:grpSpPr>
          <a:xfrm>
            <a:off x="0" y="6264985"/>
            <a:ext cx="12192000" cy="661988"/>
            <a:chOff x="0" y="6264985"/>
            <a:chExt cx="12192000" cy="661988"/>
          </a:xfrm>
        </p:grpSpPr>
        <p:grpSp>
          <p:nvGrpSpPr>
            <p:cNvPr id="5" name="Group 4">
              <a:extLst>
                <a:ext uri="{FF2B5EF4-FFF2-40B4-BE49-F238E27FC236}">
                  <a16:creationId xmlns:a16="http://schemas.microsoft.com/office/drawing/2014/main" id="{03363886-EB84-47F6-A48B-9829599E56AE}"/>
                </a:ext>
              </a:extLst>
            </p:cNvPr>
            <p:cNvGrpSpPr/>
            <p:nvPr/>
          </p:nvGrpSpPr>
          <p:grpSpPr>
            <a:xfrm>
              <a:off x="0" y="6264985"/>
              <a:ext cx="12192000" cy="661988"/>
              <a:chOff x="0" y="6264985"/>
              <a:chExt cx="12192000" cy="661988"/>
            </a:xfrm>
          </p:grpSpPr>
          <p:pic>
            <p:nvPicPr>
              <p:cNvPr id="7" name="Picture 6" descr="Image result for penn state logo vector">
                <a:extLst>
                  <a:ext uri="{FF2B5EF4-FFF2-40B4-BE49-F238E27FC236}">
                    <a16:creationId xmlns:a16="http://schemas.microsoft.com/office/drawing/2014/main" id="{558A1A01-3666-4306-ABDB-8CC345FA7E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4985"/>
                <a:ext cx="1430681" cy="6619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FE432D4D-77F3-4E84-90F4-6CA3EB6AA5C2}"/>
                  </a:ext>
                </a:extLst>
              </p:cNvPr>
              <p:cNvCxnSpPr/>
              <p:nvPr/>
            </p:nvCxnSpPr>
            <p:spPr>
              <a:xfrm>
                <a:off x="0" y="6338656"/>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E7B6E8D2-F0AA-401D-BAC4-44865B933990}"/>
                </a:ext>
              </a:extLst>
            </p:cNvPr>
            <p:cNvSpPr txBox="1"/>
            <p:nvPr/>
          </p:nvSpPr>
          <p:spPr>
            <a:xfrm>
              <a:off x="9020710" y="6452189"/>
              <a:ext cx="3171290" cy="338554"/>
            </a:xfrm>
            <a:prstGeom prst="rect">
              <a:avLst/>
            </a:prstGeom>
            <a:noFill/>
          </p:spPr>
          <p:txBody>
            <a:bodyPr wrap="square" rtlCol="0">
              <a:spAutoFit/>
            </a:bodyPr>
            <a:lstStyle/>
            <a:p>
              <a:r>
                <a:rPr lang="en-US" sz="1600" dirty="0"/>
                <a:t>The Office for Research Protections</a:t>
              </a:r>
            </a:p>
          </p:txBody>
        </p:sp>
      </p:grpSp>
    </p:spTree>
    <p:extLst>
      <p:ext uri="{BB962C8B-B14F-4D97-AF65-F5344CB8AC3E}">
        <p14:creationId xmlns:p14="http://schemas.microsoft.com/office/powerpoint/2010/main" val="84652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does a mentor look like?</a:t>
            </a:r>
          </a:p>
        </p:txBody>
      </p:sp>
      <p:pic>
        <p:nvPicPr>
          <p:cNvPr id="1026" name="Picture 2" descr="https://upload.wikimedia.org/wikipedia/commons/0/04/Telemachus_and_Mentor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9047" y="1516846"/>
            <a:ext cx="3620313"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99015" y="5923396"/>
            <a:ext cx="19267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Pablo E.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Fabisch</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5636503" y="1516846"/>
            <a:ext cx="6078822" cy="4134865"/>
            <a:chOff x="3096000" y="1936704"/>
            <a:chExt cx="6078822" cy="4134865"/>
          </a:xfrm>
        </p:grpSpPr>
        <p:pic>
          <p:nvPicPr>
            <p:cNvPr id="10" name="Picture 9"/>
            <p:cNvPicPr>
              <a:picLocks noChangeAspect="1"/>
            </p:cNvPicPr>
            <p:nvPr/>
          </p:nvPicPr>
          <p:blipFill>
            <a:blip r:embed="rId4"/>
            <a:stretch>
              <a:fillRect/>
            </a:stretch>
          </p:blipFill>
          <p:spPr>
            <a:xfrm>
              <a:off x="3096000" y="1936704"/>
              <a:ext cx="6000000" cy="3847619"/>
            </a:xfrm>
            <a:prstGeom prst="rect">
              <a:avLst/>
            </a:prstGeom>
          </p:spPr>
        </p:pic>
        <p:sp>
          <p:nvSpPr>
            <p:cNvPr id="11" name="TextBox 10"/>
            <p:cNvSpPr txBox="1"/>
            <p:nvPr/>
          </p:nvSpPr>
          <p:spPr>
            <a:xfrm>
              <a:off x="7875970" y="5794570"/>
              <a:ext cx="12988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REX/Shutterstock</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347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3275" y="496785"/>
            <a:ext cx="10515600" cy="6104420"/>
          </a:xfrm>
        </p:spPr>
        <p:txBody>
          <a:bodyPr>
            <a:normAutofit/>
          </a:bodyPr>
          <a:lstStyle/>
          <a:p>
            <a:pPr marL="0" lvl="0" indent="0">
              <a:buNone/>
            </a:pPr>
            <a:r>
              <a:rPr lang="en-US" sz="4800" b="1" dirty="0">
                <a:solidFill>
                  <a:schemeClr val="accent1">
                    <a:lumMod val="40000"/>
                    <a:lumOff val="60000"/>
                  </a:schemeClr>
                </a:solidFill>
                <a:latin typeface="+mj-lt"/>
              </a:rPr>
              <a:t>Advice for New Mentors</a:t>
            </a:r>
          </a:p>
          <a:p>
            <a:pPr lvl="0"/>
            <a:r>
              <a:rPr lang="en-US" sz="3500" dirty="0"/>
              <a:t>Listen</a:t>
            </a:r>
          </a:p>
          <a:p>
            <a:pPr lvl="0"/>
            <a:r>
              <a:rPr lang="en-US" sz="3500" dirty="0"/>
              <a:t>Be a role model</a:t>
            </a:r>
          </a:p>
          <a:p>
            <a:pPr lvl="0"/>
            <a:r>
              <a:rPr lang="en-US" sz="3500" dirty="0"/>
              <a:t>Consider mentee’s best interests</a:t>
            </a:r>
          </a:p>
          <a:p>
            <a:pPr lvl="0"/>
            <a:r>
              <a:rPr lang="en-US" sz="3500" dirty="0"/>
              <a:t>Set clear expectations</a:t>
            </a:r>
          </a:p>
          <a:p>
            <a:pPr lvl="0"/>
            <a:r>
              <a:rPr lang="en-US" sz="3500" dirty="0"/>
              <a:t>Be respectful</a:t>
            </a:r>
          </a:p>
          <a:p>
            <a:pPr lvl="0"/>
            <a:r>
              <a:rPr lang="en-US" sz="3500" dirty="0"/>
              <a:t>Give mentees room to fail</a:t>
            </a:r>
          </a:p>
          <a:p>
            <a:pPr lvl="0"/>
            <a:r>
              <a:rPr lang="en-US" sz="3500" dirty="0"/>
              <a:t>Be adaptable</a:t>
            </a:r>
          </a:p>
          <a:p>
            <a:pPr lvl="0"/>
            <a:r>
              <a:rPr lang="en-US" sz="3500" dirty="0"/>
              <a:t>Communicate</a:t>
            </a:r>
          </a:p>
          <a:p>
            <a:pPr lvl="0"/>
            <a:endParaRPr lang="en-US" dirty="0"/>
          </a:p>
        </p:txBody>
      </p:sp>
      <p:pic>
        <p:nvPicPr>
          <p:cNvPr id="2050" name="Picture 2" descr="https://vafloc02.s3.amazonaws.com/isyn/images/f301/img-207330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75" y="1793676"/>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89571" y="4841677"/>
            <a:ext cx="29527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www.starwarsauthentics.com</a:t>
            </a:r>
          </a:p>
        </p:txBody>
      </p:sp>
    </p:spTree>
    <p:extLst>
      <p:ext uri="{BB962C8B-B14F-4D97-AF65-F5344CB8AC3E}">
        <p14:creationId xmlns:p14="http://schemas.microsoft.com/office/powerpoint/2010/main" val="323659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B4C36E-B59C-4C4F-81AE-0E7D51D3DEFB}"/>
              </a:ext>
            </a:extLst>
          </p:cNvPr>
          <p:cNvSpPr/>
          <p:nvPr/>
        </p:nvSpPr>
        <p:spPr>
          <a:xfrm>
            <a:off x="1996660" y="1484082"/>
            <a:ext cx="8198680" cy="4286250"/>
          </a:xfrm>
          <a:prstGeom prst="rect">
            <a:avLst/>
          </a:prstGeom>
          <a:solidFill>
            <a:srgbClr val="F5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6594"/>
            <a:ext cx="10515600" cy="1325563"/>
          </a:xfrm>
        </p:spPr>
        <p:txBody>
          <a:bodyPr>
            <a:normAutofit/>
          </a:bodyPr>
          <a:lstStyle/>
          <a:p>
            <a:pPr algn="ctr"/>
            <a:r>
              <a:rPr lang="en-US" sz="4800" b="1" dirty="0"/>
              <a:t>You also need a mentor</a:t>
            </a:r>
          </a:p>
        </p:txBody>
      </p:sp>
      <p:pic>
        <p:nvPicPr>
          <p:cNvPr id="3074" name="Picture 2" descr="https://dslx.mit.edu/sites/default/files/styles/microlesson_splash/public/resource-images/mentoring_vector2.png?itok=0IgTx3H4&amp;c=0c43fcf3b4649eb1b63d5099745c300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0168" y="1484082"/>
            <a:ext cx="8001000" cy="42862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36326" y="6035676"/>
            <a:ext cx="357447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https://dslx.mit.edu/resources/mentoring-101</a:t>
            </a:r>
          </a:p>
        </p:txBody>
      </p:sp>
      <p:sp>
        <p:nvSpPr>
          <p:cNvPr id="5" name="TextBox 4">
            <a:extLst>
              <a:ext uri="{FF2B5EF4-FFF2-40B4-BE49-F238E27FC236}">
                <a16:creationId xmlns:a16="http://schemas.microsoft.com/office/drawing/2014/main" id="{5CF5D76D-2694-4F65-868E-50EB00A79327}"/>
              </a:ext>
            </a:extLst>
          </p:cNvPr>
          <p:cNvSpPr txBox="1"/>
          <p:nvPr/>
        </p:nvSpPr>
        <p:spPr>
          <a:xfrm>
            <a:off x="2382884" y="1660774"/>
            <a:ext cx="2894771"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use formal mentoring programs </a:t>
            </a:r>
          </a:p>
        </p:txBody>
      </p:sp>
      <p:sp>
        <p:nvSpPr>
          <p:cNvPr id="6" name="TextBox 5">
            <a:extLst>
              <a:ext uri="{FF2B5EF4-FFF2-40B4-BE49-F238E27FC236}">
                <a16:creationId xmlns:a16="http://schemas.microsoft.com/office/drawing/2014/main" id="{B4E2B2F6-BABB-47CD-BB0B-5C09698B7090}"/>
              </a:ext>
            </a:extLst>
          </p:cNvPr>
          <p:cNvSpPr txBox="1"/>
          <p:nvPr/>
        </p:nvSpPr>
        <p:spPr>
          <a:xfrm>
            <a:off x="1880537" y="2790617"/>
            <a:ext cx="2813675"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seek mentors on your own</a:t>
            </a:r>
          </a:p>
        </p:txBody>
      </p:sp>
      <p:sp>
        <p:nvSpPr>
          <p:cNvPr id="8" name="TextBox 7">
            <a:extLst>
              <a:ext uri="{FF2B5EF4-FFF2-40B4-BE49-F238E27FC236}">
                <a16:creationId xmlns:a16="http://schemas.microsoft.com/office/drawing/2014/main" id="{6362DFE5-5AB5-44AA-97FD-2E6A77ED4D03}"/>
              </a:ext>
            </a:extLst>
          </p:cNvPr>
          <p:cNvSpPr txBox="1"/>
          <p:nvPr/>
        </p:nvSpPr>
        <p:spPr>
          <a:xfrm>
            <a:off x="2073607" y="3920460"/>
            <a:ext cx="2427533"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multiple mentors for the multiple aspects of your career</a:t>
            </a:r>
          </a:p>
        </p:txBody>
      </p:sp>
    </p:spTree>
    <p:extLst>
      <p:ext uri="{BB962C8B-B14F-4D97-AF65-F5344CB8AC3E}">
        <p14:creationId xmlns:p14="http://schemas.microsoft.com/office/powerpoint/2010/main" val="291440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CC57794-0474-4AD1-AC55-93B31CC26301}"/>
              </a:ext>
            </a:extLst>
          </p:cNvPr>
          <p:cNvGraphicFramePr/>
          <p:nvPr/>
        </p:nvGraphicFramePr>
        <p:xfrm>
          <a:off x="2184400" y="42968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4D5CF46-EB02-40BD-99E1-3C614337EB5C}"/>
              </a:ext>
            </a:extLst>
          </p:cNvPr>
          <p:cNvPicPr>
            <a:picLocks noChangeAspect="1"/>
          </p:cNvPicPr>
          <p:nvPr/>
        </p:nvPicPr>
        <p:blipFill>
          <a:blip r:embed="rId8"/>
          <a:stretch>
            <a:fillRect/>
          </a:stretch>
        </p:blipFill>
        <p:spPr>
          <a:xfrm>
            <a:off x="3665170" y="2062162"/>
            <a:ext cx="778097" cy="998125"/>
          </a:xfrm>
          <a:prstGeom prst="rect">
            <a:avLst/>
          </a:prstGeom>
        </p:spPr>
      </p:pic>
      <p:pic>
        <p:nvPicPr>
          <p:cNvPr id="19" name="Picture 18">
            <a:extLst>
              <a:ext uri="{FF2B5EF4-FFF2-40B4-BE49-F238E27FC236}">
                <a16:creationId xmlns:a16="http://schemas.microsoft.com/office/drawing/2014/main" id="{34272578-2F85-49EF-A0DF-E345A5C6B304}"/>
              </a:ext>
            </a:extLst>
          </p:cNvPr>
          <p:cNvPicPr>
            <a:picLocks noChangeAspect="1"/>
          </p:cNvPicPr>
          <p:nvPr/>
        </p:nvPicPr>
        <p:blipFill>
          <a:blip r:embed="rId9"/>
          <a:stretch>
            <a:fillRect/>
          </a:stretch>
        </p:blipFill>
        <p:spPr>
          <a:xfrm>
            <a:off x="4177751" y="2472174"/>
            <a:ext cx="666083" cy="998125"/>
          </a:xfrm>
          <a:prstGeom prst="rect">
            <a:avLst/>
          </a:prstGeom>
        </p:spPr>
      </p:pic>
    </p:spTree>
    <p:extLst>
      <p:ext uri="{BB962C8B-B14F-4D97-AF65-F5344CB8AC3E}">
        <p14:creationId xmlns:p14="http://schemas.microsoft.com/office/powerpoint/2010/main" val="208589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40179E-04AF-42C7-A827-201159CE1C14}"/>
              </a:ext>
            </a:extLst>
          </p:cNvPr>
          <p:cNvSpPr txBox="1"/>
          <p:nvPr/>
        </p:nvSpPr>
        <p:spPr>
          <a:xfrm>
            <a:off x="1066800" y="2455360"/>
            <a:ext cx="69973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Mentoring Workshops coming soon!</a:t>
            </a:r>
          </a:p>
        </p:txBody>
      </p:sp>
    </p:spTree>
    <p:extLst>
      <p:ext uri="{BB962C8B-B14F-4D97-AF65-F5344CB8AC3E}">
        <p14:creationId xmlns:p14="http://schemas.microsoft.com/office/powerpoint/2010/main" val="1767103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7" ma:contentTypeDescription="Create a new document." ma:contentTypeScope="" ma:versionID="99db1f442b43bc3adf59010e07bb8140">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a911e49cffe0f173fcf356a408ece3b3"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9B4A68-F59C-4D9B-ABDC-8E294767C8EE}">
  <ds:schemaRefs>
    <ds:schemaRef ds:uri="http://schemas.microsoft.com/sharepoint/v3/contenttype/forms"/>
  </ds:schemaRefs>
</ds:datastoreItem>
</file>

<file path=customXml/itemProps2.xml><?xml version="1.0" encoding="utf-8"?>
<ds:datastoreItem xmlns:ds="http://schemas.openxmlformats.org/officeDocument/2006/customXml" ds:itemID="{38F05D4B-61CE-479E-B6D6-FEC66DD22BB6}">
  <ds:schemaRefs>
    <ds:schemaRef ds:uri="http://schemas.openxmlformats.org/package/2006/metadata/core-properties"/>
    <ds:schemaRef ds:uri="http://schemas.microsoft.com/office/2006/documentManagement/types"/>
    <ds:schemaRef ds:uri="http://schemas.microsoft.com/office/infopath/2007/PartnerControls"/>
    <ds:schemaRef ds:uri="dba65f00-9443-482a-bf30-bb5af139a501"/>
    <ds:schemaRef ds:uri="http://purl.org/dc/elements/1.1/"/>
    <ds:schemaRef ds:uri="http://schemas.microsoft.com/office/2006/metadata/properties"/>
    <ds:schemaRef ds:uri="5596cf31-caaa-46ba-a55f-3befb4344fdf"/>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C05695B-0319-4B2D-B729-C7D7CA538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6cf31-caaa-46ba-a55f-3befb4344fdf"/>
    <ds:schemaRef ds:uri="dba65f00-9443-482a-bf30-bb5af139a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929</Words>
  <Application>Microsoft Office PowerPoint</Application>
  <PresentationFormat>Widescreen</PresentationFormat>
  <Paragraphs>140</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Batang</vt:lpstr>
      <vt:lpstr>Arial</vt:lpstr>
      <vt:lpstr>Calibri</vt:lpstr>
      <vt:lpstr>Calibri Light</vt:lpstr>
      <vt:lpstr>Office Theme</vt:lpstr>
      <vt:lpstr>1_Office Theme</vt:lpstr>
      <vt:lpstr>Mentorship</vt:lpstr>
      <vt:lpstr>PowerPoint Presentation</vt:lpstr>
      <vt:lpstr>PowerPoint Presentation</vt:lpstr>
      <vt:lpstr>PowerPoint Presentation</vt:lpstr>
      <vt:lpstr>What does a mentor look like?</vt:lpstr>
      <vt:lpstr>PowerPoint Presentation</vt:lpstr>
      <vt:lpstr>You also need a mentor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Mentorship</dc:title>
  <dc:creator>Bode-Lang, Katherine</dc:creator>
  <cp:lastModifiedBy>Blumenthal, Wendy J</cp:lastModifiedBy>
  <cp:revision>10</cp:revision>
  <dcterms:created xsi:type="dcterms:W3CDTF">2019-08-13T16:39:51Z</dcterms:created>
  <dcterms:modified xsi:type="dcterms:W3CDTF">2019-08-13T20:50:51Z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ies>
</file>