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4"/>
  </p:sldMasterIdLst>
  <p:notesMasterIdLst>
    <p:notesMasterId r:id="rId35"/>
  </p:notesMasterIdLst>
  <p:handoutMasterIdLst>
    <p:handoutMasterId r:id="rId36"/>
  </p:handoutMasterIdLst>
  <p:sldIdLst>
    <p:sldId id="354" r:id="rId5"/>
    <p:sldId id="261" r:id="rId6"/>
    <p:sldId id="375" r:id="rId7"/>
    <p:sldId id="370" r:id="rId8"/>
    <p:sldId id="371" r:id="rId9"/>
    <p:sldId id="279" r:id="rId10"/>
    <p:sldId id="306" r:id="rId11"/>
    <p:sldId id="307" r:id="rId12"/>
    <p:sldId id="322" r:id="rId13"/>
    <p:sldId id="264" r:id="rId14"/>
    <p:sldId id="351" r:id="rId15"/>
    <p:sldId id="372" r:id="rId16"/>
    <p:sldId id="353" r:id="rId17"/>
    <p:sldId id="349" r:id="rId18"/>
    <p:sldId id="280" r:id="rId19"/>
    <p:sldId id="369" r:id="rId20"/>
    <p:sldId id="288" r:id="rId21"/>
    <p:sldId id="282" r:id="rId22"/>
    <p:sldId id="362" r:id="rId23"/>
    <p:sldId id="363" r:id="rId24"/>
    <p:sldId id="364" r:id="rId25"/>
    <p:sldId id="365" r:id="rId26"/>
    <p:sldId id="373" r:id="rId27"/>
    <p:sldId id="366" r:id="rId28"/>
    <p:sldId id="309" r:id="rId29"/>
    <p:sldId id="284" r:id="rId30"/>
    <p:sldId id="374" r:id="rId31"/>
    <p:sldId id="367" r:id="rId32"/>
    <p:sldId id="376" r:id="rId33"/>
    <p:sldId id="281" r:id="rId34"/>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lummer, Diane L" initials="PDL" lastIdx="1" clrIdx="0">
    <p:extLst>
      <p:ext uri="{19B8F6BF-5375-455C-9EA6-DF929625EA0E}">
        <p15:presenceInfo xmlns:p15="http://schemas.microsoft.com/office/powerpoint/2012/main" userId="S::dlp12@psu.edu::bc5c7c58-748f-46de-8a8b-df10ac0ce98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33CC"/>
    <a:srgbClr val="000099"/>
    <a:srgbClr val="0066FF"/>
    <a:srgbClr val="0000CC"/>
    <a:srgbClr val="3399FF"/>
    <a:srgbClr val="000066"/>
    <a:srgbClr val="993300"/>
    <a:srgbClr val="FF33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7567" autoAdjust="0"/>
  </p:normalViewPr>
  <p:slideViewPr>
    <p:cSldViewPr>
      <p:cViewPr varScale="1">
        <p:scale>
          <a:sx n="76" d="100"/>
          <a:sy n="76" d="100"/>
        </p:scale>
        <p:origin x="1416" y="11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58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ktw2\AppData\Local\Microsoft\Windows\INetCache\Content.Outlook\4TJOH1NA\Copy%20of%20HISTORICAL%20FILE%20(FY31%20to%20FY18)%20-%20NAS%20request.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7356513958482461"/>
          <c:y val="0.20291253915841162"/>
          <c:w val="0.67693156711406144"/>
          <c:h val="0.61935175099160034"/>
        </c:manualLayout>
      </c:layout>
      <c:barChart>
        <c:barDir val="col"/>
        <c:grouping val="stacked"/>
        <c:varyColors val="0"/>
        <c:ser>
          <c:idx val="0"/>
          <c:order val="0"/>
          <c:tx>
            <c:v>Federal</c:v>
          </c:tx>
          <c:invertIfNegative val="0"/>
          <c:cat>
            <c:strRef>
              <c:f>Data!$B$7:$B$93</c:f>
              <c:strCache>
                <c:ptCount val="87"/>
                <c:pt idx="0">
                  <c:v>31</c:v>
                </c:pt>
                <c:pt idx="1">
                  <c:v>32</c:v>
                </c:pt>
                <c:pt idx="2">
                  <c:v>34</c:v>
                </c:pt>
                <c:pt idx="3">
                  <c:v>35</c:v>
                </c:pt>
                <c:pt idx="4">
                  <c:v>36</c:v>
                </c:pt>
                <c:pt idx="5">
                  <c:v>37</c:v>
                </c:pt>
                <c:pt idx="6">
                  <c:v>38</c:v>
                </c:pt>
                <c:pt idx="7">
                  <c:v>39</c:v>
                </c:pt>
                <c:pt idx="8">
                  <c:v>40</c:v>
                </c:pt>
                <c:pt idx="9">
                  <c:v>41</c:v>
                </c:pt>
                <c:pt idx="10">
                  <c:v>42</c:v>
                </c:pt>
                <c:pt idx="11">
                  <c:v>43</c:v>
                </c:pt>
                <c:pt idx="12">
                  <c:v>44</c:v>
                </c:pt>
                <c:pt idx="13">
                  <c:v>45</c:v>
                </c:pt>
                <c:pt idx="14">
                  <c:v>46</c:v>
                </c:pt>
                <c:pt idx="15">
                  <c:v>47</c:v>
                </c:pt>
                <c:pt idx="16">
                  <c:v>48</c:v>
                </c:pt>
                <c:pt idx="17">
                  <c:v>49</c:v>
                </c:pt>
                <c:pt idx="18">
                  <c:v>50</c:v>
                </c:pt>
                <c:pt idx="19">
                  <c:v>51</c:v>
                </c:pt>
                <c:pt idx="20">
                  <c:v>52</c:v>
                </c:pt>
                <c:pt idx="21">
                  <c:v>53</c:v>
                </c:pt>
                <c:pt idx="22">
                  <c:v>54</c:v>
                </c:pt>
                <c:pt idx="23">
                  <c:v>55</c:v>
                </c:pt>
                <c:pt idx="24">
                  <c:v>56</c:v>
                </c:pt>
                <c:pt idx="25">
                  <c:v>57</c:v>
                </c:pt>
                <c:pt idx="26">
                  <c:v>58</c:v>
                </c:pt>
                <c:pt idx="27">
                  <c:v>59</c:v>
                </c:pt>
                <c:pt idx="28">
                  <c:v>60</c:v>
                </c:pt>
                <c:pt idx="29">
                  <c:v>61</c:v>
                </c:pt>
                <c:pt idx="30">
                  <c:v>62</c:v>
                </c:pt>
                <c:pt idx="31">
                  <c:v>63</c:v>
                </c:pt>
                <c:pt idx="32">
                  <c:v>64</c:v>
                </c:pt>
                <c:pt idx="33">
                  <c:v>65</c:v>
                </c:pt>
                <c:pt idx="34">
                  <c:v>66</c:v>
                </c:pt>
                <c:pt idx="35">
                  <c:v>67</c:v>
                </c:pt>
                <c:pt idx="36">
                  <c:v>68</c:v>
                </c:pt>
                <c:pt idx="37">
                  <c:v>69</c:v>
                </c:pt>
                <c:pt idx="38">
                  <c:v>70</c:v>
                </c:pt>
                <c:pt idx="39">
                  <c:v>71</c:v>
                </c:pt>
                <c:pt idx="40">
                  <c:v>72</c:v>
                </c:pt>
                <c:pt idx="41">
                  <c:v>73</c:v>
                </c:pt>
                <c:pt idx="42">
                  <c:v>74</c:v>
                </c:pt>
                <c:pt idx="43">
                  <c:v>75</c:v>
                </c:pt>
                <c:pt idx="44">
                  <c:v>76</c:v>
                </c:pt>
                <c:pt idx="45">
                  <c:v>77</c:v>
                </c:pt>
                <c:pt idx="46">
                  <c:v>78</c:v>
                </c:pt>
                <c:pt idx="47">
                  <c:v>79</c:v>
                </c:pt>
                <c:pt idx="48">
                  <c:v>80</c:v>
                </c:pt>
                <c:pt idx="49">
                  <c:v>81</c:v>
                </c:pt>
                <c:pt idx="50">
                  <c:v>82</c:v>
                </c:pt>
                <c:pt idx="51">
                  <c:v>83</c:v>
                </c:pt>
                <c:pt idx="52">
                  <c:v>84</c:v>
                </c:pt>
                <c:pt idx="53">
                  <c:v>85</c:v>
                </c:pt>
                <c:pt idx="54">
                  <c:v>86</c:v>
                </c:pt>
                <c:pt idx="55">
                  <c:v>87</c:v>
                </c:pt>
                <c:pt idx="56">
                  <c:v>88</c:v>
                </c:pt>
                <c:pt idx="57">
                  <c:v>89</c:v>
                </c:pt>
                <c:pt idx="58">
                  <c:v>90</c:v>
                </c:pt>
                <c:pt idx="59">
                  <c:v>91</c:v>
                </c:pt>
                <c:pt idx="60">
                  <c:v>92</c:v>
                </c:pt>
                <c:pt idx="61">
                  <c:v>93</c:v>
                </c:pt>
                <c:pt idx="62">
                  <c:v>94</c:v>
                </c:pt>
                <c:pt idx="63">
                  <c:v>95</c:v>
                </c:pt>
                <c:pt idx="64">
                  <c:v>96</c:v>
                </c:pt>
                <c:pt idx="65">
                  <c:v>97</c:v>
                </c:pt>
                <c:pt idx="66">
                  <c:v>98</c:v>
                </c:pt>
                <c:pt idx="67">
                  <c:v>99</c:v>
                </c:pt>
                <c:pt idx="68">
                  <c:v>00</c:v>
                </c:pt>
                <c:pt idx="69">
                  <c:v>01</c:v>
                </c:pt>
                <c:pt idx="70">
                  <c:v>02</c:v>
                </c:pt>
                <c:pt idx="71">
                  <c:v>03</c:v>
                </c:pt>
                <c:pt idx="72">
                  <c:v>04</c:v>
                </c:pt>
                <c:pt idx="73">
                  <c:v>05</c:v>
                </c:pt>
                <c:pt idx="74">
                  <c:v>06</c:v>
                </c:pt>
                <c:pt idx="75">
                  <c:v>07</c:v>
                </c:pt>
                <c:pt idx="76">
                  <c:v>08</c:v>
                </c:pt>
                <c:pt idx="77">
                  <c:v>09</c:v>
                </c:pt>
                <c:pt idx="78">
                  <c:v>10</c:v>
                </c:pt>
                <c:pt idx="79">
                  <c:v>11</c:v>
                </c:pt>
                <c:pt idx="80">
                  <c:v>12</c:v>
                </c:pt>
                <c:pt idx="81">
                  <c:v>13</c:v>
                </c:pt>
                <c:pt idx="82">
                  <c:v>14</c:v>
                </c:pt>
                <c:pt idx="83">
                  <c:v>15</c:v>
                </c:pt>
                <c:pt idx="84">
                  <c:v>16</c:v>
                </c:pt>
                <c:pt idx="85">
                  <c:v>17</c:v>
                </c:pt>
                <c:pt idx="86">
                  <c:v>18</c:v>
                </c:pt>
              </c:strCache>
            </c:strRef>
          </c:cat>
          <c:val>
            <c:numRef>
              <c:f>Data!$D$7:$D$93</c:f>
              <c:numCache>
                <c:formatCode>General</c:formatCode>
                <c:ptCount val="87"/>
                <c:pt idx="0" formatCode="#,##0.0">
                  <c:v>0.1</c:v>
                </c:pt>
                <c:pt idx="4" formatCode="#,##0.0">
                  <c:v>0.1</c:v>
                </c:pt>
                <c:pt idx="9" formatCode="#,##0.0">
                  <c:v>0.2</c:v>
                </c:pt>
                <c:pt idx="14" formatCode="#,##0.0">
                  <c:v>1.4</c:v>
                </c:pt>
                <c:pt idx="15" formatCode="#,##0.0">
                  <c:v>1.7</c:v>
                </c:pt>
                <c:pt idx="16" formatCode="#,##0.0">
                  <c:v>1.8</c:v>
                </c:pt>
                <c:pt idx="17" formatCode="#,##0.0">
                  <c:v>2.1</c:v>
                </c:pt>
                <c:pt idx="18" formatCode="#,##0.0">
                  <c:v>2.2000000000000002</c:v>
                </c:pt>
                <c:pt idx="19" formatCode="#,##0.0">
                  <c:v>2.9</c:v>
                </c:pt>
                <c:pt idx="20" formatCode="#,##0.0">
                  <c:v>3.7</c:v>
                </c:pt>
                <c:pt idx="21" formatCode="#,##0.0">
                  <c:v>3.6</c:v>
                </c:pt>
                <c:pt idx="22" formatCode="#,##0.0">
                  <c:v>3.6</c:v>
                </c:pt>
                <c:pt idx="23" formatCode="#,##0.0">
                  <c:v>3.7</c:v>
                </c:pt>
                <c:pt idx="24" formatCode="#,##0.0">
                  <c:v>4.4000000000000004</c:v>
                </c:pt>
                <c:pt idx="25" formatCode="#,##0.0">
                  <c:v>4.5999999999999996</c:v>
                </c:pt>
                <c:pt idx="26" formatCode="#,##0.0">
                  <c:v>4.7</c:v>
                </c:pt>
                <c:pt idx="27" formatCode="#,##0.0">
                  <c:v>5.4</c:v>
                </c:pt>
                <c:pt idx="28" formatCode="#,##0.0">
                  <c:v>6</c:v>
                </c:pt>
                <c:pt idx="29" formatCode="#,##0.0">
                  <c:v>6.8</c:v>
                </c:pt>
                <c:pt idx="30" formatCode="#,##0.0">
                  <c:v>8.4</c:v>
                </c:pt>
                <c:pt idx="31" formatCode="#,##0.0">
                  <c:v>8.9</c:v>
                </c:pt>
                <c:pt idx="32" formatCode="#,##0.0">
                  <c:v>11.3</c:v>
                </c:pt>
                <c:pt idx="33" formatCode="#,##0.0">
                  <c:v>14.9</c:v>
                </c:pt>
                <c:pt idx="34" formatCode="#,##0.0">
                  <c:v>17.100000000000001</c:v>
                </c:pt>
                <c:pt idx="35" formatCode="#,##0.0">
                  <c:v>27.472999999999999</c:v>
                </c:pt>
                <c:pt idx="36" formatCode="#,##0.0">
                  <c:v>30.000999999999998</c:v>
                </c:pt>
                <c:pt idx="37" formatCode="#,##0.0">
                  <c:v>30.885999999999999</c:v>
                </c:pt>
                <c:pt idx="38" formatCode="#,##0.0">
                  <c:v>30.186</c:v>
                </c:pt>
                <c:pt idx="39" formatCode="#,##0.0">
                  <c:v>30.230800000000002</c:v>
                </c:pt>
                <c:pt idx="40" formatCode="#,##0.0">
                  <c:v>32.545999999999999</c:v>
                </c:pt>
                <c:pt idx="41" formatCode="#,##0.0">
                  <c:v>36.35</c:v>
                </c:pt>
                <c:pt idx="42" formatCode="#,##0.0">
                  <c:v>35.323</c:v>
                </c:pt>
                <c:pt idx="43" formatCode="#,##0.0">
                  <c:v>38.71</c:v>
                </c:pt>
                <c:pt idx="44" formatCode="#,##0.0">
                  <c:v>45.616</c:v>
                </c:pt>
                <c:pt idx="45" formatCode="#,##0.0">
                  <c:v>45.239999999999995</c:v>
                </c:pt>
                <c:pt idx="46" formatCode="#,##0.0">
                  <c:v>51.573</c:v>
                </c:pt>
                <c:pt idx="47" formatCode="#,##0.0">
                  <c:v>53.43</c:v>
                </c:pt>
                <c:pt idx="48" formatCode="#,##0.0">
                  <c:v>59.411000000000001</c:v>
                </c:pt>
                <c:pt idx="49" formatCode="#,##0.0">
                  <c:v>43.011000000000003</c:v>
                </c:pt>
                <c:pt idx="50" formatCode="#,##0.0">
                  <c:v>45.655999999999999</c:v>
                </c:pt>
                <c:pt idx="51" formatCode="#,##0.0">
                  <c:v>49.606000000000002</c:v>
                </c:pt>
                <c:pt idx="52" formatCode="#,##0.0">
                  <c:v>62.25</c:v>
                </c:pt>
                <c:pt idx="53" formatCode="#,##0.0">
                  <c:v>72.367999999999995</c:v>
                </c:pt>
                <c:pt idx="54" formatCode="#,##0.0">
                  <c:v>83.085999999999999</c:v>
                </c:pt>
                <c:pt idx="55" formatCode="#,##0.0">
                  <c:v>93.972999999999999</c:v>
                </c:pt>
                <c:pt idx="56" formatCode="#,##0.0">
                  <c:v>107.08</c:v>
                </c:pt>
                <c:pt idx="57" formatCode="#,##0.0">
                  <c:v>115.5</c:v>
                </c:pt>
                <c:pt idx="58" formatCode="#,##0.0">
                  <c:v>137.4</c:v>
                </c:pt>
                <c:pt idx="59" formatCode="#,##0.0">
                  <c:v>147.29999999999998</c:v>
                </c:pt>
                <c:pt idx="60" formatCode="#,##0.0">
                  <c:v>154.30000000000001</c:v>
                </c:pt>
                <c:pt idx="61" formatCode="#,##0.0">
                  <c:v>163.30000000000001</c:v>
                </c:pt>
                <c:pt idx="62" formatCode="#,##0.0">
                  <c:v>173.9</c:v>
                </c:pt>
                <c:pt idx="63" formatCode="#,##0.0">
                  <c:v>189.79999999999998</c:v>
                </c:pt>
                <c:pt idx="64" formatCode="#,##0.0">
                  <c:v>192.2</c:v>
                </c:pt>
                <c:pt idx="65" formatCode="#,##0.0">
                  <c:v>186.39400000000001</c:v>
                </c:pt>
                <c:pt idx="66" formatCode="#,##0.0">
                  <c:v>188.059</c:v>
                </c:pt>
                <c:pt idx="67" formatCode="#,##0.0">
                  <c:v>201.02</c:v>
                </c:pt>
                <c:pt idx="68" formatCode="#,##0.0">
                  <c:v>227.51599999999999</c:v>
                </c:pt>
                <c:pt idx="69" formatCode="#,##0.0">
                  <c:v>247.85499999999999</c:v>
                </c:pt>
                <c:pt idx="70" formatCode="#,##0.0">
                  <c:v>283.964</c:v>
                </c:pt>
                <c:pt idx="71" formatCode="#,##0.0">
                  <c:v>307.02999999999997</c:v>
                </c:pt>
                <c:pt idx="72" formatCode="#,##0.0">
                  <c:v>349.87700000000001</c:v>
                </c:pt>
                <c:pt idx="73" formatCode="#,##0.0">
                  <c:v>365.322</c:v>
                </c:pt>
                <c:pt idx="74" formatCode="#,##0.0">
                  <c:v>371.63499999999999</c:v>
                </c:pt>
                <c:pt idx="75" formatCode="#,##0.0">
                  <c:v>374.64</c:v>
                </c:pt>
                <c:pt idx="76" formatCode="#,##0.0">
                  <c:v>411.44400000000002</c:v>
                </c:pt>
                <c:pt idx="77" formatCode="#,##0.0">
                  <c:v>445.26100000000002</c:v>
                </c:pt>
                <c:pt idx="78" formatCode="#,##0.0">
                  <c:v>472.36799999999999</c:v>
                </c:pt>
                <c:pt idx="79" formatCode="#,##0.0">
                  <c:v>477.1</c:v>
                </c:pt>
                <c:pt idx="80" formatCode="#,##0.0">
                  <c:v>507.4</c:v>
                </c:pt>
                <c:pt idx="81" formatCode="#,##0.0">
                  <c:v>537.29999999999995</c:v>
                </c:pt>
                <c:pt idx="82" formatCode="#,##0.0">
                  <c:v>501.2</c:v>
                </c:pt>
                <c:pt idx="83" formatCode="#,##0.0">
                  <c:v>510.1</c:v>
                </c:pt>
                <c:pt idx="84" formatCode="#,##0.0">
                  <c:v>530.4</c:v>
                </c:pt>
                <c:pt idx="85" formatCode="#,##0.0">
                  <c:v>533.6</c:v>
                </c:pt>
                <c:pt idx="86" formatCode="#,##0.0">
                  <c:v>561.9</c:v>
                </c:pt>
              </c:numCache>
            </c:numRef>
          </c:val>
          <c:extLst>
            <c:ext xmlns:c16="http://schemas.microsoft.com/office/drawing/2014/chart" uri="{C3380CC4-5D6E-409C-BE32-E72D297353CC}">
              <c16:uniqueId val="{00000000-21E3-4C1E-B08B-A145DE3EFCFD}"/>
            </c:ext>
          </c:extLst>
        </c:ser>
        <c:ser>
          <c:idx val="1"/>
          <c:order val="1"/>
          <c:tx>
            <c:v>Non-Federal</c:v>
          </c:tx>
          <c:invertIfNegative val="0"/>
          <c:cat>
            <c:strRef>
              <c:f>Data!$B$7:$B$93</c:f>
              <c:strCache>
                <c:ptCount val="87"/>
                <c:pt idx="0">
                  <c:v>31</c:v>
                </c:pt>
                <c:pt idx="1">
                  <c:v>32</c:v>
                </c:pt>
                <c:pt idx="2">
                  <c:v>34</c:v>
                </c:pt>
                <c:pt idx="3">
                  <c:v>35</c:v>
                </c:pt>
                <c:pt idx="4">
                  <c:v>36</c:v>
                </c:pt>
                <c:pt idx="5">
                  <c:v>37</c:v>
                </c:pt>
                <c:pt idx="6">
                  <c:v>38</c:v>
                </c:pt>
                <c:pt idx="7">
                  <c:v>39</c:v>
                </c:pt>
                <c:pt idx="8">
                  <c:v>40</c:v>
                </c:pt>
                <c:pt idx="9">
                  <c:v>41</c:v>
                </c:pt>
                <c:pt idx="10">
                  <c:v>42</c:v>
                </c:pt>
                <c:pt idx="11">
                  <c:v>43</c:v>
                </c:pt>
                <c:pt idx="12">
                  <c:v>44</c:v>
                </c:pt>
                <c:pt idx="13">
                  <c:v>45</c:v>
                </c:pt>
                <c:pt idx="14">
                  <c:v>46</c:v>
                </c:pt>
                <c:pt idx="15">
                  <c:v>47</c:v>
                </c:pt>
                <c:pt idx="16">
                  <c:v>48</c:v>
                </c:pt>
                <c:pt idx="17">
                  <c:v>49</c:v>
                </c:pt>
                <c:pt idx="18">
                  <c:v>50</c:v>
                </c:pt>
                <c:pt idx="19">
                  <c:v>51</c:v>
                </c:pt>
                <c:pt idx="20">
                  <c:v>52</c:v>
                </c:pt>
                <c:pt idx="21">
                  <c:v>53</c:v>
                </c:pt>
                <c:pt idx="22">
                  <c:v>54</c:v>
                </c:pt>
                <c:pt idx="23">
                  <c:v>55</c:v>
                </c:pt>
                <c:pt idx="24">
                  <c:v>56</c:v>
                </c:pt>
                <c:pt idx="25">
                  <c:v>57</c:v>
                </c:pt>
                <c:pt idx="26">
                  <c:v>58</c:v>
                </c:pt>
                <c:pt idx="27">
                  <c:v>59</c:v>
                </c:pt>
                <c:pt idx="28">
                  <c:v>60</c:v>
                </c:pt>
                <c:pt idx="29">
                  <c:v>61</c:v>
                </c:pt>
                <c:pt idx="30">
                  <c:v>62</c:v>
                </c:pt>
                <c:pt idx="31">
                  <c:v>63</c:v>
                </c:pt>
                <c:pt idx="32">
                  <c:v>64</c:v>
                </c:pt>
                <c:pt idx="33">
                  <c:v>65</c:v>
                </c:pt>
                <c:pt idx="34">
                  <c:v>66</c:v>
                </c:pt>
                <c:pt idx="35">
                  <c:v>67</c:v>
                </c:pt>
                <c:pt idx="36">
                  <c:v>68</c:v>
                </c:pt>
                <c:pt idx="37">
                  <c:v>69</c:v>
                </c:pt>
                <c:pt idx="38">
                  <c:v>70</c:v>
                </c:pt>
                <c:pt idx="39">
                  <c:v>71</c:v>
                </c:pt>
                <c:pt idx="40">
                  <c:v>72</c:v>
                </c:pt>
                <c:pt idx="41">
                  <c:v>73</c:v>
                </c:pt>
                <c:pt idx="42">
                  <c:v>74</c:v>
                </c:pt>
                <c:pt idx="43">
                  <c:v>75</c:v>
                </c:pt>
                <c:pt idx="44">
                  <c:v>76</c:v>
                </c:pt>
                <c:pt idx="45">
                  <c:v>77</c:v>
                </c:pt>
                <c:pt idx="46">
                  <c:v>78</c:v>
                </c:pt>
                <c:pt idx="47">
                  <c:v>79</c:v>
                </c:pt>
                <c:pt idx="48">
                  <c:v>80</c:v>
                </c:pt>
                <c:pt idx="49">
                  <c:v>81</c:v>
                </c:pt>
                <c:pt idx="50">
                  <c:v>82</c:v>
                </c:pt>
                <c:pt idx="51">
                  <c:v>83</c:v>
                </c:pt>
                <c:pt idx="52">
                  <c:v>84</c:v>
                </c:pt>
                <c:pt idx="53">
                  <c:v>85</c:v>
                </c:pt>
                <c:pt idx="54">
                  <c:v>86</c:v>
                </c:pt>
                <c:pt idx="55">
                  <c:v>87</c:v>
                </c:pt>
                <c:pt idx="56">
                  <c:v>88</c:v>
                </c:pt>
                <c:pt idx="57">
                  <c:v>89</c:v>
                </c:pt>
                <c:pt idx="58">
                  <c:v>90</c:v>
                </c:pt>
                <c:pt idx="59">
                  <c:v>91</c:v>
                </c:pt>
                <c:pt idx="60">
                  <c:v>92</c:v>
                </c:pt>
                <c:pt idx="61">
                  <c:v>93</c:v>
                </c:pt>
                <c:pt idx="62">
                  <c:v>94</c:v>
                </c:pt>
                <c:pt idx="63">
                  <c:v>95</c:v>
                </c:pt>
                <c:pt idx="64">
                  <c:v>96</c:v>
                </c:pt>
                <c:pt idx="65">
                  <c:v>97</c:v>
                </c:pt>
                <c:pt idx="66">
                  <c:v>98</c:v>
                </c:pt>
                <c:pt idx="67">
                  <c:v>99</c:v>
                </c:pt>
                <c:pt idx="68">
                  <c:v>00</c:v>
                </c:pt>
                <c:pt idx="69">
                  <c:v>01</c:v>
                </c:pt>
                <c:pt idx="70">
                  <c:v>02</c:v>
                </c:pt>
                <c:pt idx="71">
                  <c:v>03</c:v>
                </c:pt>
                <c:pt idx="72">
                  <c:v>04</c:v>
                </c:pt>
                <c:pt idx="73">
                  <c:v>05</c:v>
                </c:pt>
                <c:pt idx="74">
                  <c:v>06</c:v>
                </c:pt>
                <c:pt idx="75">
                  <c:v>07</c:v>
                </c:pt>
                <c:pt idx="76">
                  <c:v>08</c:v>
                </c:pt>
                <c:pt idx="77">
                  <c:v>09</c:v>
                </c:pt>
                <c:pt idx="78">
                  <c:v>10</c:v>
                </c:pt>
                <c:pt idx="79">
                  <c:v>11</c:v>
                </c:pt>
                <c:pt idx="80">
                  <c:v>12</c:v>
                </c:pt>
                <c:pt idx="81">
                  <c:v>13</c:v>
                </c:pt>
                <c:pt idx="82">
                  <c:v>14</c:v>
                </c:pt>
                <c:pt idx="83">
                  <c:v>15</c:v>
                </c:pt>
                <c:pt idx="84">
                  <c:v>16</c:v>
                </c:pt>
                <c:pt idx="85">
                  <c:v>17</c:v>
                </c:pt>
                <c:pt idx="86">
                  <c:v>18</c:v>
                </c:pt>
              </c:strCache>
            </c:strRef>
          </c:cat>
          <c:val>
            <c:numRef>
              <c:f>Data!$E$7:$E$93</c:f>
              <c:numCache>
                <c:formatCode>General</c:formatCode>
                <c:ptCount val="87"/>
                <c:pt idx="0" formatCode="#,##0.0">
                  <c:v>0.3</c:v>
                </c:pt>
                <c:pt idx="4" formatCode="#,##0.0">
                  <c:v>0.3</c:v>
                </c:pt>
                <c:pt idx="9" formatCode="#,##0.0">
                  <c:v>0.5</c:v>
                </c:pt>
                <c:pt idx="14" formatCode="#,##0.0">
                  <c:v>1.1000000000000001</c:v>
                </c:pt>
                <c:pt idx="15" formatCode="#,##0.0">
                  <c:v>1.5</c:v>
                </c:pt>
                <c:pt idx="16" formatCode="#,##0.0">
                  <c:v>1.7</c:v>
                </c:pt>
                <c:pt idx="17" formatCode="#,##0.0">
                  <c:v>2</c:v>
                </c:pt>
                <c:pt idx="18" formatCode="#,##0.0">
                  <c:v>1.9826959999999998</c:v>
                </c:pt>
                <c:pt idx="19" formatCode="#,##0.0">
                  <c:v>1.9151989999999999</c:v>
                </c:pt>
                <c:pt idx="20" formatCode="#,##0.0">
                  <c:v>2.0769570000000002</c:v>
                </c:pt>
                <c:pt idx="21" formatCode="#,##0.0">
                  <c:v>2.359575</c:v>
                </c:pt>
                <c:pt idx="22" formatCode="#,##0.0">
                  <c:v>2.6946059999999998</c:v>
                </c:pt>
                <c:pt idx="23" formatCode="#,##0.0">
                  <c:v>2.7990430000000002</c:v>
                </c:pt>
                <c:pt idx="24" formatCode="#,##0.0">
                  <c:v>3.020956</c:v>
                </c:pt>
                <c:pt idx="25" formatCode="#,##0.0">
                  <c:v>3.3650000000000002</c:v>
                </c:pt>
                <c:pt idx="26" formatCode="#,##0.0">
                  <c:v>3.698999999999999</c:v>
                </c:pt>
                <c:pt idx="27" formatCode="#,##0.0">
                  <c:v>4.0789999999999988</c:v>
                </c:pt>
                <c:pt idx="28" formatCode="#,##0.0">
                  <c:v>4.1519999999999992</c:v>
                </c:pt>
                <c:pt idx="29" formatCode="#,##0.0">
                  <c:v>4.5469999999999997</c:v>
                </c:pt>
                <c:pt idx="30" formatCode="#,##0.0">
                  <c:v>5.0009999999999994</c:v>
                </c:pt>
                <c:pt idx="31" formatCode="#,##0.0">
                  <c:v>5.5019999999999989</c:v>
                </c:pt>
                <c:pt idx="32" formatCode="#,##0.0">
                  <c:v>6.1409999999999982</c:v>
                </c:pt>
                <c:pt idx="33" formatCode="#,##0.0">
                  <c:v>6.7479999999999993</c:v>
                </c:pt>
                <c:pt idx="34" formatCode="#,##0.0">
                  <c:v>7.77</c:v>
                </c:pt>
                <c:pt idx="35" formatCode="#,##0.0">
                  <c:v>2.8940000000000019</c:v>
                </c:pt>
                <c:pt idx="36" formatCode="#,##0.0">
                  <c:v>4.054000000000002</c:v>
                </c:pt>
                <c:pt idx="37" formatCode="#,##0.0">
                  <c:v>4.1930000000000014</c:v>
                </c:pt>
                <c:pt idx="38" formatCode="#,##0.0">
                  <c:v>6.5619999999999976</c:v>
                </c:pt>
                <c:pt idx="39" formatCode="#,##0.0">
                  <c:v>8.2072000000000003</c:v>
                </c:pt>
                <c:pt idx="40" formatCode="#,##0.0">
                  <c:v>3.8109999999999999</c:v>
                </c:pt>
                <c:pt idx="41" formatCode="#,##0.0">
                  <c:v>4.4789999999999992</c:v>
                </c:pt>
                <c:pt idx="42" formatCode="#,##0.0">
                  <c:v>8.4429999999999978</c:v>
                </c:pt>
                <c:pt idx="43" formatCode="#,##0.0">
                  <c:v>9.115000000000002</c:v>
                </c:pt>
                <c:pt idx="44" formatCode="#,##0.0">
                  <c:v>6.4859999999999971</c:v>
                </c:pt>
                <c:pt idx="45" formatCode="#,##0.0">
                  <c:v>12.405000000000008</c:v>
                </c:pt>
                <c:pt idx="46" formatCode="#,##0.0">
                  <c:v>11.967999999999996</c:v>
                </c:pt>
                <c:pt idx="47" formatCode="#,##0.0">
                  <c:v>9.3840000000000003</c:v>
                </c:pt>
                <c:pt idx="48" formatCode="#,##0.0">
                  <c:v>10.688999999999993</c:v>
                </c:pt>
                <c:pt idx="49" formatCode="#,##0.0">
                  <c:v>25.442</c:v>
                </c:pt>
                <c:pt idx="50" formatCode="#,##0.0">
                  <c:v>26.232999999999997</c:v>
                </c:pt>
                <c:pt idx="51" formatCode="#,##0.0">
                  <c:v>29.696000000000005</c:v>
                </c:pt>
                <c:pt idx="52" formatCode="#,##0.0">
                  <c:v>33.912999999999997</c:v>
                </c:pt>
                <c:pt idx="53" formatCode="#,##0.0">
                  <c:v>41.76100000000001</c:v>
                </c:pt>
                <c:pt idx="54" formatCode="#,##0.0">
                  <c:v>68.11</c:v>
                </c:pt>
                <c:pt idx="55" formatCode="#,##0.0">
                  <c:v>78.803000000000011</c:v>
                </c:pt>
                <c:pt idx="56" formatCode="#,##0.0">
                  <c:v>87.13000000000001</c:v>
                </c:pt>
                <c:pt idx="57" formatCode="#,##0.0">
                  <c:v>110.102</c:v>
                </c:pt>
                <c:pt idx="58" formatCode="#,##0.0">
                  <c:v>125.68600000000001</c:v>
                </c:pt>
                <c:pt idx="59" formatCode="#,##0.0">
                  <c:v>127.90200000000002</c:v>
                </c:pt>
                <c:pt idx="60" formatCode="#,##0.0">
                  <c:v>133.23500000000001</c:v>
                </c:pt>
                <c:pt idx="61" formatCode="#,##0.0">
                  <c:v>129.27499999999998</c:v>
                </c:pt>
                <c:pt idx="62" formatCode="#,##0.0">
                  <c:v>142.739</c:v>
                </c:pt>
                <c:pt idx="63" formatCode="#,##0.0">
                  <c:v>154.52200000000002</c:v>
                </c:pt>
                <c:pt idx="64" formatCode="#,##0.0">
                  <c:v>156.24299999999999</c:v>
                </c:pt>
                <c:pt idx="65" formatCode="#,##0.0">
                  <c:v>166.97899999999998</c:v>
                </c:pt>
                <c:pt idx="66" formatCode="#,##0.0">
                  <c:v>186.08599999999998</c:v>
                </c:pt>
                <c:pt idx="67" formatCode="#,##0.0">
                  <c:v>192.44199999999998</c:v>
                </c:pt>
                <c:pt idx="68" formatCode="#,##0.0">
                  <c:v>212.74300000000002</c:v>
                </c:pt>
                <c:pt idx="69" formatCode="#,##0.0">
                  <c:v>224.62700000000004</c:v>
                </c:pt>
                <c:pt idx="70" formatCode="#,##0.0">
                  <c:v>223.47899999999998</c:v>
                </c:pt>
                <c:pt idx="71" formatCode="#,##0.0">
                  <c:v>238.00099999999998</c:v>
                </c:pt>
                <c:pt idx="72" formatCode="#,##0.0">
                  <c:v>256.64399999999995</c:v>
                </c:pt>
                <c:pt idx="73" formatCode="#,##0.0">
                  <c:v>272.58899999999994</c:v>
                </c:pt>
                <c:pt idx="74" formatCode="#,##0.0">
                  <c:v>284.99900000000002</c:v>
                </c:pt>
                <c:pt idx="75" formatCode="#,##0.0">
                  <c:v>290.46000000000004</c:v>
                </c:pt>
                <c:pt idx="76" formatCode="#,##0.0">
                  <c:v>306.75600000000003</c:v>
                </c:pt>
                <c:pt idx="77" formatCode="#,##0.0">
                  <c:v>319.73899999999998</c:v>
                </c:pt>
                <c:pt idx="78" formatCode="#,##0.0">
                  <c:v>307.63200000000001</c:v>
                </c:pt>
                <c:pt idx="79" formatCode="#,##0.0">
                  <c:v>327.69999999999993</c:v>
                </c:pt>
                <c:pt idx="80" formatCode="#,##0.0">
                  <c:v>300.10000000000002</c:v>
                </c:pt>
                <c:pt idx="81" formatCode="#,##0.0">
                  <c:v>310.90000000000009</c:v>
                </c:pt>
                <c:pt idx="82" formatCode="#,##0.0">
                  <c:v>311.90000000000003</c:v>
                </c:pt>
                <c:pt idx="83" formatCode="#,##0.0">
                  <c:v>291.19999999999993</c:v>
                </c:pt>
                <c:pt idx="84" formatCode="#,##0.0">
                  <c:v>305.89999999999998</c:v>
                </c:pt>
                <c:pt idx="85" formatCode="#,##0.0">
                  <c:v>329.29999999999995</c:v>
                </c:pt>
                <c:pt idx="86" formatCode="#,##0.0">
                  <c:v>364.9</c:v>
                </c:pt>
              </c:numCache>
            </c:numRef>
          </c:val>
          <c:extLst>
            <c:ext xmlns:c16="http://schemas.microsoft.com/office/drawing/2014/chart" uri="{C3380CC4-5D6E-409C-BE32-E72D297353CC}">
              <c16:uniqueId val="{00000001-21E3-4C1E-B08B-A145DE3EFCFD}"/>
            </c:ext>
          </c:extLst>
        </c:ser>
        <c:dLbls>
          <c:showLegendKey val="0"/>
          <c:showVal val="0"/>
          <c:showCatName val="0"/>
          <c:showSerName val="0"/>
          <c:showPercent val="0"/>
          <c:showBubbleSize val="0"/>
        </c:dLbls>
        <c:gapWidth val="150"/>
        <c:overlap val="100"/>
        <c:axId val="306569608"/>
        <c:axId val="1"/>
      </c:barChart>
      <c:catAx>
        <c:axId val="306569608"/>
        <c:scaling>
          <c:orientation val="minMax"/>
        </c:scaling>
        <c:delete val="1"/>
        <c:axPos val="b"/>
        <c:numFmt formatCode="yyyy" sourceLinked="0"/>
        <c:majorTickMark val="none"/>
        <c:minorTickMark val="none"/>
        <c:tickLblPos val="nextTo"/>
        <c:crossAx val="1"/>
        <c:crosses val="autoZero"/>
        <c:auto val="1"/>
        <c:lblAlgn val="ctr"/>
        <c:lblOffset val="100"/>
        <c:tickLblSkip val="10"/>
        <c:tickMarkSkip val="2"/>
        <c:noMultiLvlLbl val="0"/>
      </c:catAx>
      <c:valAx>
        <c:axId val="1"/>
        <c:scaling>
          <c:orientation val="minMax"/>
        </c:scaling>
        <c:delete val="0"/>
        <c:axPos val="l"/>
        <c:majorGridlines/>
        <c:numFmt formatCode="#,##0.0" sourceLinked="1"/>
        <c:majorTickMark val="out"/>
        <c:minorTickMark val="none"/>
        <c:tickLblPos val="nextTo"/>
        <c:txPr>
          <a:bodyPr/>
          <a:lstStyle/>
          <a:p>
            <a:pPr>
              <a:defRPr sz="1400"/>
            </a:pPr>
            <a:endParaRPr lang="en-US"/>
          </a:p>
        </c:txPr>
        <c:crossAx val="306569608"/>
        <c:crosses val="autoZero"/>
        <c:crossBetween val="midCat"/>
      </c:valAx>
      <c:spPr>
        <a:noFill/>
      </c:spPr>
    </c:plotArea>
    <c:legend>
      <c:legendPos val="r"/>
      <c:legendEntry>
        <c:idx val="0"/>
        <c:txPr>
          <a:bodyPr/>
          <a:lstStyle/>
          <a:p>
            <a:pPr>
              <a:defRPr sz="1800"/>
            </a:pPr>
            <a:endParaRPr lang="en-US"/>
          </a:p>
        </c:txPr>
      </c:legendEntry>
      <c:legendEntry>
        <c:idx val="1"/>
        <c:txPr>
          <a:bodyPr/>
          <a:lstStyle/>
          <a:p>
            <a:pPr>
              <a:defRPr sz="1800"/>
            </a:pPr>
            <a:endParaRPr lang="en-US"/>
          </a:p>
        </c:txPr>
      </c:legendEntry>
      <c:layout>
        <c:manualLayout>
          <c:xMode val="edge"/>
          <c:yMode val="edge"/>
          <c:x val="0.23035433070866143"/>
          <c:y val="0.43675853018372701"/>
          <c:w val="0.32623238441348673"/>
          <c:h val="0.13654241808483616"/>
        </c:manualLayout>
      </c:layout>
      <c:overlay val="0"/>
    </c:legend>
    <c:plotVisOnly val="1"/>
    <c:dispBlanksAs val="gap"/>
    <c:showDLblsOverMax val="0"/>
  </c:chart>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0.07657</cdr:x>
      <cdr:y>0.019</cdr:y>
    </cdr:from>
    <cdr:to>
      <cdr:x>0.9208</cdr:x>
      <cdr:y>0.239</cdr:y>
    </cdr:to>
    <cdr:sp macro="" textlink="">
      <cdr:nvSpPr>
        <cdr:cNvPr id="2" name="TextBox 1"/>
        <cdr:cNvSpPr txBox="1"/>
      </cdr:nvSpPr>
      <cdr:spPr>
        <a:xfrm xmlns:a="http://schemas.openxmlformats.org/drawingml/2006/main">
          <a:off x="460936" y="83975"/>
          <a:ext cx="5082100" cy="97231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br>
            <a:rPr lang="en-US" sz="18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Total Research Expenditures  </a:t>
          </a:r>
          <a:br>
            <a:rPr lang="en-US" sz="1600" b="1" dirty="0">
              <a:latin typeface="Arial" panose="020B0604020202020204" pitchFamily="34" charset="0"/>
              <a:cs typeface="Arial" panose="020B0604020202020204" pitchFamily="34" charset="0"/>
            </a:rPr>
          </a:br>
          <a:r>
            <a:rPr lang="en-US" sz="1400" b="1" dirty="0">
              <a:latin typeface="Arial" panose="020B0604020202020204" pitchFamily="34" charset="0"/>
              <a:cs typeface="Arial" panose="020B0604020202020204" pitchFamily="34" charset="0"/>
            </a:rPr>
            <a:t>(FY 1931 to FY 2018, in millions)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2" y="1"/>
            <a:ext cx="3037089" cy="464980"/>
          </a:xfrm>
          <a:prstGeom prst="rect">
            <a:avLst/>
          </a:prstGeom>
          <a:noFill/>
          <a:ln w="9525">
            <a:noFill/>
            <a:miter lim="800000"/>
            <a:headEnd/>
            <a:tailEnd/>
          </a:ln>
          <a:effectLst/>
        </p:spPr>
        <p:txBody>
          <a:bodyPr vert="horz" wrap="square" lIns="91993" tIns="45996" rIns="91993" bIns="45996" numCol="1" anchor="t" anchorCtr="0" compatLnSpc="1">
            <a:prstTxWarp prst="textNoShape">
              <a:avLst/>
            </a:prstTxWarp>
          </a:bodyPr>
          <a:lstStyle>
            <a:lvl1pPr defTabSz="919738">
              <a:defRPr sz="1200"/>
            </a:lvl1pPr>
          </a:lstStyle>
          <a:p>
            <a:pPr>
              <a:defRPr/>
            </a:pPr>
            <a:endParaRPr lang="en-US"/>
          </a:p>
        </p:txBody>
      </p:sp>
      <p:sp>
        <p:nvSpPr>
          <p:cNvPr id="16387" name="Rectangle 3"/>
          <p:cNvSpPr>
            <a:spLocks noGrp="1" noChangeArrowheads="1"/>
          </p:cNvSpPr>
          <p:nvPr>
            <p:ph type="dt" sz="quarter" idx="1"/>
          </p:nvPr>
        </p:nvSpPr>
        <p:spPr bwMode="auto">
          <a:xfrm>
            <a:off x="3971703" y="1"/>
            <a:ext cx="3037089" cy="464980"/>
          </a:xfrm>
          <a:prstGeom prst="rect">
            <a:avLst/>
          </a:prstGeom>
          <a:noFill/>
          <a:ln w="9525">
            <a:noFill/>
            <a:miter lim="800000"/>
            <a:headEnd/>
            <a:tailEnd/>
          </a:ln>
          <a:effectLst/>
        </p:spPr>
        <p:txBody>
          <a:bodyPr vert="horz" wrap="square" lIns="91993" tIns="45996" rIns="91993" bIns="45996" numCol="1" anchor="t" anchorCtr="0" compatLnSpc="1">
            <a:prstTxWarp prst="textNoShape">
              <a:avLst/>
            </a:prstTxWarp>
          </a:bodyPr>
          <a:lstStyle>
            <a:lvl1pPr algn="r" defTabSz="919738">
              <a:defRPr sz="1200"/>
            </a:lvl1pPr>
          </a:lstStyle>
          <a:p>
            <a:pPr>
              <a:defRPr/>
            </a:pPr>
            <a:endParaRPr lang="en-US"/>
          </a:p>
        </p:txBody>
      </p:sp>
      <p:sp>
        <p:nvSpPr>
          <p:cNvPr id="16388" name="Rectangle 4"/>
          <p:cNvSpPr>
            <a:spLocks noGrp="1" noChangeArrowheads="1"/>
          </p:cNvSpPr>
          <p:nvPr>
            <p:ph type="ftr" sz="quarter" idx="2"/>
          </p:nvPr>
        </p:nvSpPr>
        <p:spPr bwMode="auto">
          <a:xfrm>
            <a:off x="2" y="8829817"/>
            <a:ext cx="3037089" cy="464980"/>
          </a:xfrm>
          <a:prstGeom prst="rect">
            <a:avLst/>
          </a:prstGeom>
          <a:noFill/>
          <a:ln w="9525">
            <a:noFill/>
            <a:miter lim="800000"/>
            <a:headEnd/>
            <a:tailEnd/>
          </a:ln>
          <a:effectLst/>
        </p:spPr>
        <p:txBody>
          <a:bodyPr vert="horz" wrap="square" lIns="91993" tIns="45996" rIns="91993" bIns="45996" numCol="1" anchor="b" anchorCtr="0" compatLnSpc="1">
            <a:prstTxWarp prst="textNoShape">
              <a:avLst/>
            </a:prstTxWarp>
          </a:bodyPr>
          <a:lstStyle>
            <a:lvl1pPr defTabSz="919738">
              <a:defRPr sz="1200"/>
            </a:lvl1pPr>
          </a:lstStyle>
          <a:p>
            <a:pPr>
              <a:defRPr/>
            </a:pPr>
            <a:endParaRPr lang="en-US"/>
          </a:p>
        </p:txBody>
      </p:sp>
      <p:sp>
        <p:nvSpPr>
          <p:cNvPr id="16389" name="Rectangle 5"/>
          <p:cNvSpPr>
            <a:spLocks noGrp="1" noChangeArrowheads="1"/>
          </p:cNvSpPr>
          <p:nvPr>
            <p:ph type="sldNum" sz="quarter" idx="3"/>
          </p:nvPr>
        </p:nvSpPr>
        <p:spPr bwMode="auto">
          <a:xfrm>
            <a:off x="3971703" y="8829817"/>
            <a:ext cx="3037089" cy="464980"/>
          </a:xfrm>
          <a:prstGeom prst="rect">
            <a:avLst/>
          </a:prstGeom>
          <a:noFill/>
          <a:ln w="9525">
            <a:noFill/>
            <a:miter lim="800000"/>
            <a:headEnd/>
            <a:tailEnd/>
          </a:ln>
          <a:effectLst/>
        </p:spPr>
        <p:txBody>
          <a:bodyPr vert="horz" wrap="square" lIns="91993" tIns="45996" rIns="91993" bIns="45996" numCol="1" anchor="b" anchorCtr="0" compatLnSpc="1">
            <a:prstTxWarp prst="textNoShape">
              <a:avLst/>
            </a:prstTxWarp>
          </a:bodyPr>
          <a:lstStyle>
            <a:lvl1pPr algn="r" defTabSz="919738">
              <a:defRPr sz="1200"/>
            </a:lvl1pPr>
          </a:lstStyle>
          <a:p>
            <a:pPr>
              <a:defRPr/>
            </a:pPr>
            <a:fld id="{4D695F71-7960-4EF8-93FB-836EA4B4D374}" type="slidenum">
              <a:rPr lang="en-US"/>
              <a:pPr>
                <a:defRPr/>
              </a:pPr>
              <a:t>‹#›</a:t>
            </a:fld>
            <a:endParaRPr lang="en-US"/>
          </a:p>
        </p:txBody>
      </p:sp>
    </p:spTree>
    <p:extLst>
      <p:ext uri="{BB962C8B-B14F-4D97-AF65-F5344CB8AC3E}">
        <p14:creationId xmlns:p14="http://schemas.microsoft.com/office/powerpoint/2010/main" val="16149633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2" y="1"/>
            <a:ext cx="3037089" cy="464980"/>
          </a:xfrm>
          <a:prstGeom prst="rect">
            <a:avLst/>
          </a:prstGeom>
          <a:noFill/>
          <a:ln w="9525">
            <a:noFill/>
            <a:miter lim="800000"/>
            <a:headEnd/>
            <a:tailEnd/>
          </a:ln>
          <a:effectLst/>
        </p:spPr>
        <p:txBody>
          <a:bodyPr vert="horz" wrap="square" lIns="93144" tIns="46573" rIns="93144" bIns="46573" numCol="1" anchor="t" anchorCtr="0" compatLnSpc="1">
            <a:prstTxWarp prst="textNoShape">
              <a:avLst/>
            </a:prstTxWarp>
          </a:bodyPr>
          <a:lstStyle>
            <a:lvl1pPr defTabSz="930974">
              <a:defRPr sz="1200"/>
            </a:lvl1pPr>
          </a:lstStyle>
          <a:p>
            <a:pPr>
              <a:defRPr/>
            </a:pPr>
            <a:endParaRPr lang="en-US"/>
          </a:p>
        </p:txBody>
      </p:sp>
      <p:sp>
        <p:nvSpPr>
          <p:cNvPr id="8195" name="Rectangle 3"/>
          <p:cNvSpPr>
            <a:spLocks noGrp="1" noChangeArrowheads="1"/>
          </p:cNvSpPr>
          <p:nvPr>
            <p:ph type="dt" idx="1"/>
          </p:nvPr>
        </p:nvSpPr>
        <p:spPr bwMode="auto">
          <a:xfrm>
            <a:off x="3971703" y="1"/>
            <a:ext cx="3037089" cy="464980"/>
          </a:xfrm>
          <a:prstGeom prst="rect">
            <a:avLst/>
          </a:prstGeom>
          <a:noFill/>
          <a:ln w="9525">
            <a:noFill/>
            <a:miter lim="800000"/>
            <a:headEnd/>
            <a:tailEnd/>
          </a:ln>
          <a:effectLst/>
        </p:spPr>
        <p:txBody>
          <a:bodyPr vert="horz" wrap="square" lIns="93144" tIns="46573" rIns="93144" bIns="46573" numCol="1" anchor="t" anchorCtr="0" compatLnSpc="1">
            <a:prstTxWarp prst="textNoShape">
              <a:avLst/>
            </a:prstTxWarp>
          </a:bodyPr>
          <a:lstStyle>
            <a:lvl1pPr algn="r" defTabSz="930974">
              <a:defRPr sz="1200"/>
            </a:lvl1pPr>
          </a:lstStyle>
          <a:p>
            <a:pPr>
              <a:defRPr/>
            </a:pPr>
            <a:endParaRPr lang="en-US"/>
          </a:p>
        </p:txBody>
      </p:sp>
      <p:sp>
        <p:nvSpPr>
          <p:cNvPr id="36868" name="Rectangle 4"/>
          <p:cNvSpPr>
            <a:spLocks noGrp="1" noRot="1" noChangeAspect="1" noChangeArrowheads="1" noTextEdit="1"/>
          </p:cNvSpPr>
          <p:nvPr>
            <p:ph type="sldImg" idx="2"/>
          </p:nvPr>
        </p:nvSpPr>
        <p:spPr bwMode="auto">
          <a:xfrm>
            <a:off x="1181100" y="696913"/>
            <a:ext cx="4646613" cy="348615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701364" y="4415710"/>
            <a:ext cx="5607677" cy="4183220"/>
          </a:xfrm>
          <a:prstGeom prst="rect">
            <a:avLst/>
          </a:prstGeom>
          <a:noFill/>
          <a:ln w="9525">
            <a:noFill/>
            <a:miter lim="800000"/>
            <a:headEnd/>
            <a:tailEnd/>
          </a:ln>
          <a:effectLst/>
        </p:spPr>
        <p:txBody>
          <a:bodyPr vert="horz" wrap="square" lIns="93144" tIns="46573" rIns="93144" bIns="4657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8" name="Rectangle 6"/>
          <p:cNvSpPr>
            <a:spLocks noGrp="1" noChangeArrowheads="1"/>
          </p:cNvSpPr>
          <p:nvPr>
            <p:ph type="ftr" sz="quarter" idx="4"/>
          </p:nvPr>
        </p:nvSpPr>
        <p:spPr bwMode="auto">
          <a:xfrm>
            <a:off x="2" y="8829817"/>
            <a:ext cx="3037089" cy="464980"/>
          </a:xfrm>
          <a:prstGeom prst="rect">
            <a:avLst/>
          </a:prstGeom>
          <a:noFill/>
          <a:ln w="9525">
            <a:noFill/>
            <a:miter lim="800000"/>
            <a:headEnd/>
            <a:tailEnd/>
          </a:ln>
          <a:effectLst/>
        </p:spPr>
        <p:txBody>
          <a:bodyPr vert="horz" wrap="square" lIns="93144" tIns="46573" rIns="93144" bIns="46573" numCol="1" anchor="b" anchorCtr="0" compatLnSpc="1">
            <a:prstTxWarp prst="textNoShape">
              <a:avLst/>
            </a:prstTxWarp>
          </a:bodyPr>
          <a:lstStyle>
            <a:lvl1pPr defTabSz="930974">
              <a:defRPr sz="1200"/>
            </a:lvl1pPr>
          </a:lstStyle>
          <a:p>
            <a:pPr>
              <a:defRPr/>
            </a:pPr>
            <a:endParaRPr lang="en-US"/>
          </a:p>
        </p:txBody>
      </p:sp>
      <p:sp>
        <p:nvSpPr>
          <p:cNvPr id="8199" name="Rectangle 7"/>
          <p:cNvSpPr>
            <a:spLocks noGrp="1" noChangeArrowheads="1"/>
          </p:cNvSpPr>
          <p:nvPr>
            <p:ph type="sldNum" sz="quarter" idx="5"/>
          </p:nvPr>
        </p:nvSpPr>
        <p:spPr bwMode="auto">
          <a:xfrm>
            <a:off x="3971703" y="8829817"/>
            <a:ext cx="3037089" cy="464980"/>
          </a:xfrm>
          <a:prstGeom prst="rect">
            <a:avLst/>
          </a:prstGeom>
          <a:noFill/>
          <a:ln w="9525">
            <a:noFill/>
            <a:miter lim="800000"/>
            <a:headEnd/>
            <a:tailEnd/>
          </a:ln>
          <a:effectLst/>
        </p:spPr>
        <p:txBody>
          <a:bodyPr vert="horz" wrap="square" lIns="93144" tIns="46573" rIns="93144" bIns="46573" numCol="1" anchor="b" anchorCtr="0" compatLnSpc="1">
            <a:prstTxWarp prst="textNoShape">
              <a:avLst/>
            </a:prstTxWarp>
          </a:bodyPr>
          <a:lstStyle>
            <a:lvl1pPr algn="r" defTabSz="930974">
              <a:defRPr sz="1200"/>
            </a:lvl1pPr>
          </a:lstStyle>
          <a:p>
            <a:pPr>
              <a:defRPr/>
            </a:pPr>
            <a:fld id="{047E6664-C58E-4B6F-BC52-355B717F123B}" type="slidenum">
              <a:rPr lang="en-US"/>
              <a:pPr>
                <a:defRPr/>
              </a:pPr>
              <a:t>‹#›</a:t>
            </a:fld>
            <a:endParaRPr lang="en-US"/>
          </a:p>
        </p:txBody>
      </p:sp>
    </p:spTree>
    <p:extLst>
      <p:ext uri="{BB962C8B-B14F-4D97-AF65-F5344CB8AC3E}">
        <p14:creationId xmlns:p14="http://schemas.microsoft.com/office/powerpoint/2010/main" val="30573015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047E6664-C58E-4B6F-BC52-355B717F123B}" type="slidenum">
              <a:rPr lang="en-US" smtClean="0"/>
              <a:pPr>
                <a:defRPr/>
              </a:pPr>
              <a:t>1</a:t>
            </a:fld>
            <a:endParaRPr lang="en-US"/>
          </a:p>
        </p:txBody>
      </p:sp>
    </p:spTree>
    <p:extLst>
      <p:ext uri="{BB962C8B-B14F-4D97-AF65-F5344CB8AC3E}">
        <p14:creationId xmlns:p14="http://schemas.microsoft.com/office/powerpoint/2010/main" val="1587832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84F2EBB4-31C1-4629-BAEE-C2DC5F09A3C0}" type="slidenum">
              <a:rPr lang="en-US" smtClean="0"/>
              <a:pPr/>
              <a:t>10</a:t>
            </a:fld>
            <a:endParaRPr lang="en-US"/>
          </a:p>
        </p:txBody>
      </p:sp>
      <p:sp>
        <p:nvSpPr>
          <p:cNvPr id="43011" name="Rectangle 7"/>
          <p:cNvSpPr txBox="1">
            <a:spLocks noGrp="1" noChangeArrowheads="1"/>
          </p:cNvSpPr>
          <p:nvPr/>
        </p:nvSpPr>
        <p:spPr bwMode="auto">
          <a:xfrm>
            <a:off x="3971703" y="8829817"/>
            <a:ext cx="3037089" cy="464980"/>
          </a:xfrm>
          <a:prstGeom prst="rect">
            <a:avLst/>
          </a:prstGeom>
          <a:noFill/>
          <a:ln w="9525">
            <a:noFill/>
            <a:miter lim="800000"/>
            <a:headEnd/>
            <a:tailEnd/>
          </a:ln>
        </p:spPr>
        <p:txBody>
          <a:bodyPr lIns="93144" tIns="46573" rIns="93144" bIns="46573" anchor="b"/>
          <a:lstStyle/>
          <a:p>
            <a:pPr algn="r" defTabSz="930974"/>
            <a:fld id="{A0E85398-0B82-487E-B42F-E10836FF68F8}" type="slidenum">
              <a:rPr lang="en-US" sz="1200"/>
              <a:pPr algn="r" defTabSz="930974"/>
              <a:t>10</a:t>
            </a:fld>
            <a:endParaRPr lang="en-US" sz="1200" dirty="0"/>
          </a:p>
        </p:txBody>
      </p:sp>
      <p:sp>
        <p:nvSpPr>
          <p:cNvPr id="43012" name="Rectangle 7"/>
          <p:cNvSpPr txBox="1">
            <a:spLocks noGrp="1" noChangeArrowheads="1"/>
          </p:cNvSpPr>
          <p:nvPr/>
        </p:nvSpPr>
        <p:spPr bwMode="auto">
          <a:xfrm>
            <a:off x="3971703" y="8829817"/>
            <a:ext cx="3037089" cy="464980"/>
          </a:xfrm>
          <a:prstGeom prst="rect">
            <a:avLst/>
          </a:prstGeom>
          <a:noFill/>
          <a:ln w="9525">
            <a:noFill/>
            <a:miter lim="800000"/>
            <a:headEnd/>
            <a:tailEnd/>
          </a:ln>
        </p:spPr>
        <p:txBody>
          <a:bodyPr lIns="93136" tIns="46570" rIns="93136" bIns="46570" anchor="b"/>
          <a:lstStyle/>
          <a:p>
            <a:pPr algn="r" defTabSz="930974"/>
            <a:fld id="{658CCDC3-131A-4CBD-AFA9-DC4634AB0DD2}" type="slidenum">
              <a:rPr lang="en-US" sz="1200"/>
              <a:pPr algn="r" defTabSz="930974"/>
              <a:t>10</a:t>
            </a:fld>
            <a:endParaRPr lang="en-US" sz="1200" dirty="0"/>
          </a:p>
        </p:txBody>
      </p:sp>
      <p:sp>
        <p:nvSpPr>
          <p:cNvPr id="43013" name="Rectangle 2"/>
          <p:cNvSpPr>
            <a:spLocks noGrp="1" noRot="1" noChangeAspect="1" noChangeArrowheads="1" noTextEdit="1"/>
          </p:cNvSpPr>
          <p:nvPr>
            <p:ph type="sldImg"/>
          </p:nvPr>
        </p:nvSpPr>
        <p:spPr>
          <a:ln/>
        </p:spPr>
      </p:sp>
      <p:sp>
        <p:nvSpPr>
          <p:cNvPr id="43014" name="Rectangle 3"/>
          <p:cNvSpPr>
            <a:spLocks noGrp="1" noChangeArrowheads="1"/>
          </p:cNvSpPr>
          <p:nvPr>
            <p:ph type="body" idx="1"/>
          </p:nvPr>
        </p:nvSpPr>
        <p:spPr>
          <a:xfrm>
            <a:off x="702973" y="4414107"/>
            <a:ext cx="5604459" cy="4184823"/>
          </a:xfrm>
          <a:noFill/>
          <a:ln/>
        </p:spPr>
        <p:txBody>
          <a:bodyPr lIns="93136" tIns="46570" rIns="93136" bIns="46570"/>
          <a:lstStyle/>
          <a:p>
            <a:pPr eaLnBrk="1" hangingPunct="1"/>
            <a:r>
              <a:rPr lang="en-US"/>
              <a:t>Penn State Institutes of Energy and the Environment, directed by Dr. Tom Richard, embraces long term collaborations related to environmental issues and has recently initiated a major effort to further grow and enhance the vibrate energy research initiatives across campus.</a:t>
            </a:r>
          </a:p>
        </p:txBody>
      </p:sp>
    </p:spTree>
    <p:extLst>
      <p:ext uri="{BB962C8B-B14F-4D97-AF65-F5344CB8AC3E}">
        <p14:creationId xmlns:p14="http://schemas.microsoft.com/office/powerpoint/2010/main" val="1010103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2E8AEC3E-022E-4AFA-81F9-117D5E60E553}" type="slidenum">
              <a:rPr lang="en-US" smtClean="0"/>
              <a:pPr/>
              <a:t>11</a:t>
            </a:fld>
            <a:endParaRPr lang="en-US"/>
          </a:p>
        </p:txBody>
      </p:sp>
      <p:sp>
        <p:nvSpPr>
          <p:cNvPr id="46083" name="Rectangle 7"/>
          <p:cNvSpPr txBox="1">
            <a:spLocks noGrp="1" noChangeArrowheads="1"/>
          </p:cNvSpPr>
          <p:nvPr/>
        </p:nvSpPr>
        <p:spPr bwMode="auto">
          <a:xfrm>
            <a:off x="3971703" y="8829817"/>
            <a:ext cx="3037089" cy="464980"/>
          </a:xfrm>
          <a:prstGeom prst="rect">
            <a:avLst/>
          </a:prstGeom>
          <a:noFill/>
          <a:ln w="9525">
            <a:noFill/>
            <a:miter lim="800000"/>
            <a:headEnd/>
            <a:tailEnd/>
          </a:ln>
        </p:spPr>
        <p:txBody>
          <a:bodyPr lIns="93132" tIns="46567" rIns="93132" bIns="46567" anchor="b"/>
          <a:lstStyle/>
          <a:p>
            <a:pPr algn="r" defTabSz="930974"/>
            <a:fld id="{33DE3D62-0563-4561-B831-A128B6A9DFF0}" type="slidenum">
              <a:rPr lang="en-US" sz="1200"/>
              <a:pPr algn="r" defTabSz="930974"/>
              <a:t>11</a:t>
            </a:fld>
            <a:endParaRPr lang="en-US" sz="1200" dirty="0"/>
          </a:p>
        </p:txBody>
      </p:sp>
      <p:sp>
        <p:nvSpPr>
          <p:cNvPr id="46084" name="Rectangle 2"/>
          <p:cNvSpPr>
            <a:spLocks noGrp="1" noRot="1" noChangeAspect="1" noChangeArrowheads="1" noTextEdit="1"/>
          </p:cNvSpPr>
          <p:nvPr>
            <p:ph type="sldImg"/>
          </p:nvPr>
        </p:nvSpPr>
        <p:spPr>
          <a:xfrm>
            <a:off x="1168400" y="687388"/>
            <a:ext cx="4681538" cy="3513137"/>
          </a:xfrm>
          <a:ln/>
        </p:spPr>
      </p:sp>
      <p:sp>
        <p:nvSpPr>
          <p:cNvPr id="46085" name="Rectangle 3"/>
          <p:cNvSpPr>
            <a:spLocks noGrp="1" noChangeArrowheads="1"/>
          </p:cNvSpPr>
          <p:nvPr>
            <p:ph type="body" idx="1"/>
          </p:nvPr>
        </p:nvSpPr>
        <p:spPr>
          <a:xfrm>
            <a:off x="916920" y="4426936"/>
            <a:ext cx="5192651" cy="4199253"/>
          </a:xfrm>
          <a:noFill/>
          <a:ln/>
        </p:spPr>
        <p:txBody>
          <a:bodyPr lIns="93132" rIns="93132"/>
          <a:lstStyle/>
          <a:p>
            <a:pPr eaLnBrk="1" hangingPunct="1"/>
            <a:r>
              <a:rPr lang="en-US"/>
              <a:t>The Social Science Research Institute, directed by Dr. Susan McHale, is home to the children, Youth and Families Consortium, the Population Research Institute and the Survey Research Center. The latter may be of use to many of you.</a:t>
            </a:r>
          </a:p>
          <a:p>
            <a:pPr eaLnBrk="1" hangingPunct="1"/>
            <a:endParaRPr lang="en-US"/>
          </a:p>
        </p:txBody>
      </p:sp>
    </p:spTree>
    <p:extLst>
      <p:ext uri="{BB962C8B-B14F-4D97-AF65-F5344CB8AC3E}">
        <p14:creationId xmlns:p14="http://schemas.microsoft.com/office/powerpoint/2010/main" val="8130503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65743F0F-842F-44E9-84F4-2C6020DFC6BC}" type="slidenum">
              <a:rPr lang="en-US" smtClean="0"/>
              <a:pPr/>
              <a:t>12</a:t>
            </a:fld>
            <a:endParaRPr lang="en-US"/>
          </a:p>
        </p:txBody>
      </p:sp>
      <p:sp>
        <p:nvSpPr>
          <p:cNvPr id="47107" name="Rectangle 7"/>
          <p:cNvSpPr txBox="1">
            <a:spLocks noGrp="1" noChangeArrowheads="1"/>
          </p:cNvSpPr>
          <p:nvPr/>
        </p:nvSpPr>
        <p:spPr bwMode="auto">
          <a:xfrm>
            <a:off x="3971703" y="8829817"/>
            <a:ext cx="3037089" cy="464980"/>
          </a:xfrm>
          <a:prstGeom prst="rect">
            <a:avLst/>
          </a:prstGeom>
          <a:noFill/>
          <a:ln w="9525">
            <a:noFill/>
            <a:miter lim="800000"/>
            <a:headEnd/>
            <a:tailEnd/>
          </a:ln>
        </p:spPr>
        <p:txBody>
          <a:bodyPr lIns="93143" tIns="46573" rIns="93143" bIns="46573" anchor="b"/>
          <a:lstStyle/>
          <a:p>
            <a:pPr algn="r" defTabSz="930974"/>
            <a:fld id="{B97612FC-E354-49AF-8DCF-801BD05BFBA6}" type="slidenum">
              <a:rPr lang="en-US" sz="1200"/>
              <a:pPr algn="r" defTabSz="930974"/>
              <a:t>12</a:t>
            </a:fld>
            <a:endParaRPr lang="en-US" sz="1200" dirty="0"/>
          </a:p>
        </p:txBody>
      </p:sp>
      <p:sp>
        <p:nvSpPr>
          <p:cNvPr id="47108" name="Rectangle 2"/>
          <p:cNvSpPr>
            <a:spLocks noGrp="1" noRot="1" noChangeAspect="1" noChangeArrowheads="1" noTextEdit="1"/>
          </p:cNvSpPr>
          <p:nvPr>
            <p:ph type="sldImg"/>
          </p:nvPr>
        </p:nvSpPr>
        <p:spPr>
          <a:xfrm>
            <a:off x="1185863" y="696913"/>
            <a:ext cx="4643437" cy="3484562"/>
          </a:xfrm>
          <a:ln/>
        </p:spPr>
      </p:sp>
      <p:sp>
        <p:nvSpPr>
          <p:cNvPr id="47109" name="Rectangle 3"/>
          <p:cNvSpPr>
            <a:spLocks noGrp="1" noChangeArrowheads="1"/>
          </p:cNvSpPr>
          <p:nvPr>
            <p:ph type="body" idx="1"/>
          </p:nvPr>
        </p:nvSpPr>
        <p:spPr>
          <a:xfrm>
            <a:off x="702973" y="4414107"/>
            <a:ext cx="5604459" cy="4184823"/>
          </a:xfrm>
          <a:noFill/>
          <a:ln/>
        </p:spPr>
        <p:txBody>
          <a:bodyPr lIns="93143" rIns="93143"/>
          <a:lstStyle/>
          <a:p>
            <a:pPr eaLnBrk="1" hangingPunct="1"/>
            <a:r>
              <a:rPr lang="en-US"/>
              <a:t>ICS is a new institute that is actually a net over the other institutes.  Dr. Padma Raghavan, its director, is aggressively pursuing opportunities that bring cyberscience to faculty as a tool to solve complex problems, and as a sophisticated discipline in its own right.</a:t>
            </a:r>
          </a:p>
        </p:txBody>
      </p:sp>
    </p:spTree>
    <p:extLst>
      <p:ext uri="{BB962C8B-B14F-4D97-AF65-F5344CB8AC3E}">
        <p14:creationId xmlns:p14="http://schemas.microsoft.com/office/powerpoint/2010/main" val="11020965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71FBF902-ACE2-4F98-B84C-D6B3707CD71B}" type="slidenum">
              <a:rPr lang="en-US" smtClean="0"/>
              <a:pPr/>
              <a:t>13</a:t>
            </a:fld>
            <a:endParaRPr lang="en-US"/>
          </a:p>
        </p:txBody>
      </p:sp>
      <p:sp>
        <p:nvSpPr>
          <p:cNvPr id="41987" name="Rectangle 7"/>
          <p:cNvSpPr txBox="1">
            <a:spLocks noGrp="1" noChangeArrowheads="1"/>
          </p:cNvSpPr>
          <p:nvPr/>
        </p:nvSpPr>
        <p:spPr bwMode="auto">
          <a:xfrm>
            <a:off x="3971703" y="8829817"/>
            <a:ext cx="3037089" cy="464980"/>
          </a:xfrm>
          <a:prstGeom prst="rect">
            <a:avLst/>
          </a:prstGeom>
          <a:noFill/>
          <a:ln w="9525">
            <a:noFill/>
            <a:miter lim="800000"/>
            <a:headEnd/>
            <a:tailEnd/>
          </a:ln>
        </p:spPr>
        <p:txBody>
          <a:bodyPr lIns="93132" tIns="46567" rIns="93132" bIns="46567" anchor="b"/>
          <a:lstStyle/>
          <a:p>
            <a:pPr algn="r" defTabSz="930974"/>
            <a:fld id="{6B3A0947-01F4-4306-AF76-0090CFD30510}" type="slidenum">
              <a:rPr lang="en-US" sz="1200"/>
              <a:pPr algn="r" defTabSz="930974"/>
              <a:t>13</a:t>
            </a:fld>
            <a:endParaRPr lang="en-US" sz="1200" dirty="0"/>
          </a:p>
        </p:txBody>
      </p:sp>
      <p:sp>
        <p:nvSpPr>
          <p:cNvPr id="41988" name="Rectangle 7"/>
          <p:cNvSpPr txBox="1">
            <a:spLocks noGrp="1" noChangeArrowheads="1"/>
          </p:cNvSpPr>
          <p:nvPr/>
        </p:nvSpPr>
        <p:spPr bwMode="auto">
          <a:xfrm>
            <a:off x="3971703" y="8829817"/>
            <a:ext cx="3037089" cy="464980"/>
          </a:xfrm>
          <a:prstGeom prst="rect">
            <a:avLst/>
          </a:prstGeom>
          <a:noFill/>
          <a:ln w="9525">
            <a:noFill/>
            <a:miter lim="800000"/>
            <a:headEnd/>
            <a:tailEnd/>
          </a:ln>
        </p:spPr>
        <p:txBody>
          <a:bodyPr lIns="93127" tIns="46564" rIns="93127" bIns="46564" anchor="b"/>
          <a:lstStyle/>
          <a:p>
            <a:pPr algn="r" defTabSz="930974"/>
            <a:fld id="{554EC2D4-FDCC-4423-A153-A0EFD96BCD24}" type="slidenum">
              <a:rPr lang="en-US" sz="1200"/>
              <a:pPr algn="r" defTabSz="930974"/>
              <a:t>13</a:t>
            </a:fld>
            <a:endParaRPr lang="en-US" sz="1200" dirty="0"/>
          </a:p>
        </p:txBody>
      </p:sp>
      <p:sp>
        <p:nvSpPr>
          <p:cNvPr id="41989" name="Rectangle 2"/>
          <p:cNvSpPr>
            <a:spLocks noGrp="1" noRot="1" noChangeAspect="1" noChangeArrowheads="1" noTextEdit="1"/>
          </p:cNvSpPr>
          <p:nvPr>
            <p:ph type="sldImg"/>
          </p:nvPr>
        </p:nvSpPr>
        <p:spPr>
          <a:ln/>
        </p:spPr>
      </p:sp>
      <p:sp>
        <p:nvSpPr>
          <p:cNvPr id="41990" name="Rectangle 3"/>
          <p:cNvSpPr>
            <a:spLocks noGrp="1" noChangeArrowheads="1"/>
          </p:cNvSpPr>
          <p:nvPr>
            <p:ph type="body" idx="1"/>
          </p:nvPr>
        </p:nvSpPr>
        <p:spPr>
          <a:xfrm>
            <a:off x="702973" y="4414107"/>
            <a:ext cx="5604459" cy="4184823"/>
          </a:xfrm>
          <a:noFill/>
          <a:ln/>
        </p:spPr>
        <p:txBody>
          <a:bodyPr lIns="93127" tIns="46564" rIns="93127" bIns="46564"/>
          <a:lstStyle/>
          <a:p>
            <a:pPr eaLnBrk="1" hangingPunct="1"/>
            <a:r>
              <a:rPr lang="en-US"/>
              <a:t>Penn State is among the best Universities nationally in terms of an environment in which to conduct interdisciplinary research.  We have very few barriers.  Six major cross campus initiatives are run through the research office.  I will just introduce you to each of these now.  In your packets you will find a web site URL and brief description of each Institute.  The Institutes of the Arts and Humanities is directed by Dr. Marica Tacconi.  The institute supports special initiatives for our creative faculty, promoting in particular interesting interdisciplinary initiatives.</a:t>
            </a:r>
          </a:p>
        </p:txBody>
      </p:sp>
    </p:spTree>
    <p:extLst>
      <p:ext uri="{BB962C8B-B14F-4D97-AF65-F5344CB8AC3E}">
        <p14:creationId xmlns:p14="http://schemas.microsoft.com/office/powerpoint/2010/main" val="35324731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047E6664-C58E-4B6F-BC52-355B717F123B}" type="slidenum">
              <a:rPr lang="en-US" smtClean="0"/>
              <a:pPr>
                <a:defRPr/>
              </a:pPr>
              <a:t>14</a:t>
            </a:fld>
            <a:endParaRPr lang="en-US"/>
          </a:p>
        </p:txBody>
      </p:sp>
    </p:spTree>
    <p:extLst>
      <p:ext uri="{BB962C8B-B14F-4D97-AF65-F5344CB8AC3E}">
        <p14:creationId xmlns:p14="http://schemas.microsoft.com/office/powerpoint/2010/main" val="36329222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7B9EA60F-4984-4C99-8DC7-A8D14808A59C}" type="slidenum">
              <a:rPr lang="en-US" smtClean="0"/>
              <a:pPr/>
              <a:t>15</a:t>
            </a:fld>
            <a:endParaRPr lang="en-US"/>
          </a:p>
        </p:txBody>
      </p:sp>
      <p:sp>
        <p:nvSpPr>
          <p:cNvPr id="50179" name="Rectangle 7"/>
          <p:cNvSpPr txBox="1">
            <a:spLocks noGrp="1" noChangeArrowheads="1"/>
          </p:cNvSpPr>
          <p:nvPr/>
        </p:nvSpPr>
        <p:spPr bwMode="auto">
          <a:xfrm>
            <a:off x="3971703" y="8829817"/>
            <a:ext cx="3037089" cy="464980"/>
          </a:xfrm>
          <a:prstGeom prst="rect">
            <a:avLst/>
          </a:prstGeom>
          <a:noFill/>
          <a:ln w="9525">
            <a:noFill/>
            <a:miter lim="800000"/>
            <a:headEnd/>
            <a:tailEnd/>
          </a:ln>
        </p:spPr>
        <p:txBody>
          <a:bodyPr lIns="93143" tIns="46573" rIns="93143" bIns="46573" anchor="b"/>
          <a:lstStyle/>
          <a:p>
            <a:pPr algn="r" defTabSz="930974"/>
            <a:fld id="{51ABFDAE-65E3-461C-A2F0-987ADBFDBF8F}" type="slidenum">
              <a:rPr lang="en-US" sz="1200"/>
              <a:pPr algn="r" defTabSz="930974"/>
              <a:t>15</a:t>
            </a:fld>
            <a:endParaRPr lang="en-US" sz="1200" dirty="0"/>
          </a:p>
        </p:txBody>
      </p:sp>
      <p:sp>
        <p:nvSpPr>
          <p:cNvPr id="50180" name="Rectangle 2"/>
          <p:cNvSpPr>
            <a:spLocks noGrp="1" noRot="1" noChangeAspect="1" noChangeArrowheads="1" noTextEdit="1"/>
          </p:cNvSpPr>
          <p:nvPr>
            <p:ph type="sldImg"/>
          </p:nvPr>
        </p:nvSpPr>
        <p:spPr>
          <a:xfrm>
            <a:off x="1169988" y="687388"/>
            <a:ext cx="4681537" cy="3513137"/>
          </a:xfrm>
          <a:ln/>
        </p:spPr>
      </p:sp>
      <p:sp>
        <p:nvSpPr>
          <p:cNvPr id="50181" name="Rectangle 3"/>
          <p:cNvSpPr>
            <a:spLocks noGrp="1" noChangeArrowheads="1"/>
          </p:cNvSpPr>
          <p:nvPr>
            <p:ph type="body" idx="1"/>
          </p:nvPr>
        </p:nvSpPr>
        <p:spPr>
          <a:xfrm>
            <a:off x="916920" y="4426936"/>
            <a:ext cx="5192651" cy="4199253"/>
          </a:xfrm>
          <a:noFill/>
          <a:ln/>
        </p:spPr>
        <p:txBody>
          <a:bodyPr lIns="93143" rIns="93143"/>
          <a:lstStyle/>
          <a:p>
            <a:pPr eaLnBrk="1" hangingPunct="1"/>
            <a:r>
              <a:rPr lang="en-US"/>
              <a:t>Explain that DOD is one of the biggest sponsors for research at PSU because we have this special navy sponsored laboratory.  The laboratory is an important place for students to gain experience, both undergraduate and graduate students.  It is also a rich source of colleagues for collaborations.</a:t>
            </a:r>
          </a:p>
        </p:txBody>
      </p:sp>
    </p:spTree>
    <p:extLst>
      <p:ext uri="{BB962C8B-B14F-4D97-AF65-F5344CB8AC3E}">
        <p14:creationId xmlns:p14="http://schemas.microsoft.com/office/powerpoint/2010/main" val="17533191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047E6664-C58E-4B6F-BC52-355B717F123B}" type="slidenum">
              <a:rPr lang="en-US" smtClean="0"/>
              <a:pPr>
                <a:defRPr/>
              </a:pPr>
              <a:t>16</a:t>
            </a:fld>
            <a:endParaRPr lang="en-US"/>
          </a:p>
        </p:txBody>
      </p:sp>
    </p:spTree>
    <p:extLst>
      <p:ext uri="{BB962C8B-B14F-4D97-AF65-F5344CB8AC3E}">
        <p14:creationId xmlns:p14="http://schemas.microsoft.com/office/powerpoint/2010/main" val="38871007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C6F93C58-5612-4485-AC9E-5217C56FDEBE}" type="slidenum">
              <a:rPr lang="en-US" smtClean="0"/>
              <a:pPr/>
              <a:t>17</a:t>
            </a:fld>
            <a:endParaRPr lang="en-US"/>
          </a:p>
        </p:txBody>
      </p:sp>
      <p:sp>
        <p:nvSpPr>
          <p:cNvPr id="57347" name="Rectangle 7"/>
          <p:cNvSpPr txBox="1">
            <a:spLocks noGrp="1" noChangeArrowheads="1"/>
          </p:cNvSpPr>
          <p:nvPr/>
        </p:nvSpPr>
        <p:spPr bwMode="auto">
          <a:xfrm>
            <a:off x="3971703" y="8829817"/>
            <a:ext cx="3037089" cy="464980"/>
          </a:xfrm>
          <a:prstGeom prst="rect">
            <a:avLst/>
          </a:prstGeom>
          <a:noFill/>
          <a:ln w="9525">
            <a:noFill/>
            <a:miter lim="800000"/>
            <a:headEnd/>
            <a:tailEnd/>
          </a:ln>
        </p:spPr>
        <p:txBody>
          <a:bodyPr lIns="93143" tIns="46573" rIns="93143" bIns="46573" anchor="b"/>
          <a:lstStyle/>
          <a:p>
            <a:pPr algn="r" defTabSz="930974"/>
            <a:fld id="{567898A8-0D70-4DD3-8E85-D2A581248CD4}" type="slidenum">
              <a:rPr lang="en-US" sz="1200"/>
              <a:pPr algn="r" defTabSz="930974"/>
              <a:t>17</a:t>
            </a:fld>
            <a:endParaRPr lang="en-US" sz="1200" dirty="0"/>
          </a:p>
        </p:txBody>
      </p:sp>
      <p:sp>
        <p:nvSpPr>
          <p:cNvPr id="57348" name="Rectangle 2"/>
          <p:cNvSpPr>
            <a:spLocks noGrp="1" noRot="1" noChangeAspect="1" noChangeArrowheads="1" noTextEdit="1"/>
          </p:cNvSpPr>
          <p:nvPr>
            <p:ph type="sldImg"/>
          </p:nvPr>
        </p:nvSpPr>
        <p:spPr>
          <a:xfrm>
            <a:off x="1185863" y="696913"/>
            <a:ext cx="4643437" cy="3484562"/>
          </a:xfrm>
          <a:ln/>
        </p:spPr>
      </p:sp>
      <p:sp>
        <p:nvSpPr>
          <p:cNvPr id="57349" name="Rectangle 3"/>
          <p:cNvSpPr>
            <a:spLocks noGrp="1" noChangeArrowheads="1"/>
          </p:cNvSpPr>
          <p:nvPr>
            <p:ph type="body" idx="1"/>
          </p:nvPr>
        </p:nvSpPr>
        <p:spPr>
          <a:xfrm>
            <a:off x="933007" y="4415710"/>
            <a:ext cx="5144392" cy="4183220"/>
          </a:xfrm>
          <a:noFill/>
          <a:ln/>
        </p:spPr>
        <p:txBody>
          <a:bodyPr lIns="93143" rIns="93143"/>
          <a:lstStyle/>
          <a:p>
            <a:pPr eaLnBrk="1" hangingPunct="1"/>
            <a:r>
              <a:rPr lang="en-US"/>
              <a:t>Tech transfer is housed at Innovation Park on the first floor of the Technology Center.</a:t>
            </a:r>
          </a:p>
        </p:txBody>
      </p:sp>
    </p:spTree>
    <p:extLst>
      <p:ext uri="{BB962C8B-B14F-4D97-AF65-F5344CB8AC3E}">
        <p14:creationId xmlns:p14="http://schemas.microsoft.com/office/powerpoint/2010/main" val="1770255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5A2B610E-DCDA-43A6-9D78-82F99F55A0CE}" type="slidenum">
              <a:rPr lang="en-US" smtClean="0"/>
              <a:pPr/>
              <a:t>18</a:t>
            </a:fld>
            <a:endParaRPr lang="en-US"/>
          </a:p>
        </p:txBody>
      </p:sp>
      <p:sp>
        <p:nvSpPr>
          <p:cNvPr id="52227" name="Rectangle 7"/>
          <p:cNvSpPr txBox="1">
            <a:spLocks noGrp="1" noChangeArrowheads="1"/>
          </p:cNvSpPr>
          <p:nvPr/>
        </p:nvSpPr>
        <p:spPr bwMode="auto">
          <a:xfrm>
            <a:off x="3971703" y="8829817"/>
            <a:ext cx="3037089" cy="464980"/>
          </a:xfrm>
          <a:prstGeom prst="rect">
            <a:avLst/>
          </a:prstGeom>
          <a:noFill/>
          <a:ln w="9525">
            <a:noFill/>
            <a:miter lim="800000"/>
            <a:headEnd/>
            <a:tailEnd/>
          </a:ln>
        </p:spPr>
        <p:txBody>
          <a:bodyPr lIns="93143" tIns="46573" rIns="93143" bIns="46573" anchor="b"/>
          <a:lstStyle/>
          <a:p>
            <a:pPr algn="r" defTabSz="930974"/>
            <a:fld id="{11A01DCD-11A5-4E05-B061-98AFED1D9F51}" type="slidenum">
              <a:rPr lang="en-US" sz="1200"/>
              <a:pPr algn="r" defTabSz="930974"/>
              <a:t>18</a:t>
            </a:fld>
            <a:endParaRPr lang="en-US" sz="1200" dirty="0"/>
          </a:p>
        </p:txBody>
      </p:sp>
      <p:sp>
        <p:nvSpPr>
          <p:cNvPr id="52228" name="Rectangle 2"/>
          <p:cNvSpPr>
            <a:spLocks noGrp="1" noRot="1" noChangeAspect="1" noChangeArrowheads="1" noTextEdit="1"/>
          </p:cNvSpPr>
          <p:nvPr>
            <p:ph type="sldImg"/>
          </p:nvPr>
        </p:nvSpPr>
        <p:spPr>
          <a:xfrm>
            <a:off x="1185863" y="696913"/>
            <a:ext cx="4643437" cy="3484562"/>
          </a:xfrm>
          <a:ln/>
        </p:spPr>
      </p:sp>
      <p:sp>
        <p:nvSpPr>
          <p:cNvPr id="52229" name="Rectangle 3"/>
          <p:cNvSpPr>
            <a:spLocks noGrp="1" noChangeArrowheads="1"/>
          </p:cNvSpPr>
          <p:nvPr>
            <p:ph type="body" idx="1"/>
          </p:nvPr>
        </p:nvSpPr>
        <p:spPr>
          <a:xfrm>
            <a:off x="933007" y="4415710"/>
            <a:ext cx="5144392" cy="4183220"/>
          </a:xfrm>
          <a:noFill/>
          <a:ln/>
        </p:spPr>
        <p:txBody>
          <a:bodyPr lIns="93143" rIns="93143"/>
          <a:lstStyle/>
          <a:p>
            <a:pPr eaLnBrk="1" hangingPunct="1"/>
            <a:endParaRPr lang="en-US"/>
          </a:p>
        </p:txBody>
      </p:sp>
    </p:spTree>
    <p:extLst>
      <p:ext uri="{BB962C8B-B14F-4D97-AF65-F5344CB8AC3E}">
        <p14:creationId xmlns:p14="http://schemas.microsoft.com/office/powerpoint/2010/main" val="8999886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3C633024-358A-43A6-8561-EB8442C0C5D0}" type="slidenum">
              <a:rPr lang="en-US" smtClean="0"/>
              <a:pPr/>
              <a:t>19</a:t>
            </a:fld>
            <a:endParaRPr lang="en-US"/>
          </a:p>
        </p:txBody>
      </p:sp>
      <p:sp>
        <p:nvSpPr>
          <p:cNvPr id="54275" name="Rectangle 7"/>
          <p:cNvSpPr txBox="1">
            <a:spLocks noGrp="1" noChangeArrowheads="1"/>
          </p:cNvSpPr>
          <p:nvPr/>
        </p:nvSpPr>
        <p:spPr bwMode="auto">
          <a:xfrm>
            <a:off x="3971703" y="8829817"/>
            <a:ext cx="3037089" cy="464980"/>
          </a:xfrm>
          <a:prstGeom prst="rect">
            <a:avLst/>
          </a:prstGeom>
          <a:noFill/>
          <a:ln w="9525">
            <a:noFill/>
            <a:miter lim="800000"/>
            <a:headEnd/>
            <a:tailEnd/>
          </a:ln>
        </p:spPr>
        <p:txBody>
          <a:bodyPr lIns="93143" tIns="46573" rIns="93143" bIns="46573" anchor="b"/>
          <a:lstStyle/>
          <a:p>
            <a:pPr algn="r" defTabSz="930974"/>
            <a:fld id="{893CC7BA-25EA-4E46-AF5B-291A4B57DDBC}" type="slidenum">
              <a:rPr lang="en-US" sz="1200"/>
              <a:pPr algn="r" defTabSz="930974"/>
              <a:t>19</a:t>
            </a:fld>
            <a:endParaRPr lang="en-US" sz="1200" dirty="0"/>
          </a:p>
        </p:txBody>
      </p:sp>
      <p:sp>
        <p:nvSpPr>
          <p:cNvPr id="54276" name="Rectangle 2"/>
          <p:cNvSpPr>
            <a:spLocks noGrp="1" noRot="1" noChangeAspect="1" noChangeArrowheads="1" noTextEdit="1"/>
          </p:cNvSpPr>
          <p:nvPr>
            <p:ph type="sldImg"/>
          </p:nvPr>
        </p:nvSpPr>
        <p:spPr>
          <a:xfrm>
            <a:off x="1184275" y="792163"/>
            <a:ext cx="4643438" cy="3484562"/>
          </a:xfrm>
          <a:ln/>
        </p:spPr>
      </p:sp>
      <p:sp>
        <p:nvSpPr>
          <p:cNvPr id="54277" name="Rectangle 3"/>
          <p:cNvSpPr>
            <a:spLocks noGrp="1" noChangeArrowheads="1"/>
          </p:cNvSpPr>
          <p:nvPr>
            <p:ph type="body" idx="1"/>
          </p:nvPr>
        </p:nvSpPr>
        <p:spPr>
          <a:xfrm>
            <a:off x="933007" y="4415710"/>
            <a:ext cx="5144392" cy="4183220"/>
          </a:xfrm>
          <a:noFill/>
          <a:ln/>
        </p:spPr>
        <p:txBody>
          <a:bodyPr lIns="93143" rIns="93143"/>
          <a:lstStyle/>
          <a:p>
            <a:pPr eaLnBrk="1" hangingPunct="1"/>
            <a:r>
              <a:rPr lang="en-US"/>
              <a:t>We are guided by federal law and those of you who work with human subjects, animals etc. will be required to secure appropriate approvals.  I am sure most of you are already familiar with IRBs, IACUC committees etc. if you work in these domains.  I want to emphasize your role as “examples” for your students.  None of us is born with a genetic code telling us what is proper research behavior, and what types of habits will be best to insure our behavior is good.  I ask that you engage in regular conversations with your faculty and with your students about the issue surrounding research practices; everything from authorship, how it is determined and what is proper, to proper citation practices, notebook maintenance etc.  Every year my office see cases of misconduct.  The cases we adjudicate are usually faculty cases, but these people were once students. The habits we promote will last a life time; lets insure they are good habits.</a:t>
            </a:r>
          </a:p>
        </p:txBody>
      </p:sp>
    </p:spTree>
    <p:extLst>
      <p:ext uri="{BB962C8B-B14F-4D97-AF65-F5344CB8AC3E}">
        <p14:creationId xmlns:p14="http://schemas.microsoft.com/office/powerpoint/2010/main" val="1623530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A8668C77-EDBE-4AAB-9431-F9DFA710EADB}" type="slidenum">
              <a:rPr lang="en-US" smtClean="0"/>
              <a:pPr/>
              <a:t>2</a:t>
            </a:fld>
            <a:endParaRPr lang="en-US"/>
          </a:p>
        </p:txBody>
      </p:sp>
      <p:sp>
        <p:nvSpPr>
          <p:cNvPr id="39939" name="Rectangle 7"/>
          <p:cNvSpPr txBox="1">
            <a:spLocks noGrp="1" noChangeArrowheads="1"/>
          </p:cNvSpPr>
          <p:nvPr/>
        </p:nvSpPr>
        <p:spPr bwMode="auto">
          <a:xfrm>
            <a:off x="3971703" y="8829817"/>
            <a:ext cx="3037089" cy="464980"/>
          </a:xfrm>
          <a:prstGeom prst="rect">
            <a:avLst/>
          </a:prstGeom>
          <a:noFill/>
          <a:ln w="9525">
            <a:noFill/>
            <a:miter lim="800000"/>
            <a:headEnd/>
            <a:tailEnd/>
          </a:ln>
        </p:spPr>
        <p:txBody>
          <a:bodyPr lIns="93144" tIns="46573" rIns="93144" bIns="46573" anchor="b"/>
          <a:lstStyle/>
          <a:p>
            <a:pPr algn="r" defTabSz="930974"/>
            <a:fld id="{71A41C01-013B-4C6C-8E17-78A8EE85204D}" type="slidenum">
              <a:rPr lang="en-US" sz="1200"/>
              <a:pPr algn="r" defTabSz="930974"/>
              <a:t>2</a:t>
            </a:fld>
            <a:endParaRPr lang="en-US" sz="1200" dirty="0"/>
          </a:p>
        </p:txBody>
      </p:sp>
      <p:sp>
        <p:nvSpPr>
          <p:cNvPr id="39940" name="Rectangle 2"/>
          <p:cNvSpPr>
            <a:spLocks noGrp="1" noRot="1" noChangeAspect="1" noChangeArrowheads="1" noTextEdit="1"/>
          </p:cNvSpPr>
          <p:nvPr>
            <p:ph type="sldImg"/>
          </p:nvPr>
        </p:nvSpPr>
        <p:spPr>
          <a:ln/>
        </p:spPr>
      </p:sp>
      <p:sp>
        <p:nvSpPr>
          <p:cNvPr id="39941" name="Rectangle 3"/>
          <p:cNvSpPr>
            <a:spLocks noGrp="1" noChangeArrowheads="1"/>
          </p:cNvSpPr>
          <p:nvPr>
            <p:ph type="body" idx="1"/>
          </p:nvPr>
        </p:nvSpPr>
        <p:spPr>
          <a:noFill/>
          <a:ln/>
        </p:spPr>
        <p:txBody>
          <a:bodyPr/>
          <a:lstStyle/>
          <a:p>
            <a:pPr eaLnBrk="1" hangingPunct="1"/>
            <a:r>
              <a:rPr lang="en-US"/>
              <a:t>Penn State has a tripartite mission of teaching, research and service.  These missions are integrated, each to the other.  </a:t>
            </a:r>
          </a:p>
        </p:txBody>
      </p:sp>
    </p:spTree>
    <p:extLst>
      <p:ext uri="{BB962C8B-B14F-4D97-AF65-F5344CB8AC3E}">
        <p14:creationId xmlns:p14="http://schemas.microsoft.com/office/powerpoint/2010/main" val="35794198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47A1CA7D-2990-4419-A090-97A48D015B8A}" type="slidenum">
              <a:rPr lang="en-US" smtClean="0"/>
              <a:pPr/>
              <a:t>20</a:t>
            </a:fld>
            <a:endParaRPr lang="en-US"/>
          </a:p>
        </p:txBody>
      </p:sp>
      <p:sp>
        <p:nvSpPr>
          <p:cNvPr id="55299" name="Rectangle 7"/>
          <p:cNvSpPr txBox="1">
            <a:spLocks noGrp="1" noChangeArrowheads="1"/>
          </p:cNvSpPr>
          <p:nvPr/>
        </p:nvSpPr>
        <p:spPr bwMode="auto">
          <a:xfrm>
            <a:off x="3971703" y="8829817"/>
            <a:ext cx="3037089" cy="464980"/>
          </a:xfrm>
          <a:prstGeom prst="rect">
            <a:avLst/>
          </a:prstGeom>
          <a:noFill/>
          <a:ln w="9525">
            <a:noFill/>
            <a:miter lim="800000"/>
            <a:headEnd/>
            <a:tailEnd/>
          </a:ln>
        </p:spPr>
        <p:txBody>
          <a:bodyPr lIns="93143" tIns="46573" rIns="93143" bIns="46573" anchor="b"/>
          <a:lstStyle/>
          <a:p>
            <a:pPr algn="r" defTabSz="930974"/>
            <a:fld id="{22BBA0DC-3E70-4516-A86E-9C3683077C36}" type="slidenum">
              <a:rPr lang="en-US" sz="1200"/>
              <a:pPr algn="r" defTabSz="930974"/>
              <a:t>20</a:t>
            </a:fld>
            <a:endParaRPr lang="en-US" sz="1200" dirty="0"/>
          </a:p>
        </p:txBody>
      </p:sp>
      <p:sp>
        <p:nvSpPr>
          <p:cNvPr id="55300" name="Rectangle 2"/>
          <p:cNvSpPr>
            <a:spLocks noGrp="1" noRot="1" noChangeAspect="1" noChangeArrowheads="1" noTextEdit="1"/>
          </p:cNvSpPr>
          <p:nvPr>
            <p:ph type="sldImg"/>
          </p:nvPr>
        </p:nvSpPr>
        <p:spPr>
          <a:xfrm>
            <a:off x="1185863" y="696913"/>
            <a:ext cx="4643437" cy="3484562"/>
          </a:xfrm>
          <a:ln/>
        </p:spPr>
      </p:sp>
      <p:sp>
        <p:nvSpPr>
          <p:cNvPr id="55301" name="Rectangle 3"/>
          <p:cNvSpPr>
            <a:spLocks noGrp="1" noChangeArrowheads="1"/>
          </p:cNvSpPr>
          <p:nvPr>
            <p:ph type="body" idx="1"/>
          </p:nvPr>
        </p:nvSpPr>
        <p:spPr>
          <a:xfrm>
            <a:off x="933007" y="4415710"/>
            <a:ext cx="5144392" cy="4183220"/>
          </a:xfrm>
          <a:noFill/>
          <a:ln/>
        </p:spPr>
        <p:txBody>
          <a:bodyPr lIns="93143" rIns="93143"/>
          <a:lstStyle/>
          <a:p>
            <a:pPr eaLnBrk="1" hangingPunct="1"/>
            <a:r>
              <a:rPr lang="en-US" sz="1000" dirty="0">
                <a:latin typeface="Arial Narrow" pitchFamily="34" charset="0"/>
              </a:rPr>
              <a:t>To assist you  we have developed a series of education tools.  Beginning in fall 2009 and will be requiring that all graduate students be exposed to responsible conduct of research education, but we all know “Education begins at home.” And as I have already said as the mentors and role models, you are the ones who really reinforce these messages.</a:t>
            </a:r>
          </a:p>
        </p:txBody>
      </p:sp>
    </p:spTree>
    <p:extLst>
      <p:ext uri="{BB962C8B-B14F-4D97-AF65-F5344CB8AC3E}">
        <p14:creationId xmlns:p14="http://schemas.microsoft.com/office/powerpoint/2010/main" val="6390730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47A1CA7D-2990-4419-A090-97A48D015B8A}" type="slidenum">
              <a:rPr lang="en-US" smtClean="0"/>
              <a:pPr/>
              <a:t>21</a:t>
            </a:fld>
            <a:endParaRPr lang="en-US"/>
          </a:p>
        </p:txBody>
      </p:sp>
      <p:sp>
        <p:nvSpPr>
          <p:cNvPr id="55299" name="Rectangle 7"/>
          <p:cNvSpPr txBox="1">
            <a:spLocks noGrp="1" noChangeArrowheads="1"/>
          </p:cNvSpPr>
          <p:nvPr/>
        </p:nvSpPr>
        <p:spPr bwMode="auto">
          <a:xfrm>
            <a:off x="3971704" y="8829817"/>
            <a:ext cx="3037089" cy="464980"/>
          </a:xfrm>
          <a:prstGeom prst="rect">
            <a:avLst/>
          </a:prstGeom>
          <a:noFill/>
          <a:ln w="9525">
            <a:noFill/>
            <a:miter lim="800000"/>
            <a:headEnd/>
            <a:tailEnd/>
          </a:ln>
        </p:spPr>
        <p:txBody>
          <a:bodyPr lIns="93138" tIns="46570" rIns="93138" bIns="46570" anchor="b"/>
          <a:lstStyle/>
          <a:p>
            <a:pPr algn="r" defTabSz="930923"/>
            <a:fld id="{22BBA0DC-3E70-4516-A86E-9C3683077C36}" type="slidenum">
              <a:rPr lang="en-US" sz="1200"/>
              <a:pPr algn="r" defTabSz="930923"/>
              <a:t>21</a:t>
            </a:fld>
            <a:endParaRPr lang="en-US" sz="1200" dirty="0"/>
          </a:p>
        </p:txBody>
      </p:sp>
      <p:sp>
        <p:nvSpPr>
          <p:cNvPr id="55300" name="Rectangle 2"/>
          <p:cNvSpPr>
            <a:spLocks noGrp="1" noRot="1" noChangeAspect="1" noChangeArrowheads="1" noTextEdit="1"/>
          </p:cNvSpPr>
          <p:nvPr>
            <p:ph type="sldImg"/>
          </p:nvPr>
        </p:nvSpPr>
        <p:spPr>
          <a:xfrm>
            <a:off x="1184275" y="696913"/>
            <a:ext cx="4646613" cy="3484562"/>
          </a:xfrm>
          <a:ln/>
        </p:spPr>
      </p:sp>
      <p:sp>
        <p:nvSpPr>
          <p:cNvPr id="55301" name="Rectangle 3"/>
          <p:cNvSpPr>
            <a:spLocks noGrp="1" noChangeArrowheads="1"/>
          </p:cNvSpPr>
          <p:nvPr>
            <p:ph type="body" idx="1"/>
          </p:nvPr>
        </p:nvSpPr>
        <p:spPr>
          <a:xfrm>
            <a:off x="933007" y="4415710"/>
            <a:ext cx="5144392" cy="4183220"/>
          </a:xfrm>
          <a:noFill/>
          <a:ln/>
        </p:spPr>
        <p:txBody>
          <a:bodyPr lIns="93138" rIns="93138"/>
          <a:lstStyle/>
          <a:p>
            <a:pPr eaLnBrk="1" hangingPunct="1"/>
            <a:r>
              <a:rPr lang="en-US" sz="1000" dirty="0">
                <a:latin typeface="Arial Narrow" pitchFamily="34" charset="0"/>
              </a:rPr>
              <a:t>To assist you  we have developed a series of education tools.  Beginning in fall 2009 and will be requiring that all graduate students be exposed to responsible conduct of research education, but we all know “Education begins at home.” And as I have already said as the mentors and role models, you are the ones who really reinforce these messages.</a:t>
            </a:r>
          </a:p>
          <a:p>
            <a:pPr eaLnBrk="1" hangingPunct="1"/>
            <a:endParaRPr lang="en-US" sz="1000" dirty="0">
              <a:latin typeface="Arial Narrow" pitchFamily="34" charset="0"/>
            </a:endParaRPr>
          </a:p>
          <a:p>
            <a:pPr eaLnBrk="1" hangingPunct="1"/>
            <a:r>
              <a:rPr lang="en-US" sz="1000" i="1" dirty="0">
                <a:solidFill>
                  <a:srgbClr val="FF0000"/>
                </a:solidFill>
                <a:latin typeface="Arial Narrow" pitchFamily="34" charset="0"/>
              </a:rPr>
              <a:t>In 2011, SARI@PSU was expanded to include new faulty, postdoctoral fellows, and undergraduate researchers.</a:t>
            </a:r>
          </a:p>
        </p:txBody>
      </p:sp>
    </p:spTree>
    <p:extLst>
      <p:ext uri="{BB962C8B-B14F-4D97-AF65-F5344CB8AC3E}">
        <p14:creationId xmlns:p14="http://schemas.microsoft.com/office/powerpoint/2010/main" val="22158973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C5EA17F-029D-4953-8D7E-9CA4A720DEEF}" type="slidenum">
              <a:rPr lang="en-US"/>
              <a:pPr fontAlgn="base">
                <a:spcBef>
                  <a:spcPct val="0"/>
                </a:spcBef>
                <a:spcAft>
                  <a:spcPct val="0"/>
                </a:spcAft>
              </a:pPr>
              <a:t>22</a:t>
            </a:fld>
            <a:endParaRPr lang="en-US"/>
          </a:p>
        </p:txBody>
      </p:sp>
      <p:sp>
        <p:nvSpPr>
          <p:cNvPr id="5123" name="Rectangle 7"/>
          <p:cNvSpPr txBox="1">
            <a:spLocks noGrp="1" noChangeArrowheads="1"/>
          </p:cNvSpPr>
          <p:nvPr/>
        </p:nvSpPr>
        <p:spPr bwMode="auto">
          <a:xfrm>
            <a:off x="3971925" y="8829675"/>
            <a:ext cx="3036888" cy="465138"/>
          </a:xfrm>
          <a:prstGeom prst="rect">
            <a:avLst/>
          </a:prstGeom>
          <a:noFill/>
          <a:ln w="9525">
            <a:noFill/>
            <a:miter lim="800000"/>
            <a:headEnd/>
            <a:tailEnd/>
          </a:ln>
        </p:spPr>
        <p:txBody>
          <a:bodyPr lIns="93138" tIns="46571" rIns="93138" bIns="46571" anchor="b"/>
          <a:lstStyle/>
          <a:p>
            <a:pPr algn="r" defTabSz="930002"/>
            <a:fld id="{D28A01E3-93E1-41DF-97C6-F0C3721F9E3B}" type="slidenum">
              <a:rPr lang="en-US" sz="1200">
                <a:latin typeface="Calibri" pitchFamily="34" charset="0"/>
              </a:rPr>
              <a:pPr algn="r" defTabSz="930002"/>
              <a:t>22</a:t>
            </a:fld>
            <a:endParaRPr lang="en-US" sz="1200" dirty="0">
              <a:latin typeface="Calibri" pitchFamily="34" charset="0"/>
            </a:endParaRPr>
          </a:p>
        </p:txBody>
      </p:sp>
      <p:sp>
        <p:nvSpPr>
          <p:cNvPr id="5124" name="Rectangle 2"/>
          <p:cNvSpPr>
            <a:spLocks noGrp="1" noRot="1" noChangeAspect="1" noChangeArrowheads="1" noTextEdit="1"/>
          </p:cNvSpPr>
          <p:nvPr>
            <p:ph type="sldImg"/>
          </p:nvPr>
        </p:nvSpPr>
        <p:spPr bwMode="auto">
          <a:xfrm>
            <a:off x="1185863" y="696913"/>
            <a:ext cx="4643437" cy="3484562"/>
          </a:xfrm>
          <a:noFill/>
          <a:ln>
            <a:solidFill>
              <a:srgbClr val="000000"/>
            </a:solidFill>
            <a:miter lim="800000"/>
            <a:headEnd/>
            <a:tailEnd/>
          </a:ln>
        </p:spPr>
      </p:sp>
      <p:sp>
        <p:nvSpPr>
          <p:cNvPr id="5125" name="Rectangle 3"/>
          <p:cNvSpPr>
            <a:spLocks noGrp="1" noChangeArrowheads="1"/>
          </p:cNvSpPr>
          <p:nvPr>
            <p:ph type="body" idx="1"/>
          </p:nvPr>
        </p:nvSpPr>
        <p:spPr bwMode="auto">
          <a:xfrm>
            <a:off x="933450" y="4416427"/>
            <a:ext cx="5143500" cy="4183063"/>
          </a:xfrm>
          <a:noFill/>
        </p:spPr>
        <p:txBody>
          <a:bodyPr wrap="square" lIns="93138" rIns="93138" numCol="1" anchor="t" anchorCtr="0" compatLnSpc="1">
            <a:prstTxWarp prst="textNoShape">
              <a:avLst/>
            </a:prstTxWarp>
          </a:bodyPr>
          <a:lstStyle/>
          <a:p>
            <a:pPr>
              <a:spcBef>
                <a:spcPct val="0"/>
              </a:spcBef>
            </a:pPr>
            <a:r>
              <a:rPr lang="en-US"/>
              <a:t>Conflict of interest is a problem of life.  It cannot also be avoided but can usually be managed.  The university encourages faculty to develop intellectual property and as such COI will happen.  But if you disclose up front, talk with your department head, plans can be develop that do not prevent you from being involved in such activities.  Similarly consulting is permitted but we all must remember that our primary commitment is to the University and its students.  Consulting can be a very good thing; it helps with economic development, sharpens our skills, creates contacts that can help research and help our students; it is not a bad thing but must be handled well.</a:t>
            </a:r>
          </a:p>
        </p:txBody>
      </p:sp>
    </p:spTree>
    <p:extLst>
      <p:ext uri="{BB962C8B-B14F-4D97-AF65-F5344CB8AC3E}">
        <p14:creationId xmlns:p14="http://schemas.microsoft.com/office/powerpoint/2010/main" val="35021934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Faculty are encouraged to engage in outside activities when such activities enhance the mission of the University and do not compete with the University.</a:t>
            </a:r>
          </a:p>
        </p:txBody>
      </p:sp>
      <p:sp>
        <p:nvSpPr>
          <p:cNvPr id="4" name="Slide Number Placeholder 3"/>
          <p:cNvSpPr>
            <a:spLocks noGrp="1"/>
          </p:cNvSpPr>
          <p:nvPr>
            <p:ph type="sldNum" sz="quarter" idx="10"/>
          </p:nvPr>
        </p:nvSpPr>
        <p:spPr/>
        <p:txBody>
          <a:bodyPr/>
          <a:lstStyle/>
          <a:p>
            <a:pPr>
              <a:defRPr/>
            </a:pPr>
            <a:fld id="{AD2CBEBC-250C-47DA-BF07-E7A257EA0099}" type="slidenum">
              <a:rPr lang="en-US" smtClean="0"/>
              <a:pPr>
                <a:defRPr/>
              </a:pPr>
              <a:t>23</a:t>
            </a:fld>
            <a:endParaRPr lang="en-US"/>
          </a:p>
        </p:txBody>
      </p:sp>
    </p:spTree>
    <p:extLst>
      <p:ext uri="{BB962C8B-B14F-4D97-AF65-F5344CB8AC3E}">
        <p14:creationId xmlns:p14="http://schemas.microsoft.com/office/powerpoint/2010/main" val="6349324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Faculty are encouraged to engage in outside activities when such activities enhance the mission of the University and do not compete with the University.</a:t>
            </a:r>
          </a:p>
        </p:txBody>
      </p:sp>
      <p:sp>
        <p:nvSpPr>
          <p:cNvPr id="4" name="Slide Number Placeholder 3"/>
          <p:cNvSpPr>
            <a:spLocks noGrp="1"/>
          </p:cNvSpPr>
          <p:nvPr>
            <p:ph type="sldNum" sz="quarter" idx="10"/>
          </p:nvPr>
        </p:nvSpPr>
        <p:spPr/>
        <p:txBody>
          <a:bodyPr/>
          <a:lstStyle/>
          <a:p>
            <a:pPr>
              <a:defRPr/>
            </a:pPr>
            <a:fld id="{AD2CBEBC-250C-47DA-BF07-E7A257EA0099}" type="slidenum">
              <a:rPr lang="en-US" smtClean="0"/>
              <a:pPr>
                <a:defRPr/>
              </a:pPr>
              <a:t>24</a:t>
            </a:fld>
            <a:endParaRPr lang="en-US"/>
          </a:p>
        </p:txBody>
      </p:sp>
    </p:spTree>
    <p:extLst>
      <p:ext uri="{BB962C8B-B14F-4D97-AF65-F5344CB8AC3E}">
        <p14:creationId xmlns:p14="http://schemas.microsoft.com/office/powerpoint/2010/main" val="17222580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047E6664-C58E-4B6F-BC52-355B717F123B}" type="slidenum">
              <a:rPr lang="en-US" smtClean="0"/>
              <a:pPr>
                <a:defRPr/>
              </a:pPr>
              <a:t>25</a:t>
            </a:fld>
            <a:endParaRPr lang="en-US"/>
          </a:p>
        </p:txBody>
      </p:sp>
    </p:spTree>
    <p:extLst>
      <p:ext uri="{BB962C8B-B14F-4D97-AF65-F5344CB8AC3E}">
        <p14:creationId xmlns:p14="http://schemas.microsoft.com/office/powerpoint/2010/main" val="26050830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93861A9E-7D38-4CC7-8E4C-49DFC1CCDE7E}" type="slidenum">
              <a:rPr lang="en-US" smtClean="0"/>
              <a:pPr/>
              <a:t>26</a:t>
            </a:fld>
            <a:endParaRPr lang="en-US"/>
          </a:p>
        </p:txBody>
      </p:sp>
      <p:sp>
        <p:nvSpPr>
          <p:cNvPr id="53251" name="Rectangle 7"/>
          <p:cNvSpPr txBox="1">
            <a:spLocks noGrp="1" noChangeArrowheads="1"/>
          </p:cNvSpPr>
          <p:nvPr/>
        </p:nvSpPr>
        <p:spPr bwMode="auto">
          <a:xfrm>
            <a:off x="3971703" y="8829817"/>
            <a:ext cx="3037089" cy="464980"/>
          </a:xfrm>
          <a:prstGeom prst="rect">
            <a:avLst/>
          </a:prstGeom>
          <a:noFill/>
          <a:ln w="9525">
            <a:noFill/>
            <a:miter lim="800000"/>
            <a:headEnd/>
            <a:tailEnd/>
          </a:ln>
        </p:spPr>
        <p:txBody>
          <a:bodyPr lIns="93143" tIns="46573" rIns="93143" bIns="46573" anchor="b"/>
          <a:lstStyle/>
          <a:p>
            <a:pPr algn="r" defTabSz="930974"/>
            <a:fld id="{E212F2D5-3CA3-4C74-97E5-B47A5D44D7D4}" type="slidenum">
              <a:rPr lang="en-US" sz="1200"/>
              <a:pPr algn="r" defTabSz="930974"/>
              <a:t>26</a:t>
            </a:fld>
            <a:endParaRPr lang="en-US" sz="1200" dirty="0"/>
          </a:p>
        </p:txBody>
      </p:sp>
      <p:sp>
        <p:nvSpPr>
          <p:cNvPr id="53252" name="Rectangle 2"/>
          <p:cNvSpPr>
            <a:spLocks noGrp="1" noRot="1" noChangeAspect="1" noChangeArrowheads="1" noTextEdit="1"/>
          </p:cNvSpPr>
          <p:nvPr>
            <p:ph type="sldImg"/>
          </p:nvPr>
        </p:nvSpPr>
        <p:spPr>
          <a:xfrm>
            <a:off x="1185863" y="696913"/>
            <a:ext cx="4643437" cy="3484562"/>
          </a:xfrm>
          <a:ln/>
        </p:spPr>
      </p:sp>
      <p:sp>
        <p:nvSpPr>
          <p:cNvPr id="53253" name="Rectangle 3"/>
          <p:cNvSpPr>
            <a:spLocks noGrp="1" noChangeArrowheads="1"/>
          </p:cNvSpPr>
          <p:nvPr>
            <p:ph type="body" idx="1"/>
          </p:nvPr>
        </p:nvSpPr>
        <p:spPr>
          <a:xfrm>
            <a:off x="933007" y="4415710"/>
            <a:ext cx="5144392" cy="4183220"/>
          </a:xfrm>
          <a:noFill/>
          <a:ln/>
        </p:spPr>
        <p:txBody>
          <a:bodyPr lIns="93143" rIns="93143"/>
          <a:lstStyle/>
          <a:p>
            <a:pPr eaLnBrk="1" hangingPunct="1"/>
            <a:r>
              <a:rPr lang="en-US"/>
              <a:t>I see we don’t have the urls listed here. </a:t>
            </a:r>
          </a:p>
        </p:txBody>
      </p:sp>
    </p:spTree>
    <p:extLst>
      <p:ext uri="{BB962C8B-B14F-4D97-AF65-F5344CB8AC3E}">
        <p14:creationId xmlns:p14="http://schemas.microsoft.com/office/powerpoint/2010/main" val="10705580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047E6664-C58E-4B6F-BC52-355B717F123B}" type="slidenum">
              <a:rPr lang="en-US" smtClean="0"/>
              <a:pPr>
                <a:defRPr/>
              </a:pPr>
              <a:t>27</a:t>
            </a:fld>
            <a:endParaRPr lang="en-US"/>
          </a:p>
        </p:txBody>
      </p:sp>
    </p:spTree>
    <p:extLst>
      <p:ext uri="{BB962C8B-B14F-4D97-AF65-F5344CB8AC3E}">
        <p14:creationId xmlns:p14="http://schemas.microsoft.com/office/powerpoint/2010/main" val="20036470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047E6664-C58E-4B6F-BC52-355B717F123B}" type="slidenum">
              <a:rPr lang="en-US" smtClean="0"/>
              <a:pPr>
                <a:defRPr/>
              </a:pPr>
              <a:t>28</a:t>
            </a:fld>
            <a:endParaRPr lang="en-US"/>
          </a:p>
        </p:txBody>
      </p:sp>
    </p:spTree>
    <p:extLst>
      <p:ext uri="{BB962C8B-B14F-4D97-AF65-F5344CB8AC3E}">
        <p14:creationId xmlns:p14="http://schemas.microsoft.com/office/powerpoint/2010/main" val="40926240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2DBCD215-1195-4DB2-818B-4122907E0C7C}" type="slidenum">
              <a:rPr lang="en-US" smtClean="0"/>
              <a:pPr/>
              <a:t>29</a:t>
            </a:fld>
            <a:endParaRPr lang="en-US"/>
          </a:p>
        </p:txBody>
      </p:sp>
      <p:sp>
        <p:nvSpPr>
          <p:cNvPr id="51203" name="Rectangle 7"/>
          <p:cNvSpPr txBox="1">
            <a:spLocks noGrp="1" noChangeArrowheads="1"/>
          </p:cNvSpPr>
          <p:nvPr/>
        </p:nvSpPr>
        <p:spPr bwMode="auto">
          <a:xfrm>
            <a:off x="3971703" y="8829817"/>
            <a:ext cx="3037089" cy="464980"/>
          </a:xfrm>
          <a:prstGeom prst="rect">
            <a:avLst/>
          </a:prstGeom>
          <a:noFill/>
          <a:ln w="9525">
            <a:noFill/>
            <a:miter lim="800000"/>
            <a:headEnd/>
            <a:tailEnd/>
          </a:ln>
        </p:spPr>
        <p:txBody>
          <a:bodyPr lIns="93143" tIns="46573" rIns="93143" bIns="46573" anchor="b"/>
          <a:lstStyle/>
          <a:p>
            <a:pPr algn="r" defTabSz="930974"/>
            <a:fld id="{594DB610-437F-4D0E-83E3-A153241E8596}" type="slidenum">
              <a:rPr lang="en-US" sz="1200"/>
              <a:pPr algn="r" defTabSz="930974"/>
              <a:t>29</a:t>
            </a:fld>
            <a:endParaRPr lang="en-US" sz="1200" dirty="0"/>
          </a:p>
        </p:txBody>
      </p:sp>
      <p:sp>
        <p:nvSpPr>
          <p:cNvPr id="51204" name="Rectangle 2"/>
          <p:cNvSpPr>
            <a:spLocks noGrp="1" noRot="1" noChangeAspect="1" noChangeArrowheads="1" noTextEdit="1"/>
          </p:cNvSpPr>
          <p:nvPr>
            <p:ph type="sldImg"/>
          </p:nvPr>
        </p:nvSpPr>
        <p:spPr>
          <a:xfrm>
            <a:off x="1181100" y="696913"/>
            <a:ext cx="4648200" cy="3487737"/>
          </a:xfrm>
          <a:ln/>
        </p:spPr>
      </p:sp>
      <p:sp>
        <p:nvSpPr>
          <p:cNvPr id="51205" name="Rectangle 3"/>
          <p:cNvSpPr>
            <a:spLocks noGrp="1" noChangeArrowheads="1"/>
          </p:cNvSpPr>
          <p:nvPr>
            <p:ph type="body" idx="1"/>
          </p:nvPr>
        </p:nvSpPr>
        <p:spPr>
          <a:noFill/>
          <a:ln/>
        </p:spPr>
        <p:txBody>
          <a:bodyPr lIns="93143" rIns="93143"/>
          <a:lstStyle/>
          <a:p>
            <a:pPr eaLnBrk="1" hangingPunct="1"/>
            <a:r>
              <a:rPr lang="en-US"/>
              <a:t>This is a reference to our office in general and an introduction to OSP</a:t>
            </a:r>
          </a:p>
        </p:txBody>
      </p:sp>
    </p:spTree>
    <p:extLst>
      <p:ext uri="{BB962C8B-B14F-4D97-AF65-F5344CB8AC3E}">
        <p14:creationId xmlns:p14="http://schemas.microsoft.com/office/powerpoint/2010/main" val="4264444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047E6664-C58E-4B6F-BC52-355B717F123B}" type="slidenum">
              <a:rPr lang="en-US" smtClean="0"/>
              <a:pPr>
                <a:defRPr/>
              </a:pPr>
              <a:t>3</a:t>
            </a:fld>
            <a:endParaRPr lang="en-US"/>
          </a:p>
        </p:txBody>
      </p:sp>
    </p:spTree>
    <p:extLst>
      <p:ext uri="{BB962C8B-B14F-4D97-AF65-F5344CB8AC3E}">
        <p14:creationId xmlns:p14="http://schemas.microsoft.com/office/powerpoint/2010/main" val="16097213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2DBCD215-1195-4DB2-818B-4122907E0C7C}" type="slidenum">
              <a:rPr lang="en-US" smtClean="0"/>
              <a:pPr/>
              <a:t>30</a:t>
            </a:fld>
            <a:endParaRPr lang="en-US"/>
          </a:p>
        </p:txBody>
      </p:sp>
      <p:sp>
        <p:nvSpPr>
          <p:cNvPr id="51203" name="Rectangle 7"/>
          <p:cNvSpPr txBox="1">
            <a:spLocks noGrp="1" noChangeArrowheads="1"/>
          </p:cNvSpPr>
          <p:nvPr/>
        </p:nvSpPr>
        <p:spPr bwMode="auto">
          <a:xfrm>
            <a:off x="3971703" y="8829817"/>
            <a:ext cx="3037089" cy="464980"/>
          </a:xfrm>
          <a:prstGeom prst="rect">
            <a:avLst/>
          </a:prstGeom>
          <a:noFill/>
          <a:ln w="9525">
            <a:noFill/>
            <a:miter lim="800000"/>
            <a:headEnd/>
            <a:tailEnd/>
          </a:ln>
        </p:spPr>
        <p:txBody>
          <a:bodyPr lIns="93143" tIns="46573" rIns="93143" bIns="46573" anchor="b"/>
          <a:lstStyle/>
          <a:p>
            <a:pPr algn="r" defTabSz="930974"/>
            <a:fld id="{594DB610-437F-4D0E-83E3-A153241E8596}" type="slidenum">
              <a:rPr lang="en-US" sz="1200"/>
              <a:pPr algn="r" defTabSz="930974"/>
              <a:t>30</a:t>
            </a:fld>
            <a:endParaRPr lang="en-US" sz="1200" dirty="0"/>
          </a:p>
        </p:txBody>
      </p:sp>
      <p:sp>
        <p:nvSpPr>
          <p:cNvPr id="51204" name="Rectangle 2"/>
          <p:cNvSpPr>
            <a:spLocks noGrp="1" noRot="1" noChangeAspect="1" noChangeArrowheads="1" noTextEdit="1"/>
          </p:cNvSpPr>
          <p:nvPr>
            <p:ph type="sldImg"/>
          </p:nvPr>
        </p:nvSpPr>
        <p:spPr>
          <a:xfrm>
            <a:off x="1181100" y="696913"/>
            <a:ext cx="4648200" cy="3487737"/>
          </a:xfrm>
          <a:ln/>
        </p:spPr>
      </p:sp>
      <p:sp>
        <p:nvSpPr>
          <p:cNvPr id="51205" name="Rectangle 3"/>
          <p:cNvSpPr>
            <a:spLocks noGrp="1" noChangeArrowheads="1"/>
          </p:cNvSpPr>
          <p:nvPr>
            <p:ph type="body" idx="1"/>
          </p:nvPr>
        </p:nvSpPr>
        <p:spPr>
          <a:noFill/>
          <a:ln/>
        </p:spPr>
        <p:txBody>
          <a:bodyPr lIns="93143" rIns="93143"/>
          <a:lstStyle/>
          <a:p>
            <a:pPr eaLnBrk="1" hangingPunct="1"/>
            <a:r>
              <a:rPr lang="en-US"/>
              <a:t>This is a reference to our office in general and an introduction to OSP</a:t>
            </a:r>
          </a:p>
        </p:txBody>
      </p:sp>
    </p:spTree>
    <p:extLst>
      <p:ext uri="{BB962C8B-B14F-4D97-AF65-F5344CB8AC3E}">
        <p14:creationId xmlns:p14="http://schemas.microsoft.com/office/powerpoint/2010/main" val="4264444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047E6664-C58E-4B6F-BC52-355B717F123B}" type="slidenum">
              <a:rPr lang="en-US" smtClean="0"/>
              <a:pPr>
                <a:defRPr/>
              </a:pPr>
              <a:t>4</a:t>
            </a:fld>
            <a:endParaRPr lang="en-US"/>
          </a:p>
        </p:txBody>
      </p:sp>
    </p:spTree>
    <p:extLst>
      <p:ext uri="{BB962C8B-B14F-4D97-AF65-F5344CB8AC3E}">
        <p14:creationId xmlns:p14="http://schemas.microsoft.com/office/powerpoint/2010/main" val="1467452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047E6664-C58E-4B6F-BC52-355B717F123B}" type="slidenum">
              <a:rPr lang="en-US" smtClean="0"/>
              <a:pPr>
                <a:defRPr/>
              </a:pPr>
              <a:t>5</a:t>
            </a:fld>
            <a:endParaRPr lang="en-US"/>
          </a:p>
        </p:txBody>
      </p:sp>
    </p:spTree>
    <p:extLst>
      <p:ext uri="{BB962C8B-B14F-4D97-AF65-F5344CB8AC3E}">
        <p14:creationId xmlns:p14="http://schemas.microsoft.com/office/powerpoint/2010/main" val="2588721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6596293E-9C03-4EB3-BD9D-9CCC94861551}" type="slidenum">
              <a:rPr lang="en-US" smtClean="0"/>
              <a:pPr/>
              <a:t>6</a:t>
            </a:fld>
            <a:endParaRPr lang="en-US"/>
          </a:p>
        </p:txBody>
      </p:sp>
      <p:sp>
        <p:nvSpPr>
          <p:cNvPr id="48131" name="Rectangle 7"/>
          <p:cNvSpPr txBox="1">
            <a:spLocks noGrp="1" noChangeArrowheads="1"/>
          </p:cNvSpPr>
          <p:nvPr/>
        </p:nvSpPr>
        <p:spPr bwMode="auto">
          <a:xfrm>
            <a:off x="3971703" y="8829817"/>
            <a:ext cx="3037089" cy="464980"/>
          </a:xfrm>
          <a:prstGeom prst="rect">
            <a:avLst/>
          </a:prstGeom>
          <a:noFill/>
          <a:ln w="9525">
            <a:noFill/>
            <a:miter lim="800000"/>
            <a:headEnd/>
            <a:tailEnd/>
          </a:ln>
        </p:spPr>
        <p:txBody>
          <a:bodyPr lIns="93143" tIns="46573" rIns="93143" bIns="46573" anchor="b"/>
          <a:lstStyle/>
          <a:p>
            <a:pPr algn="r" defTabSz="930974"/>
            <a:fld id="{0D72918F-E957-4E18-A8AD-52880738FB00}" type="slidenum">
              <a:rPr lang="en-US" sz="1200"/>
              <a:pPr algn="r" defTabSz="930974"/>
              <a:t>6</a:t>
            </a:fld>
            <a:endParaRPr lang="en-US" sz="1200" dirty="0"/>
          </a:p>
        </p:txBody>
      </p:sp>
      <p:sp>
        <p:nvSpPr>
          <p:cNvPr id="48132" name="Rectangle 2"/>
          <p:cNvSpPr>
            <a:spLocks noGrp="1" noRot="1" noChangeAspect="1" noChangeArrowheads="1" noTextEdit="1"/>
          </p:cNvSpPr>
          <p:nvPr>
            <p:ph type="sldImg"/>
          </p:nvPr>
        </p:nvSpPr>
        <p:spPr>
          <a:xfrm>
            <a:off x="1185863" y="696913"/>
            <a:ext cx="4643437" cy="3484562"/>
          </a:xfrm>
          <a:ln/>
        </p:spPr>
      </p:sp>
      <p:sp>
        <p:nvSpPr>
          <p:cNvPr id="48133" name="Rectangle 3"/>
          <p:cNvSpPr>
            <a:spLocks noGrp="1" noChangeArrowheads="1"/>
          </p:cNvSpPr>
          <p:nvPr>
            <p:ph type="body" idx="1"/>
          </p:nvPr>
        </p:nvSpPr>
        <p:spPr>
          <a:xfrm>
            <a:off x="933007" y="4415710"/>
            <a:ext cx="5144392" cy="4183220"/>
          </a:xfrm>
          <a:noFill/>
          <a:ln/>
        </p:spPr>
        <p:txBody>
          <a:bodyPr lIns="93143" rIns="93143"/>
          <a:lstStyle/>
          <a:p>
            <a:pPr eaLnBrk="1" hangingPunct="1"/>
            <a:endParaRPr lang="en-US"/>
          </a:p>
        </p:txBody>
      </p:sp>
    </p:spTree>
    <p:extLst>
      <p:ext uri="{BB962C8B-B14F-4D97-AF65-F5344CB8AC3E}">
        <p14:creationId xmlns:p14="http://schemas.microsoft.com/office/powerpoint/2010/main" val="2207230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15C3E229-4378-4674-AB90-EDDF0E13CD14}" type="slidenum">
              <a:rPr lang="en-US" smtClean="0"/>
              <a:pPr/>
              <a:t>7</a:t>
            </a:fld>
            <a:endParaRPr lang="en-US"/>
          </a:p>
        </p:txBody>
      </p:sp>
      <p:sp>
        <p:nvSpPr>
          <p:cNvPr id="44035" name="Rectangle 7"/>
          <p:cNvSpPr txBox="1">
            <a:spLocks noGrp="1" noChangeArrowheads="1"/>
          </p:cNvSpPr>
          <p:nvPr/>
        </p:nvSpPr>
        <p:spPr bwMode="auto">
          <a:xfrm>
            <a:off x="3971703" y="8829817"/>
            <a:ext cx="3037089" cy="464980"/>
          </a:xfrm>
          <a:prstGeom prst="rect">
            <a:avLst/>
          </a:prstGeom>
          <a:noFill/>
          <a:ln w="9525">
            <a:noFill/>
            <a:miter lim="800000"/>
            <a:headEnd/>
            <a:tailEnd/>
          </a:ln>
        </p:spPr>
        <p:txBody>
          <a:bodyPr lIns="93132" tIns="46567" rIns="93132" bIns="46567" anchor="b"/>
          <a:lstStyle/>
          <a:p>
            <a:pPr algn="r" defTabSz="930974"/>
            <a:fld id="{B948D886-4C64-466E-A95B-CEE182D5CEC7}" type="slidenum">
              <a:rPr lang="en-US" sz="1200"/>
              <a:pPr algn="r" defTabSz="930974"/>
              <a:t>7</a:t>
            </a:fld>
            <a:endParaRPr lang="en-US" sz="1200" dirty="0"/>
          </a:p>
        </p:txBody>
      </p:sp>
      <p:sp>
        <p:nvSpPr>
          <p:cNvPr id="44036" name="Rectangle 2"/>
          <p:cNvSpPr>
            <a:spLocks noGrp="1" noRot="1" noChangeAspect="1" noChangeArrowheads="1" noTextEdit="1"/>
          </p:cNvSpPr>
          <p:nvPr>
            <p:ph type="sldImg"/>
          </p:nvPr>
        </p:nvSpPr>
        <p:spPr>
          <a:xfrm>
            <a:off x="1168400" y="687388"/>
            <a:ext cx="4681538" cy="3513137"/>
          </a:xfrm>
          <a:ln/>
        </p:spPr>
      </p:sp>
      <p:sp>
        <p:nvSpPr>
          <p:cNvPr id="44037" name="Rectangle 3"/>
          <p:cNvSpPr>
            <a:spLocks noGrp="1" noChangeArrowheads="1"/>
          </p:cNvSpPr>
          <p:nvPr>
            <p:ph type="body" idx="1"/>
          </p:nvPr>
        </p:nvSpPr>
        <p:spPr>
          <a:xfrm>
            <a:off x="916920" y="4426936"/>
            <a:ext cx="5192651" cy="4199253"/>
          </a:xfrm>
          <a:noFill/>
          <a:ln/>
        </p:spPr>
        <p:txBody>
          <a:bodyPr lIns="93132" rIns="93132"/>
          <a:lstStyle/>
          <a:p>
            <a:pPr eaLnBrk="1" hangingPunct="1"/>
            <a:r>
              <a:rPr lang="en-US"/>
              <a:t>The Materials Research Institute, directed by Dr. Carlo Pantano, represents one of the oldest and well established of our institutes.  There are many core facilities including the materials characterization laboratory and nanofabrication facility available for the use of our faculty and students.</a:t>
            </a:r>
          </a:p>
        </p:txBody>
      </p:sp>
    </p:spTree>
    <p:extLst>
      <p:ext uri="{BB962C8B-B14F-4D97-AF65-F5344CB8AC3E}">
        <p14:creationId xmlns:p14="http://schemas.microsoft.com/office/powerpoint/2010/main" val="2827299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9F26EFA9-8F42-4300-8E58-F33BEAE8E021}" type="slidenum">
              <a:rPr lang="en-US" smtClean="0"/>
              <a:pPr/>
              <a:t>8</a:t>
            </a:fld>
            <a:endParaRPr lang="en-US"/>
          </a:p>
        </p:txBody>
      </p:sp>
      <p:sp>
        <p:nvSpPr>
          <p:cNvPr id="45059" name="Rectangle 7"/>
          <p:cNvSpPr txBox="1">
            <a:spLocks noGrp="1" noChangeArrowheads="1"/>
          </p:cNvSpPr>
          <p:nvPr/>
        </p:nvSpPr>
        <p:spPr bwMode="auto">
          <a:xfrm>
            <a:off x="3971703" y="8829817"/>
            <a:ext cx="3037089" cy="464980"/>
          </a:xfrm>
          <a:prstGeom prst="rect">
            <a:avLst/>
          </a:prstGeom>
          <a:noFill/>
          <a:ln w="9525">
            <a:noFill/>
            <a:miter lim="800000"/>
            <a:headEnd/>
            <a:tailEnd/>
          </a:ln>
        </p:spPr>
        <p:txBody>
          <a:bodyPr lIns="93132" tIns="46567" rIns="93132" bIns="46567" anchor="b"/>
          <a:lstStyle/>
          <a:p>
            <a:pPr algn="r" defTabSz="930974"/>
            <a:fld id="{9B1C5866-F511-4F19-958B-E05A01979EA2}" type="slidenum">
              <a:rPr lang="en-US" sz="1200"/>
              <a:pPr algn="r" defTabSz="930974"/>
              <a:t>8</a:t>
            </a:fld>
            <a:endParaRPr lang="en-US" sz="1200" dirty="0"/>
          </a:p>
        </p:txBody>
      </p:sp>
      <p:sp>
        <p:nvSpPr>
          <p:cNvPr id="45060" name="Rectangle 2"/>
          <p:cNvSpPr>
            <a:spLocks noGrp="1" noRot="1" noChangeAspect="1" noChangeArrowheads="1" noTextEdit="1"/>
          </p:cNvSpPr>
          <p:nvPr>
            <p:ph type="sldImg"/>
          </p:nvPr>
        </p:nvSpPr>
        <p:spPr>
          <a:xfrm>
            <a:off x="1168400" y="687388"/>
            <a:ext cx="4681538" cy="3513137"/>
          </a:xfrm>
          <a:ln/>
        </p:spPr>
      </p:sp>
      <p:sp>
        <p:nvSpPr>
          <p:cNvPr id="45061" name="Rectangle 3"/>
          <p:cNvSpPr>
            <a:spLocks noGrp="1" noChangeArrowheads="1"/>
          </p:cNvSpPr>
          <p:nvPr>
            <p:ph type="body" idx="1"/>
          </p:nvPr>
        </p:nvSpPr>
        <p:spPr>
          <a:xfrm>
            <a:off x="916920" y="4426936"/>
            <a:ext cx="5192651" cy="4199253"/>
          </a:xfrm>
          <a:noFill/>
          <a:ln/>
        </p:spPr>
        <p:txBody>
          <a:bodyPr lIns="93132" rIns="93132"/>
          <a:lstStyle/>
          <a:p>
            <a:pPr eaLnBrk="1" hangingPunct="1"/>
            <a:r>
              <a:rPr lang="en-US"/>
              <a:t>The Huck Institutes of the Life Sciences, directed by Dr. Peter Hudson, supports activities that span colleges and campuses with active participation from the College of Medicine.  Fields of interest are widely dispersed from infectious diseases to plant biology.  In addition the Huck Institutes are home to many core facilities that may be useful to some of you.</a:t>
            </a:r>
          </a:p>
          <a:p>
            <a:pPr eaLnBrk="1" hangingPunct="1"/>
            <a:endParaRPr lang="en-US"/>
          </a:p>
        </p:txBody>
      </p:sp>
    </p:spTree>
    <p:extLst>
      <p:ext uri="{BB962C8B-B14F-4D97-AF65-F5344CB8AC3E}">
        <p14:creationId xmlns:p14="http://schemas.microsoft.com/office/powerpoint/2010/main" val="1584135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047E6664-C58E-4B6F-BC52-355B717F123B}" type="slidenum">
              <a:rPr lang="en-US" smtClean="0"/>
              <a:pPr>
                <a:defRPr/>
              </a:pPr>
              <a:t>9</a:t>
            </a:fld>
            <a:endParaRPr lang="en-US"/>
          </a:p>
        </p:txBody>
      </p:sp>
    </p:spTree>
    <p:extLst>
      <p:ext uri="{BB962C8B-B14F-4D97-AF65-F5344CB8AC3E}">
        <p14:creationId xmlns:p14="http://schemas.microsoft.com/office/powerpoint/2010/main" val="3783205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FFFF"/>
            </a:gs>
            <a:gs pos="72000">
              <a:srgbClr val="FFFFFF"/>
            </a:gs>
            <a:gs pos="78999">
              <a:srgbClr val="FFFFFF"/>
            </a:gs>
            <a:gs pos="99000">
              <a:srgbClr val="0033CC"/>
            </a:gs>
          </a:gsLst>
          <a:lin ang="1620000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2400" y="6248400"/>
            <a:ext cx="2797651" cy="907576"/>
          </a:xfrm>
          <a:prstGeom prst="rect">
            <a:avLst/>
          </a:prstGeom>
        </p:spPr>
      </p:pic>
    </p:spTree>
  </p:cSld>
  <p:clrMap bg1="lt1" tx1="dk1" bg2="lt2" tx2="dk2" accent1="accent1" accent2="accent2" accent3="accent3" accent4="accent4" accent5="accent5" accent6="accent6" hlink="hlink" folHlink="folHlink"/>
  <p:sldLayoutIdLst>
    <p:sldLayoutId id="2147483650" r:id="rId1"/>
    <p:sldLayoutId id="2147483655"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8.PNG"/><Relationship Id="rId7" Type="http://schemas.openxmlformats.org/officeDocument/2006/relationships/hyperlink" Target="https://research.psu.edu/limitedsubs"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hyperlink" Target="https://www.research.psu.edu/siro" TargetMode="External"/><Relationship Id="rId5" Type="http://schemas.openxmlformats.org/officeDocument/2006/relationships/hyperlink" Target="https://www.research.psu.edu/node/3012" TargetMode="External"/><Relationship Id="rId4" Type="http://schemas.openxmlformats.org/officeDocument/2006/relationships/image" Target="../media/image39.jpeg"/><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hyperlink" Target="http://www.research.psu.edu/otm" TargetMode="External"/><Relationship Id="rId7"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cnp.benfranklin.org/" TargetMode="External"/><Relationship Id="rId11" Type="http://schemas.openxmlformats.org/officeDocument/2006/relationships/image" Target="../media/image46.jpeg"/><Relationship Id="rId5" Type="http://schemas.openxmlformats.org/officeDocument/2006/relationships/hyperlink" Target="https://researchpartnerships.psu.edu/" TargetMode="External"/><Relationship Id="rId10" Type="http://schemas.openxmlformats.org/officeDocument/2006/relationships/image" Target="../media/image45.jpeg"/><Relationship Id="rId4" Type="http://schemas.openxmlformats.org/officeDocument/2006/relationships/hyperlink" Target="https://invent.psu.edu/" TargetMode="External"/><Relationship Id="rId9"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research.psu.edu/otm/inventors"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hyperlink" Target="http://policy.psu.edu/policies/ad95" TargetMode="External"/><Relationship Id="rId3" Type="http://schemas.openxmlformats.org/officeDocument/2006/relationships/hyperlink" Target="https://policy.psu.edu/policies/rp02" TargetMode="External"/><Relationship Id="rId7" Type="http://schemas.openxmlformats.org/officeDocument/2006/relationships/hyperlink" Target="http://policy.psu.edu/policies/ad53"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policy.psu.edu/policies/ad35" TargetMode="External"/><Relationship Id="rId5" Type="http://schemas.openxmlformats.org/officeDocument/2006/relationships/hyperlink" Target="http://policy.psu.edu/policies/ad22" TargetMode="External"/><Relationship Id="rId4" Type="http://schemas.openxmlformats.org/officeDocument/2006/relationships/hyperlink" Target="http://datacommons.psu.edu/" TargetMode="External"/><Relationship Id="rId9" Type="http://schemas.openxmlformats.org/officeDocument/2006/relationships/hyperlink" Target="http://policy.psu.edu/policies/ad96"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policy.psu.edu/policies/rag51"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pure.psu.edu/"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hyperlink" Target="http://capabilities.psu.edu/" TargetMode="External"/><Relationship Id="rId5" Type="http://schemas.openxmlformats.org/officeDocument/2006/relationships/hyperlink" Target="http://funding.psu.edu/" TargetMode="External"/><Relationship Id="rId4" Type="http://schemas.openxmlformats.org/officeDocument/2006/relationships/hyperlink" Target="http://researchdata.psu.edu/"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3040">
              <a:srgbClr val="00B050"/>
            </a:gs>
            <a:gs pos="0">
              <a:srgbClr val="FFFFFF"/>
            </a:gs>
            <a:gs pos="72000">
              <a:srgbClr val="FFFFFF"/>
            </a:gs>
            <a:gs pos="78999">
              <a:srgbClr val="FFFFFF"/>
            </a:gs>
            <a:gs pos="99000">
              <a:srgbClr val="0033CC"/>
            </a:gs>
          </a:gsLst>
          <a:lin ang="16200000" scaled="1"/>
          <a:tileRect/>
        </a:gradFill>
        <a:effectLst/>
      </p:bgPr>
    </p:bg>
    <p:spTree>
      <p:nvGrpSpPr>
        <p:cNvPr id="1" name=""/>
        <p:cNvGrpSpPr/>
        <p:nvPr/>
      </p:nvGrpSpPr>
      <p:grpSpPr>
        <a:xfrm>
          <a:off x="0" y="0"/>
          <a:ext cx="0" cy="0"/>
          <a:chOff x="0" y="0"/>
          <a:chExt cx="0" cy="0"/>
        </a:xfrm>
      </p:grpSpPr>
      <p:grpSp>
        <p:nvGrpSpPr>
          <p:cNvPr id="4" name="Group 7"/>
          <p:cNvGrpSpPr>
            <a:grpSpLocks/>
          </p:cNvGrpSpPr>
          <p:nvPr/>
        </p:nvGrpSpPr>
        <p:grpSpPr bwMode="auto">
          <a:xfrm>
            <a:off x="5087144" y="-152400"/>
            <a:ext cx="3694112" cy="1190625"/>
            <a:chOff x="7772400" y="685800"/>
            <a:chExt cx="3669804" cy="1190507"/>
          </a:xfrm>
        </p:grpSpPr>
        <p:pic>
          <p:nvPicPr>
            <p:cNvPr id="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685800"/>
              <a:ext cx="3669804" cy="1190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6"/>
            <p:cNvSpPr txBox="1">
              <a:spLocks noChangeArrowheads="1"/>
            </p:cNvSpPr>
            <p:nvPr/>
          </p:nvSpPr>
          <p:spPr bwMode="auto">
            <a:xfrm>
              <a:off x="8689427" y="1491705"/>
              <a:ext cx="1676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dirty="0">
                  <a:solidFill>
                    <a:schemeClr val="bg1"/>
                  </a:solidFill>
                </a:rPr>
                <a:t>Neil A. Sharkey</a:t>
              </a:r>
            </a:p>
          </p:txBody>
        </p:sp>
      </p:grpSp>
      <p:sp>
        <p:nvSpPr>
          <p:cNvPr id="7" name="TextBox 6"/>
          <p:cNvSpPr txBox="1"/>
          <p:nvPr/>
        </p:nvSpPr>
        <p:spPr>
          <a:xfrm>
            <a:off x="4953000" y="1447800"/>
            <a:ext cx="3962400" cy="1708160"/>
          </a:xfrm>
          <a:prstGeom prst="rect">
            <a:avLst/>
          </a:prstGeom>
          <a:noFill/>
        </p:spPr>
        <p:txBody>
          <a:bodyPr wrap="square" rtlCol="0">
            <a:spAutoFit/>
          </a:bodyPr>
          <a:lstStyle/>
          <a:p>
            <a:pPr algn="ctr">
              <a:spcBef>
                <a:spcPct val="50000"/>
              </a:spcBef>
            </a:pPr>
            <a:endParaRPr lang="en-US" b="1" i="1" dirty="0">
              <a:solidFill>
                <a:srgbClr val="00B050"/>
              </a:solidFill>
            </a:endParaRPr>
          </a:p>
          <a:p>
            <a:pPr algn="ctr">
              <a:spcBef>
                <a:spcPct val="50000"/>
              </a:spcBef>
            </a:pPr>
            <a:r>
              <a:rPr lang="en-US" sz="2400" b="1" i="1" dirty="0">
                <a:solidFill>
                  <a:srgbClr val="00B050"/>
                </a:solidFill>
              </a:rPr>
              <a:t>NEW FACULTY ORIENTATION</a:t>
            </a:r>
            <a:endParaRPr lang="en-US" b="1" i="1" dirty="0">
              <a:solidFill>
                <a:srgbClr val="00B050"/>
              </a:solidFill>
            </a:endParaRPr>
          </a:p>
          <a:p>
            <a:pPr algn="ctr">
              <a:spcBef>
                <a:spcPct val="50000"/>
              </a:spcBef>
            </a:pPr>
            <a:r>
              <a:rPr lang="en-US" b="1" i="1" dirty="0">
                <a:solidFill>
                  <a:srgbClr val="00B050"/>
                </a:solidFill>
              </a:rPr>
              <a:t>August 20, 2019</a:t>
            </a:r>
            <a:endParaRPr lang="en-US" b="1" i="1" dirty="0">
              <a:solidFill>
                <a:schemeClr val="bg1"/>
              </a:solidFill>
            </a:endParaRPr>
          </a:p>
        </p:txBody>
      </p:sp>
      <p:pic>
        <p:nvPicPr>
          <p:cNvPr id="9" name="Picture 8">
            <a:extLst>
              <a:ext uri="{FF2B5EF4-FFF2-40B4-BE49-F238E27FC236}">
                <a16:creationId xmlns:a16="http://schemas.microsoft.com/office/drawing/2014/main" id="{D01ED08E-4604-4C72-A1E0-BB5DA9D41762}"/>
              </a:ext>
            </a:extLst>
          </p:cNvPr>
          <p:cNvPicPr>
            <a:picLocks noChangeAspect="1"/>
          </p:cNvPicPr>
          <p:nvPr/>
        </p:nvPicPr>
        <p:blipFill>
          <a:blip r:embed="rId4"/>
          <a:stretch>
            <a:fillRect/>
          </a:stretch>
        </p:blipFill>
        <p:spPr>
          <a:xfrm>
            <a:off x="73791" y="152400"/>
            <a:ext cx="4957268" cy="6400800"/>
          </a:xfrm>
          <a:prstGeom prst="rect">
            <a:avLst/>
          </a:prstGeom>
        </p:spPr>
      </p:pic>
      <p:pic>
        <p:nvPicPr>
          <p:cNvPr id="10" name="Picture 7" descr="Image result for ovpr psu annual report">
            <a:extLst>
              <a:ext uri="{FF2B5EF4-FFF2-40B4-BE49-F238E27FC236}">
                <a16:creationId xmlns:a16="http://schemas.microsoft.com/office/drawing/2014/main" id="{DF27EE2A-8D19-4D31-9B02-06704432252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5400" y="3196204"/>
            <a:ext cx="3895089" cy="3313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6619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7"/>
          <p:cNvSpPr>
            <a:spLocks noGrp="1" noChangeArrowheads="1"/>
          </p:cNvSpPr>
          <p:nvPr>
            <p:ph type="title" idx="4294967295"/>
          </p:nvPr>
        </p:nvSpPr>
        <p:spPr bwMode="auto">
          <a:xfrm>
            <a:off x="-33338" y="-33338"/>
            <a:ext cx="9177338" cy="1346201"/>
          </a:xfrm>
          <a:prstGeom prst="rect">
            <a:avLst/>
          </a:prstGeom>
          <a:noFill/>
          <a:ln>
            <a:miter lim="800000"/>
            <a:headEnd/>
            <a:tailEnd/>
          </a:ln>
        </p:spPr>
        <p:txBody>
          <a:bodyPr anchor="ctr"/>
          <a:lstStyle/>
          <a:p>
            <a:pPr eaLnBrk="1" hangingPunct="1"/>
            <a:r>
              <a:rPr lang="en-US" sz="3600" b="1" dirty="0">
                <a:solidFill>
                  <a:schemeClr val="bg1"/>
                </a:solidFill>
              </a:rPr>
              <a:t>Institutes of Energy </a:t>
            </a:r>
            <a:br>
              <a:rPr lang="en-US" sz="3600" b="1" dirty="0">
                <a:solidFill>
                  <a:schemeClr val="bg1"/>
                </a:solidFill>
              </a:rPr>
            </a:br>
            <a:r>
              <a:rPr lang="en-US" sz="3600" b="1" dirty="0">
                <a:solidFill>
                  <a:schemeClr val="bg1"/>
                </a:solidFill>
              </a:rPr>
              <a:t>and the Environment</a:t>
            </a:r>
          </a:p>
        </p:txBody>
      </p:sp>
      <p:sp>
        <p:nvSpPr>
          <p:cNvPr id="7175" name="Rectangle 6"/>
          <p:cNvSpPr>
            <a:spLocks noChangeArrowheads="1"/>
          </p:cNvSpPr>
          <p:nvPr/>
        </p:nvSpPr>
        <p:spPr bwMode="auto">
          <a:xfrm>
            <a:off x="6708775" y="6416675"/>
            <a:ext cx="2048381" cy="369332"/>
          </a:xfrm>
          <a:prstGeom prst="rect">
            <a:avLst/>
          </a:prstGeom>
          <a:noFill/>
          <a:ln w="9525">
            <a:noFill/>
            <a:miter lim="800000"/>
            <a:headEnd/>
            <a:tailEnd/>
          </a:ln>
        </p:spPr>
        <p:txBody>
          <a:bodyPr wrap="none">
            <a:spAutoFit/>
          </a:bodyPr>
          <a:lstStyle/>
          <a:p>
            <a:r>
              <a:rPr lang="en-US" b="1" dirty="0">
                <a:solidFill>
                  <a:srgbClr val="993300"/>
                </a:solidFill>
              </a:rPr>
              <a:t>www.iee.psu.edu</a:t>
            </a:r>
          </a:p>
        </p:txBody>
      </p:sp>
      <p:pic>
        <p:nvPicPr>
          <p:cNvPr id="4100" name="Picture 4" descr="featured research"/>
          <p:cNvPicPr>
            <a:picLocks noChangeAspect="1" noChangeArrowheads="1"/>
          </p:cNvPicPr>
          <p:nvPr/>
        </p:nvPicPr>
        <p:blipFill rotWithShape="1">
          <a:blip r:embed="rId3">
            <a:extLst>
              <a:ext uri="{28A0092B-C50C-407E-A947-70E740481C1C}">
                <a14:useLocalDpi xmlns:a14="http://schemas.microsoft.com/office/drawing/2010/main" val="0"/>
              </a:ext>
            </a:extLst>
          </a:blip>
          <a:srcRect r="15248"/>
          <a:stretch/>
        </p:blipFill>
        <p:spPr bwMode="auto">
          <a:xfrm rot="21150215">
            <a:off x="262267" y="1595025"/>
            <a:ext cx="4439920" cy="31432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0" name="Picture 2" descr="A photo of a farm in central Pennsylvania"/>
          <p:cNvPicPr>
            <a:picLocks noChangeAspect="1" noChangeArrowheads="1"/>
          </p:cNvPicPr>
          <p:nvPr/>
        </p:nvPicPr>
        <p:blipFill rotWithShape="1">
          <a:blip r:embed="rId4">
            <a:extLst>
              <a:ext uri="{28A0092B-C50C-407E-A947-70E740481C1C}">
                <a14:useLocalDpi xmlns:a14="http://schemas.microsoft.com/office/drawing/2010/main" val="0"/>
              </a:ext>
            </a:extLst>
          </a:blip>
          <a:srcRect t="8807" b="11606"/>
          <a:stretch/>
        </p:blipFill>
        <p:spPr bwMode="auto">
          <a:xfrm rot="882841">
            <a:off x="4550687" y="1835383"/>
            <a:ext cx="4145280" cy="247432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 name="Picture 2" descr="List of five research themes placed on woven ribbon graphi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7659" y="3639343"/>
            <a:ext cx="4270375" cy="29622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8"/>
          <p:cNvSpPr>
            <a:spLocks noChangeArrowheads="1"/>
          </p:cNvSpPr>
          <p:nvPr/>
        </p:nvSpPr>
        <p:spPr bwMode="auto">
          <a:xfrm>
            <a:off x="0" y="228600"/>
            <a:ext cx="9144000" cy="646331"/>
          </a:xfrm>
          <a:prstGeom prst="rect">
            <a:avLst/>
          </a:prstGeom>
          <a:noFill/>
          <a:ln w="9525">
            <a:noFill/>
            <a:miter lim="800000"/>
            <a:headEnd/>
            <a:tailEnd/>
          </a:ln>
        </p:spPr>
        <p:txBody>
          <a:bodyPr>
            <a:spAutoFit/>
          </a:bodyPr>
          <a:lstStyle/>
          <a:p>
            <a:pPr algn="ctr"/>
            <a:r>
              <a:rPr lang="en-US" sz="3600" b="1" dirty="0">
                <a:solidFill>
                  <a:schemeClr val="bg1"/>
                </a:solidFill>
              </a:rPr>
              <a:t>Social Science Research Institute</a:t>
            </a:r>
          </a:p>
        </p:txBody>
      </p:sp>
      <p:sp>
        <p:nvSpPr>
          <p:cNvPr id="2" name="Rectangle 7"/>
          <p:cNvSpPr>
            <a:spLocks noChangeArrowheads="1"/>
          </p:cNvSpPr>
          <p:nvPr/>
        </p:nvSpPr>
        <p:spPr bwMode="auto">
          <a:xfrm>
            <a:off x="6881813" y="6429375"/>
            <a:ext cx="2138362" cy="369888"/>
          </a:xfrm>
          <a:prstGeom prst="rect">
            <a:avLst/>
          </a:prstGeom>
          <a:noFill/>
          <a:ln w="9525">
            <a:noFill/>
            <a:miter lim="800000"/>
            <a:headEnd/>
            <a:tailEnd/>
          </a:ln>
        </p:spPr>
        <p:txBody>
          <a:bodyPr wrap="none">
            <a:spAutoFit/>
          </a:bodyPr>
          <a:lstStyle/>
          <a:p>
            <a:r>
              <a:rPr lang="en-US" b="1" dirty="0">
                <a:solidFill>
                  <a:srgbClr val="993300"/>
                </a:solidFill>
              </a:rPr>
              <a:t>www.ssri.psu.edu</a:t>
            </a:r>
          </a:p>
        </p:txBody>
      </p:sp>
      <p:pic>
        <p:nvPicPr>
          <p:cNvPr id="12" name="Picture 46" descr="http://www.ssri.psu.edu/cyfc/news/2012/low-income-mothers-risk-obesity-to-feed-children/localimage"/>
          <p:cNvPicPr>
            <a:picLocks noChangeAspect="1" noChangeArrowheads="1"/>
          </p:cNvPicPr>
          <p:nvPr/>
        </p:nvPicPr>
        <p:blipFill rotWithShape="1">
          <a:blip r:embed="rId3">
            <a:extLst>
              <a:ext uri="{28A0092B-C50C-407E-A947-70E740481C1C}">
                <a14:useLocalDpi xmlns:a14="http://schemas.microsoft.com/office/drawing/2010/main" val="0"/>
              </a:ext>
            </a:extLst>
          </a:blip>
          <a:srcRect r="52881"/>
          <a:stretch/>
        </p:blipFill>
        <p:spPr bwMode="auto">
          <a:xfrm rot="720905">
            <a:off x="6487034" y="3675422"/>
            <a:ext cx="2199167" cy="252412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442051"/>
            <a:ext cx="5415154" cy="4425349"/>
          </a:xfrm>
          <a:prstGeom prst="rect">
            <a:avLst/>
          </a:prstGeom>
        </p:spPr>
      </p:pic>
      <p:pic>
        <p:nvPicPr>
          <p:cNvPr id="3078" name="Picture 6"/>
          <p:cNvPicPr>
            <a:picLocks noChangeAspect="1" noChangeArrowheads="1"/>
          </p:cNvPicPr>
          <p:nvPr/>
        </p:nvPicPr>
        <p:blipFill>
          <a:blip r:embed="rId5"/>
          <a:srcRect/>
          <a:stretch>
            <a:fillRect/>
          </a:stretch>
        </p:blipFill>
        <p:spPr bwMode="auto">
          <a:xfrm rot="21129821">
            <a:off x="5425407" y="1184289"/>
            <a:ext cx="3779520" cy="253227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351379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3"/>
          <p:cNvSpPr txBox="1">
            <a:spLocks noChangeArrowheads="1"/>
          </p:cNvSpPr>
          <p:nvPr/>
        </p:nvSpPr>
        <p:spPr bwMode="auto">
          <a:xfrm>
            <a:off x="833438" y="5249863"/>
            <a:ext cx="458787" cy="92075"/>
          </a:xfrm>
          <a:prstGeom prst="rect">
            <a:avLst/>
          </a:prstGeom>
          <a:noFill/>
          <a:ln w="9525" algn="ctr">
            <a:noFill/>
            <a:miter lim="800000"/>
            <a:headEnd/>
            <a:tailEnd/>
          </a:ln>
        </p:spPr>
        <p:txBody>
          <a:bodyPr vert="eaVert" wrap="none">
            <a:spAutoFit/>
          </a:bodyPr>
          <a:lstStyle/>
          <a:p>
            <a:pPr algn="ctr" eaLnBrk="0" hangingPunct="0"/>
            <a:endParaRPr lang="en-US">
              <a:latin typeface="Tahoma" pitchFamily="34" charset="0"/>
            </a:endParaRPr>
          </a:p>
        </p:txBody>
      </p:sp>
      <p:sp>
        <p:nvSpPr>
          <p:cNvPr id="11267" name="Text Box 4"/>
          <p:cNvSpPr txBox="1">
            <a:spLocks noChangeArrowheads="1"/>
          </p:cNvSpPr>
          <p:nvPr/>
        </p:nvSpPr>
        <p:spPr bwMode="auto">
          <a:xfrm>
            <a:off x="833438" y="4945063"/>
            <a:ext cx="458787" cy="92075"/>
          </a:xfrm>
          <a:prstGeom prst="rect">
            <a:avLst/>
          </a:prstGeom>
          <a:noFill/>
          <a:ln w="9525" algn="ctr">
            <a:noFill/>
            <a:miter lim="800000"/>
            <a:headEnd/>
            <a:tailEnd/>
          </a:ln>
        </p:spPr>
        <p:txBody>
          <a:bodyPr vert="eaVert" wrap="none">
            <a:spAutoFit/>
          </a:bodyPr>
          <a:lstStyle/>
          <a:p>
            <a:pPr algn="ctr" eaLnBrk="0" hangingPunct="0"/>
            <a:endParaRPr lang="en-US">
              <a:latin typeface="Tahoma" pitchFamily="34" charset="0"/>
            </a:endParaRPr>
          </a:p>
        </p:txBody>
      </p:sp>
      <p:sp>
        <p:nvSpPr>
          <p:cNvPr id="11272" name="Rectangle 11"/>
          <p:cNvSpPr>
            <a:spLocks noChangeArrowheads="1"/>
          </p:cNvSpPr>
          <p:nvPr/>
        </p:nvSpPr>
        <p:spPr bwMode="auto">
          <a:xfrm>
            <a:off x="0" y="142875"/>
            <a:ext cx="9144000" cy="915988"/>
          </a:xfrm>
          <a:prstGeom prst="rect">
            <a:avLst/>
          </a:prstGeom>
          <a:noFill/>
          <a:ln w="9525">
            <a:noFill/>
            <a:miter lim="800000"/>
            <a:headEnd/>
            <a:tailEnd/>
          </a:ln>
        </p:spPr>
        <p:txBody>
          <a:bodyPr>
            <a:spAutoFit/>
          </a:bodyPr>
          <a:lstStyle/>
          <a:p>
            <a:pPr algn="ctr"/>
            <a:r>
              <a:rPr lang="en-US" sz="3600" b="1" dirty="0">
                <a:solidFill>
                  <a:schemeClr val="bg1"/>
                </a:solidFill>
              </a:rPr>
              <a:t>Institute for </a:t>
            </a:r>
            <a:r>
              <a:rPr lang="en-US" sz="3600" b="1" dirty="0" err="1">
                <a:solidFill>
                  <a:schemeClr val="bg1"/>
                </a:solidFill>
              </a:rPr>
              <a:t>CyberScience</a:t>
            </a:r>
            <a:br>
              <a:rPr lang="en-US" b="1" dirty="0">
                <a:solidFill>
                  <a:schemeClr val="bg1"/>
                </a:solidFill>
              </a:rPr>
            </a:br>
            <a:endParaRPr lang="en-US" b="1" dirty="0">
              <a:solidFill>
                <a:schemeClr val="bg1"/>
              </a:solidFill>
            </a:endParaRPr>
          </a:p>
        </p:txBody>
      </p:sp>
      <p:sp>
        <p:nvSpPr>
          <p:cNvPr id="11275" name="Rectangle 12"/>
          <p:cNvSpPr>
            <a:spLocks noChangeArrowheads="1"/>
          </p:cNvSpPr>
          <p:nvPr/>
        </p:nvSpPr>
        <p:spPr bwMode="auto">
          <a:xfrm>
            <a:off x="6629400" y="6302117"/>
            <a:ext cx="2223686" cy="369332"/>
          </a:xfrm>
          <a:prstGeom prst="rect">
            <a:avLst/>
          </a:prstGeom>
          <a:noFill/>
          <a:ln w="9525">
            <a:noFill/>
            <a:miter lim="800000"/>
            <a:headEnd/>
            <a:tailEnd/>
          </a:ln>
        </p:spPr>
        <p:txBody>
          <a:bodyPr wrap="none">
            <a:spAutoFit/>
          </a:bodyPr>
          <a:lstStyle/>
          <a:p>
            <a:r>
              <a:rPr lang="en-US" b="1" dirty="0">
                <a:solidFill>
                  <a:srgbClr val="993300"/>
                </a:solidFill>
              </a:rPr>
              <a:t>https://ics.psu.edu</a:t>
            </a:r>
          </a:p>
        </p:txBody>
      </p:sp>
      <p:pic>
        <p:nvPicPr>
          <p:cNvPr id="4" name="Picture 2" descr="https://ics.psu.edu/wp-content/uploads/2014/05/20117407799_7420a01384_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1832" y="990600"/>
            <a:ext cx="3355419" cy="5029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1FF6EAA-D808-4F4B-A9AF-8C5CBF5F4BB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31" t="4240" r="56424" b="2418"/>
          <a:stretch/>
        </p:blipFill>
        <p:spPr>
          <a:xfrm rot="16200000">
            <a:off x="1784791" y="-204090"/>
            <a:ext cx="2362200" cy="5867400"/>
          </a:xfrm>
          <a:prstGeom prst="rect">
            <a:avLst/>
          </a:prstGeom>
        </p:spPr>
      </p:pic>
      <p:sp>
        <p:nvSpPr>
          <p:cNvPr id="10" name="TextBox 9">
            <a:extLst>
              <a:ext uri="{FF2B5EF4-FFF2-40B4-BE49-F238E27FC236}">
                <a16:creationId xmlns:a16="http://schemas.microsoft.com/office/drawing/2014/main" id="{AA9D75AC-3352-42B9-9546-7AEA8A407E8A}"/>
              </a:ext>
            </a:extLst>
          </p:cNvPr>
          <p:cNvSpPr txBox="1"/>
          <p:nvPr/>
        </p:nvSpPr>
        <p:spPr>
          <a:xfrm>
            <a:off x="142205" y="2743200"/>
            <a:ext cx="5647373" cy="1200329"/>
          </a:xfrm>
          <a:prstGeom prst="rect">
            <a:avLst/>
          </a:prstGeom>
          <a:solidFill>
            <a:srgbClr val="04346A">
              <a:alpha val="72000"/>
            </a:srgbClr>
          </a:solid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An expansion to our HPC architecture in 2019 </a:t>
            </a:r>
            <a:r>
              <a:rPr lang="en-US" dirty="0">
                <a:solidFill>
                  <a:schemeClr val="bg1"/>
                </a:solidFill>
                <a:latin typeface="Arial" panose="020B0604020202020204" pitchFamily="34" charset="0"/>
                <a:cs typeface="Arial" panose="020B0604020202020204" pitchFamily="34" charset="0"/>
              </a:rPr>
              <a:t>will help cement Penn State’s position as a leader in HPC-enabled research, opening doors for new partnerships.</a:t>
            </a:r>
          </a:p>
        </p:txBody>
      </p:sp>
      <p:pic>
        <p:nvPicPr>
          <p:cNvPr id="8198" name="Picture 6" descr="Across the Galax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871108">
            <a:off x="3027442" y="4190997"/>
            <a:ext cx="3461310" cy="17050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4" name="Picture 12" descr="http://ctsi.psu.edu/wp-content/uploads/2012/03/StudyFinder-Slider-Image-12-24-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5260" y="2350266"/>
            <a:ext cx="2948270" cy="173080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6"/>
          <p:cNvSpPr>
            <a:spLocks noChangeArrowheads="1"/>
          </p:cNvSpPr>
          <p:nvPr/>
        </p:nvSpPr>
        <p:spPr bwMode="auto">
          <a:xfrm>
            <a:off x="6553200" y="6314808"/>
            <a:ext cx="2172390" cy="369332"/>
          </a:xfrm>
          <a:prstGeom prst="rect">
            <a:avLst/>
          </a:prstGeom>
          <a:noFill/>
          <a:ln w="9525">
            <a:noFill/>
            <a:miter lim="800000"/>
            <a:headEnd/>
            <a:tailEnd/>
          </a:ln>
        </p:spPr>
        <p:txBody>
          <a:bodyPr wrap="none">
            <a:spAutoFit/>
          </a:bodyPr>
          <a:lstStyle/>
          <a:p>
            <a:r>
              <a:rPr lang="en-US" b="1" dirty="0">
                <a:solidFill>
                  <a:srgbClr val="993300"/>
                </a:solidFill>
              </a:rPr>
              <a:t>http://ctsi.psu.edu</a:t>
            </a:r>
          </a:p>
        </p:txBody>
      </p:sp>
      <p:pic>
        <p:nvPicPr>
          <p:cNvPr id="3090" name="Picture 18" descr="http://ctsi.psu.edu/wp-content/uploads/2015/03/eagle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617" y="4130671"/>
            <a:ext cx="2615742" cy="17231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ctsi.psu.edu/wp-content/uploads/2017/05/CEHR-Inventory-Website-Slid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2027915"/>
            <a:ext cx="2744738" cy="180848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6" descr="http://ctsi.psu.edu/wp-content/uploads/2016/07/Translational-Research-Phases-Website-Slider-7-1-1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30797" y="4264177"/>
            <a:ext cx="2834343" cy="186752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ctsi.psu.edu/wp-content/uploads/2015/12/iCorps-Logo-Innovations-No-Tag-Line-11-18-15.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36845" y="878356"/>
            <a:ext cx="3845159" cy="30761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ctsi.psu.edu/wp-content/uploads/2011/11/CTSI-Investment-Graphic-8-24-16.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96291" y="3069134"/>
            <a:ext cx="2775574" cy="18288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7"/>
          <p:cNvSpPr txBox="1">
            <a:spLocks noChangeArrowheads="1"/>
          </p:cNvSpPr>
          <p:nvPr/>
        </p:nvSpPr>
        <p:spPr bwMode="auto">
          <a:xfrm>
            <a:off x="112078" y="54548"/>
            <a:ext cx="9144000" cy="1200329"/>
          </a:xfrm>
          <a:prstGeom prst="rect">
            <a:avLst/>
          </a:prstGeom>
          <a:noFill/>
          <a:ln w="9525">
            <a:noFill/>
            <a:miter lim="800000"/>
            <a:headEnd/>
            <a:tailEnd/>
          </a:ln>
        </p:spPr>
        <p:txBody>
          <a:bodyPr>
            <a:spAutoFit/>
          </a:bodyPr>
          <a:lstStyle/>
          <a:p>
            <a:pPr algn="ctr">
              <a:spcBef>
                <a:spcPts val="0"/>
              </a:spcBef>
            </a:pPr>
            <a:r>
              <a:rPr lang="en-US" sz="3600" b="1" dirty="0">
                <a:solidFill>
                  <a:schemeClr val="bg1"/>
                </a:solidFill>
              </a:rPr>
              <a:t>Clinical &amp; Translational </a:t>
            </a:r>
          </a:p>
          <a:p>
            <a:pPr algn="ctr">
              <a:spcBef>
                <a:spcPts val="0"/>
              </a:spcBef>
            </a:pPr>
            <a:r>
              <a:rPr lang="en-US" sz="3600" b="1" dirty="0">
                <a:solidFill>
                  <a:schemeClr val="bg1"/>
                </a:solidFill>
              </a:rPr>
              <a:t>Science Institute</a:t>
            </a:r>
          </a:p>
        </p:txBody>
      </p:sp>
    </p:spTree>
    <p:extLst>
      <p:ext uri="{BB962C8B-B14F-4D97-AF65-F5344CB8AC3E}">
        <p14:creationId xmlns:p14="http://schemas.microsoft.com/office/powerpoint/2010/main" val="3655997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Penn State Hershey Cancer Institu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380" y="1004539"/>
            <a:ext cx="8417237" cy="1981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6553200" y="6496042"/>
            <a:ext cx="3294217" cy="369332"/>
          </a:xfrm>
          <a:prstGeom prst="rect">
            <a:avLst/>
          </a:prstGeom>
          <a:noFill/>
          <a:ln w="9525">
            <a:noFill/>
            <a:miter lim="800000"/>
            <a:headEnd/>
            <a:tailEnd/>
          </a:ln>
        </p:spPr>
        <p:txBody>
          <a:bodyPr wrap="square">
            <a:spAutoFit/>
          </a:bodyPr>
          <a:lstStyle/>
          <a:p>
            <a:r>
              <a:rPr lang="en-US" b="1" dirty="0">
                <a:solidFill>
                  <a:srgbClr val="993300"/>
                </a:solidFill>
              </a:rPr>
              <a:t>https://cancer.psu.edu</a:t>
            </a:r>
          </a:p>
        </p:txBody>
      </p:sp>
      <p:pic>
        <p:nvPicPr>
          <p:cNvPr id="5" name="Picture 4"/>
          <p:cNvPicPr>
            <a:picLocks noChangeAspect="1"/>
          </p:cNvPicPr>
          <p:nvPr/>
        </p:nvPicPr>
        <p:blipFill>
          <a:blip r:embed="rId4"/>
          <a:stretch>
            <a:fillRect/>
          </a:stretch>
        </p:blipFill>
        <p:spPr>
          <a:xfrm>
            <a:off x="2590800" y="4876800"/>
            <a:ext cx="4970617" cy="1705248"/>
          </a:xfrm>
          <a:prstGeom prst="rect">
            <a:avLst/>
          </a:prstGeom>
        </p:spPr>
      </p:pic>
      <p:pic>
        <p:nvPicPr>
          <p:cNvPr id="6" name="Picture 5"/>
          <p:cNvPicPr>
            <a:picLocks noChangeAspect="1"/>
          </p:cNvPicPr>
          <p:nvPr/>
        </p:nvPicPr>
        <p:blipFill>
          <a:blip r:embed="rId5"/>
          <a:stretch>
            <a:fillRect/>
          </a:stretch>
        </p:blipFill>
        <p:spPr>
          <a:xfrm>
            <a:off x="838200" y="3030728"/>
            <a:ext cx="5943600" cy="1769872"/>
          </a:xfrm>
          <a:prstGeom prst="rect">
            <a:avLst/>
          </a:prstGeom>
        </p:spPr>
      </p:pic>
      <p:sp>
        <p:nvSpPr>
          <p:cNvPr id="7" name="Text Box 7"/>
          <p:cNvSpPr txBox="1">
            <a:spLocks noChangeArrowheads="1"/>
          </p:cNvSpPr>
          <p:nvPr/>
        </p:nvSpPr>
        <p:spPr bwMode="auto">
          <a:xfrm>
            <a:off x="-16476" y="152400"/>
            <a:ext cx="9144000" cy="646331"/>
          </a:xfrm>
          <a:prstGeom prst="rect">
            <a:avLst/>
          </a:prstGeom>
          <a:noFill/>
          <a:ln w="9525">
            <a:noFill/>
            <a:miter lim="800000"/>
            <a:headEnd/>
            <a:tailEnd/>
          </a:ln>
        </p:spPr>
        <p:txBody>
          <a:bodyPr>
            <a:spAutoFit/>
          </a:bodyPr>
          <a:lstStyle/>
          <a:p>
            <a:pPr algn="ctr">
              <a:spcBef>
                <a:spcPts val="0"/>
              </a:spcBef>
            </a:pPr>
            <a:r>
              <a:rPr lang="en-US" sz="3600" b="1" dirty="0">
                <a:solidFill>
                  <a:schemeClr val="bg1"/>
                </a:solidFill>
              </a:rPr>
              <a:t>Penn State Cancer Institute</a:t>
            </a:r>
          </a:p>
        </p:txBody>
      </p:sp>
    </p:spTree>
    <p:extLst>
      <p:ext uri="{BB962C8B-B14F-4D97-AF65-F5344CB8AC3E}">
        <p14:creationId xmlns:p14="http://schemas.microsoft.com/office/powerpoint/2010/main" val="371402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body" sz="half" idx="4294967295"/>
          </p:nvPr>
        </p:nvSpPr>
        <p:spPr bwMode="auto">
          <a:xfrm>
            <a:off x="4109906" y="1103312"/>
            <a:ext cx="4800600" cy="5441950"/>
          </a:xfrm>
          <a:prstGeom prst="rect">
            <a:avLst/>
          </a:prstGeom>
          <a:noFill/>
          <a:ln>
            <a:miter lim="800000"/>
            <a:headEnd/>
            <a:tailEnd/>
          </a:ln>
        </p:spPr>
        <p:txBody>
          <a:bodyPr/>
          <a:lstStyle/>
          <a:p>
            <a:pPr marL="0" indent="0" eaLnBrk="1" hangingPunct="1">
              <a:buClr>
                <a:srgbClr val="000066"/>
              </a:buClr>
              <a:buSzPct val="135000"/>
              <a:buFontTx/>
              <a:buNone/>
            </a:pPr>
            <a:r>
              <a:rPr lang="en-US" sz="2400" b="1" dirty="0">
                <a:solidFill>
                  <a:srgbClr val="000066"/>
                </a:solidFill>
              </a:rPr>
              <a:t>Applied Research Laboratory</a:t>
            </a:r>
          </a:p>
          <a:p>
            <a:pPr marL="628650" lvl="1" indent="-341313" eaLnBrk="1" hangingPunct="1">
              <a:buClr>
                <a:srgbClr val="990000"/>
              </a:buClr>
              <a:buSzPct val="155000"/>
              <a:buFontTx/>
              <a:buChar char="•"/>
            </a:pPr>
            <a:r>
              <a:rPr lang="en-US" sz="1800" b="1" dirty="0">
                <a:solidFill>
                  <a:srgbClr val="000066"/>
                </a:solidFill>
              </a:rPr>
              <a:t>Autonomous Control &amp; Intelligence Systems</a:t>
            </a:r>
          </a:p>
          <a:p>
            <a:pPr marL="628650" lvl="1" indent="-341313" eaLnBrk="1" hangingPunct="1">
              <a:buClr>
                <a:srgbClr val="990000"/>
              </a:buClr>
              <a:buSzPct val="155000"/>
              <a:buFontTx/>
              <a:buChar char="•"/>
            </a:pPr>
            <a:r>
              <a:rPr lang="en-US" sz="1800" b="1" dirty="0">
                <a:solidFill>
                  <a:srgbClr val="000066"/>
                </a:solidFill>
              </a:rPr>
              <a:t>Systems Engineering &amp; Analysis</a:t>
            </a:r>
          </a:p>
          <a:p>
            <a:pPr marL="628650" lvl="1" indent="-341313" eaLnBrk="1" hangingPunct="1">
              <a:buClr>
                <a:srgbClr val="990000"/>
              </a:buClr>
              <a:buSzPct val="155000"/>
              <a:buFontTx/>
              <a:buChar char="•"/>
            </a:pPr>
            <a:r>
              <a:rPr lang="en-US" sz="1800" b="1" dirty="0">
                <a:solidFill>
                  <a:srgbClr val="000066"/>
                </a:solidFill>
              </a:rPr>
              <a:t>Energy Sciences &amp; Power Systems</a:t>
            </a:r>
          </a:p>
          <a:p>
            <a:pPr marL="628650" lvl="1" indent="-341313" eaLnBrk="1" hangingPunct="1">
              <a:buClr>
                <a:srgbClr val="990000"/>
              </a:buClr>
              <a:buSzPct val="155000"/>
              <a:buFontTx/>
              <a:buChar char="•"/>
            </a:pPr>
            <a:r>
              <a:rPr lang="en-US" sz="1800" b="1" dirty="0">
                <a:solidFill>
                  <a:srgbClr val="000066"/>
                </a:solidFill>
              </a:rPr>
              <a:t>Acoustics</a:t>
            </a:r>
            <a:endParaRPr lang="en-US" sz="2400" b="1" dirty="0">
              <a:solidFill>
                <a:srgbClr val="000066"/>
              </a:solidFill>
            </a:endParaRPr>
          </a:p>
          <a:p>
            <a:pPr marL="628650" lvl="1" indent="-341313" eaLnBrk="1" hangingPunct="1">
              <a:buClr>
                <a:srgbClr val="990000"/>
              </a:buClr>
              <a:buSzPct val="155000"/>
              <a:buFontTx/>
              <a:buChar char="•"/>
            </a:pPr>
            <a:r>
              <a:rPr lang="en-US" sz="1800" b="1" dirty="0">
                <a:solidFill>
                  <a:srgbClr val="000066"/>
                </a:solidFill>
              </a:rPr>
              <a:t>Fiber Optics</a:t>
            </a:r>
          </a:p>
          <a:p>
            <a:pPr marL="628650" lvl="1" indent="-341313" eaLnBrk="1" hangingPunct="1">
              <a:buClr>
                <a:srgbClr val="990000"/>
              </a:buClr>
              <a:buSzPct val="155000"/>
              <a:buFontTx/>
              <a:buChar char="•"/>
            </a:pPr>
            <a:r>
              <a:rPr lang="en-US" sz="1800" b="1" dirty="0">
                <a:solidFill>
                  <a:srgbClr val="000066"/>
                </a:solidFill>
              </a:rPr>
              <a:t>Laser </a:t>
            </a:r>
          </a:p>
          <a:p>
            <a:pPr marL="628650" lvl="1" indent="-341313" eaLnBrk="1" hangingPunct="1">
              <a:buClr>
                <a:srgbClr val="990000"/>
              </a:buClr>
              <a:buSzPct val="155000"/>
              <a:buFontTx/>
              <a:buChar char="•"/>
            </a:pPr>
            <a:r>
              <a:rPr lang="en-US" sz="1800" b="1" dirty="0">
                <a:solidFill>
                  <a:srgbClr val="000066"/>
                </a:solidFill>
              </a:rPr>
              <a:t>Materials, Design, &amp; Process </a:t>
            </a:r>
          </a:p>
          <a:p>
            <a:pPr marL="628650" lvl="1" indent="-341313" eaLnBrk="1" hangingPunct="1">
              <a:buClr>
                <a:srgbClr val="990000"/>
              </a:buClr>
              <a:buSzPct val="155000"/>
              <a:buFontTx/>
              <a:buChar char="•"/>
            </a:pPr>
            <a:r>
              <a:rPr lang="en-US" sz="1800" b="1" dirty="0">
                <a:solidFill>
                  <a:srgbClr val="000066"/>
                </a:solidFill>
              </a:rPr>
              <a:t>Night Vision &amp; Infrared </a:t>
            </a:r>
          </a:p>
        </p:txBody>
      </p:sp>
      <p:sp>
        <p:nvSpPr>
          <p:cNvPr id="14340" name="Rectangle 6"/>
          <p:cNvSpPr>
            <a:spLocks noChangeArrowheads="1"/>
          </p:cNvSpPr>
          <p:nvPr/>
        </p:nvSpPr>
        <p:spPr bwMode="auto">
          <a:xfrm>
            <a:off x="9525" y="146050"/>
            <a:ext cx="9139238" cy="641350"/>
          </a:xfrm>
          <a:prstGeom prst="rect">
            <a:avLst/>
          </a:prstGeom>
          <a:noFill/>
          <a:ln w="9525">
            <a:noFill/>
            <a:miter lim="800000"/>
            <a:headEnd/>
            <a:tailEnd/>
          </a:ln>
        </p:spPr>
        <p:txBody>
          <a:bodyPr>
            <a:spAutoFit/>
          </a:bodyPr>
          <a:lstStyle/>
          <a:p>
            <a:pPr algn="ctr"/>
            <a:r>
              <a:rPr lang="en-US" sz="3600" b="1" dirty="0">
                <a:solidFill>
                  <a:schemeClr val="bg1"/>
                </a:solidFill>
              </a:rPr>
              <a:t>Defense-Related Research</a:t>
            </a:r>
          </a:p>
        </p:txBody>
      </p:sp>
      <p:sp>
        <p:nvSpPr>
          <p:cNvPr id="14342" name="Rectangle 7"/>
          <p:cNvSpPr>
            <a:spLocks noChangeArrowheads="1"/>
          </p:cNvSpPr>
          <p:nvPr/>
        </p:nvSpPr>
        <p:spPr bwMode="auto">
          <a:xfrm>
            <a:off x="6921500" y="6148388"/>
            <a:ext cx="2009775" cy="369887"/>
          </a:xfrm>
          <a:prstGeom prst="rect">
            <a:avLst/>
          </a:prstGeom>
          <a:noFill/>
          <a:ln w="9525">
            <a:noFill/>
            <a:miter lim="800000"/>
            <a:headEnd/>
            <a:tailEnd/>
          </a:ln>
        </p:spPr>
        <p:txBody>
          <a:bodyPr wrap="none">
            <a:spAutoFit/>
          </a:bodyPr>
          <a:lstStyle/>
          <a:p>
            <a:r>
              <a:rPr lang="en-US" b="1" dirty="0">
                <a:solidFill>
                  <a:srgbClr val="993300"/>
                </a:solidFill>
              </a:rPr>
              <a:t>www.arl.psu.edu</a:t>
            </a:r>
          </a:p>
        </p:txBody>
      </p:sp>
      <p:sp>
        <p:nvSpPr>
          <p:cNvPr id="14343" name="Rectangle 8"/>
          <p:cNvSpPr>
            <a:spLocks noChangeArrowheads="1"/>
          </p:cNvSpPr>
          <p:nvPr/>
        </p:nvSpPr>
        <p:spPr bwMode="auto">
          <a:xfrm>
            <a:off x="6208713" y="6464300"/>
            <a:ext cx="825867" cy="369332"/>
          </a:xfrm>
          <a:prstGeom prst="rect">
            <a:avLst/>
          </a:prstGeom>
          <a:noFill/>
          <a:ln w="9525">
            <a:noFill/>
            <a:miter lim="800000"/>
            <a:headEnd/>
            <a:tailEnd/>
          </a:ln>
        </p:spPr>
        <p:txBody>
          <a:bodyPr wrap="none">
            <a:spAutoFit/>
          </a:bodyPr>
          <a:lstStyle/>
          <a:p>
            <a:r>
              <a:rPr lang="en-US" b="1" dirty="0">
                <a:solidFill>
                  <a:srgbClr val="993300"/>
                </a:solidFill>
              </a:rPr>
              <a:t>          </a:t>
            </a:r>
          </a:p>
        </p:txBody>
      </p:sp>
      <p:sp>
        <p:nvSpPr>
          <p:cNvPr id="3" name="Rectangle 3"/>
          <p:cNvSpPr>
            <a:spLocks noChangeArrowheads="1"/>
          </p:cNvSpPr>
          <p:nvPr/>
        </p:nvSpPr>
        <p:spPr bwMode="auto">
          <a:xfrm>
            <a:off x="674687" y="1606505"/>
            <a:ext cx="35337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cs typeface="Arial" panose="020B0604020202020204" pitchFamily="34" charset="0"/>
              </a:rPr>
              <a:t>Education</a:t>
            </a: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6" name="Picture 62" descr="http://www.eoc.psu.edu/images/random_backgrounds/image_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20303" y="5061633"/>
            <a:ext cx="2590800" cy="17719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12" descr="https://www.arl.psu.edu/images/SlideShow/laser_welding.jpg"/>
          <p:cNvPicPr/>
          <p:nvPr/>
        </p:nvPicPr>
        <p:blipFill>
          <a:blip r:embed="rId4">
            <a:extLst>
              <a:ext uri="{28A0092B-C50C-407E-A947-70E740481C1C}">
                <a14:useLocalDpi xmlns:a14="http://schemas.microsoft.com/office/drawing/2010/main" val="0"/>
              </a:ext>
            </a:extLst>
          </a:blip>
          <a:srcRect/>
          <a:stretch>
            <a:fillRect/>
          </a:stretch>
        </p:blipFill>
        <p:spPr bwMode="auto">
          <a:xfrm>
            <a:off x="2133735" y="2196329"/>
            <a:ext cx="1911437" cy="41370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descr="https://www.arl.psu.edu/images/SlideShow/gear_technology.jpg"/>
          <p:cNvPicPr/>
          <p:nvPr/>
        </p:nvPicPr>
        <p:blipFill>
          <a:blip r:embed="rId5">
            <a:extLst>
              <a:ext uri="{28A0092B-C50C-407E-A947-70E740481C1C}">
                <a14:useLocalDpi xmlns:a14="http://schemas.microsoft.com/office/drawing/2010/main" val="0"/>
              </a:ext>
            </a:extLst>
          </a:blip>
          <a:srcRect/>
          <a:stretch>
            <a:fillRect/>
          </a:stretch>
        </p:blipFill>
        <p:spPr bwMode="auto">
          <a:xfrm>
            <a:off x="152400" y="845191"/>
            <a:ext cx="2057400" cy="3708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07654" y="1524000"/>
            <a:ext cx="4572000" cy="1169551"/>
          </a:xfrm>
          <a:prstGeom prst="rect">
            <a:avLst/>
          </a:prstGeom>
        </p:spPr>
        <p:txBody>
          <a:bodyPr>
            <a:spAutoFit/>
          </a:bodyPr>
          <a:lstStyle/>
          <a:p>
            <a:r>
              <a:rPr lang="en-US" b="1" dirty="0"/>
              <a:t> Shashank </a:t>
            </a:r>
            <a:r>
              <a:rPr lang="en-US" b="1" dirty="0" err="1"/>
              <a:t>Priya</a:t>
            </a:r>
            <a:br>
              <a:rPr lang="en-US" b="1" dirty="0"/>
            </a:br>
            <a:r>
              <a:rPr lang="en-US" b="1" dirty="0"/>
              <a:t>  </a:t>
            </a:r>
            <a:r>
              <a:rPr lang="en-US" sz="1600" dirty="0"/>
              <a:t>Associate Vice President for Research,</a:t>
            </a:r>
            <a:br>
              <a:rPr lang="en-US" sz="1600" dirty="0"/>
            </a:br>
            <a:r>
              <a:rPr lang="en-US" sz="1600" dirty="0"/>
              <a:t>  Director of Strategic Initiatives</a:t>
            </a:r>
          </a:p>
          <a:p>
            <a:endParaRPr lang="en-US" b="1" dirty="0"/>
          </a:p>
        </p:txBody>
      </p:sp>
      <p:pic>
        <p:nvPicPr>
          <p:cNvPr id="3" name="Content Placeholder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3067" y="1341621"/>
            <a:ext cx="1911135" cy="28346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p:cNvSpPr/>
          <p:nvPr/>
        </p:nvSpPr>
        <p:spPr>
          <a:xfrm>
            <a:off x="2112961" y="475388"/>
            <a:ext cx="4572000" cy="646331"/>
          </a:xfrm>
          <a:prstGeom prst="rect">
            <a:avLst/>
          </a:prstGeom>
        </p:spPr>
        <p:txBody>
          <a:bodyPr>
            <a:spAutoFit/>
          </a:bodyPr>
          <a:lstStyle/>
          <a:p>
            <a:pPr algn="ctr"/>
            <a:r>
              <a:rPr lang="en-US" sz="3600" b="1" dirty="0">
                <a:solidFill>
                  <a:schemeClr val="bg1"/>
                </a:solidFill>
              </a:rPr>
              <a:t>Strategic Initiatives</a:t>
            </a:r>
          </a:p>
        </p:txBody>
      </p:sp>
      <p:pic>
        <p:nvPicPr>
          <p:cNvPr id="2050" name="Picture 1" descr="image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0055" y="2452883"/>
            <a:ext cx="2514600" cy="87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209800" y="5029200"/>
            <a:ext cx="6248400" cy="1200329"/>
          </a:xfrm>
          <a:prstGeom prst="rect">
            <a:avLst/>
          </a:prstGeom>
          <a:noFill/>
        </p:spPr>
        <p:txBody>
          <a:bodyPr wrap="square" rtlCol="0">
            <a:spAutoFit/>
          </a:bodyPr>
          <a:lstStyle/>
          <a:p>
            <a:r>
              <a:rPr lang="en-US" sz="2400" b="1" dirty="0">
                <a:solidFill>
                  <a:srgbClr val="990000"/>
                </a:solidFill>
                <a:hlinkClick r:id="rId5">
                  <a:extLst>
                    <a:ext uri="{A12FA001-AC4F-418D-AE19-62706E023703}">
                      <ahyp:hlinkClr xmlns:ahyp="http://schemas.microsoft.com/office/drawing/2018/hyperlinkcolor" val="tx"/>
                    </a:ext>
                  </a:extLst>
                </a:hlinkClick>
              </a:rPr>
              <a:t>https://www.research.psu.edu/node/3012</a:t>
            </a:r>
            <a:endParaRPr lang="en-US" sz="2400" b="1" dirty="0">
              <a:solidFill>
                <a:srgbClr val="990000"/>
              </a:solidFill>
            </a:endParaRPr>
          </a:p>
          <a:p>
            <a:r>
              <a:rPr lang="en-US" sz="2400" b="1" dirty="0">
                <a:solidFill>
                  <a:srgbClr val="990000"/>
                </a:solidFill>
                <a:hlinkClick r:id="rId6">
                  <a:extLst>
                    <a:ext uri="{A12FA001-AC4F-418D-AE19-62706E023703}">
                      <ahyp:hlinkClr xmlns:ahyp="http://schemas.microsoft.com/office/drawing/2018/hyperlinkcolor" val="tx"/>
                    </a:ext>
                  </a:extLst>
                </a:hlinkClick>
              </a:rPr>
              <a:t>https://www.research.psu.edu/siro</a:t>
            </a:r>
            <a:endParaRPr lang="en-US" sz="2400" b="1" dirty="0">
              <a:solidFill>
                <a:srgbClr val="990000"/>
              </a:solidFill>
            </a:endParaRPr>
          </a:p>
          <a:p>
            <a:r>
              <a:rPr lang="en-US" sz="2400" b="1" dirty="0">
                <a:solidFill>
                  <a:srgbClr val="990000"/>
                </a:solidFill>
                <a:hlinkClick r:id="rId7">
                  <a:extLst>
                    <a:ext uri="{A12FA001-AC4F-418D-AE19-62706E023703}">
                      <ahyp:hlinkClr xmlns:ahyp="http://schemas.microsoft.com/office/drawing/2018/hyperlinkcolor" val="tx"/>
                    </a:ext>
                  </a:extLst>
                </a:hlinkClick>
              </a:rPr>
              <a:t>https://research.psu.edu/limitedsubs</a:t>
            </a:r>
            <a:r>
              <a:rPr lang="en-US" sz="2400" b="1" dirty="0">
                <a:solidFill>
                  <a:srgbClr val="990000"/>
                </a:solidFill>
              </a:rPr>
              <a:t> </a:t>
            </a:r>
          </a:p>
        </p:txBody>
      </p:sp>
      <p:pic>
        <p:nvPicPr>
          <p:cNvPr id="5" name="Picture 4">
            <a:extLst>
              <a:ext uri="{FF2B5EF4-FFF2-40B4-BE49-F238E27FC236}">
                <a16:creationId xmlns:a16="http://schemas.microsoft.com/office/drawing/2014/main" id="{A5FD6CDC-AF31-4A41-B5FE-DD1736AC6541}"/>
              </a:ext>
            </a:extLst>
          </p:cNvPr>
          <p:cNvPicPr>
            <a:picLocks noChangeAspect="1"/>
          </p:cNvPicPr>
          <p:nvPr/>
        </p:nvPicPr>
        <p:blipFill>
          <a:blip r:embed="rId8"/>
          <a:stretch>
            <a:fillRect/>
          </a:stretch>
        </p:blipFill>
        <p:spPr>
          <a:xfrm>
            <a:off x="5161518" y="3278511"/>
            <a:ext cx="3013654" cy="776628"/>
          </a:xfrm>
          <a:prstGeom prst="rect">
            <a:avLst/>
          </a:prstGeom>
        </p:spPr>
      </p:pic>
      <p:pic>
        <p:nvPicPr>
          <p:cNvPr id="8" name="Picture 7">
            <a:extLst>
              <a:ext uri="{FF2B5EF4-FFF2-40B4-BE49-F238E27FC236}">
                <a16:creationId xmlns:a16="http://schemas.microsoft.com/office/drawing/2014/main" id="{680259C3-87FB-4D64-8A70-7C0528DC9D0A}"/>
              </a:ext>
            </a:extLst>
          </p:cNvPr>
          <p:cNvPicPr>
            <a:picLocks noChangeAspect="1"/>
          </p:cNvPicPr>
          <p:nvPr/>
        </p:nvPicPr>
        <p:blipFill>
          <a:blip r:embed="rId9"/>
          <a:stretch>
            <a:fillRect/>
          </a:stretch>
        </p:blipFill>
        <p:spPr>
          <a:xfrm>
            <a:off x="6311470" y="4099456"/>
            <a:ext cx="2205037" cy="1049120"/>
          </a:xfrm>
          <a:prstGeom prst="rect">
            <a:avLst/>
          </a:prstGeom>
        </p:spPr>
      </p:pic>
    </p:spTree>
    <p:extLst>
      <p:ext uri="{BB962C8B-B14F-4D97-AF65-F5344CB8AC3E}">
        <p14:creationId xmlns:p14="http://schemas.microsoft.com/office/powerpoint/2010/main" val="2922394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Rectangle 3"/>
          <p:cNvSpPr>
            <a:spLocks noGrp="1" noChangeArrowheads="1"/>
          </p:cNvSpPr>
          <p:nvPr>
            <p:ph type="body" idx="4294967295"/>
          </p:nvPr>
        </p:nvSpPr>
        <p:spPr bwMode="auto">
          <a:xfrm>
            <a:off x="412555" y="691280"/>
            <a:ext cx="7629525" cy="2683921"/>
          </a:xfrm>
          <a:prstGeom prst="rect">
            <a:avLst/>
          </a:prstGeom>
          <a:noFill/>
          <a:ln>
            <a:miter lim="800000"/>
            <a:headEnd/>
            <a:tailEnd/>
          </a:ln>
        </p:spPr>
        <p:txBody>
          <a:bodyPr/>
          <a:lstStyle/>
          <a:p>
            <a:pPr marL="0" indent="0" eaLnBrk="1" hangingPunct="1">
              <a:spcBef>
                <a:spcPts val="0"/>
              </a:spcBef>
              <a:buClr>
                <a:srgbClr val="990000"/>
              </a:buClr>
              <a:buSzPct val="155000"/>
              <a:buNone/>
              <a:tabLst>
                <a:tab pos="571500" algn="l"/>
              </a:tabLst>
              <a:defRPr/>
            </a:pPr>
            <a:r>
              <a:rPr lang="en-US" sz="1800" b="1" dirty="0">
                <a:solidFill>
                  <a:srgbClr val="000066"/>
                </a:solidFill>
              </a:rPr>
              <a:t>Office of Technology Management</a:t>
            </a:r>
          </a:p>
          <a:p>
            <a:pPr marL="0" indent="0" eaLnBrk="1" hangingPunct="1">
              <a:spcBef>
                <a:spcPts val="0"/>
              </a:spcBef>
              <a:buClr>
                <a:srgbClr val="990000"/>
              </a:buClr>
              <a:buSzPct val="155000"/>
              <a:buNone/>
              <a:tabLst>
                <a:tab pos="571500" algn="l"/>
              </a:tabLst>
              <a:defRPr/>
            </a:pPr>
            <a:r>
              <a:rPr lang="en-US" sz="2400" b="1" dirty="0">
                <a:solidFill>
                  <a:srgbClr val="000066"/>
                </a:solidFill>
              </a:rPr>
              <a:t>	  	</a:t>
            </a:r>
            <a:r>
              <a:rPr lang="en-US" sz="1600" b="1" dirty="0">
                <a:solidFill>
                  <a:srgbClr val="993300"/>
                </a:solidFill>
                <a:hlinkClick r:id="rId3">
                  <a:extLst>
                    <a:ext uri="{A12FA001-AC4F-418D-AE19-62706E023703}">
                      <ahyp:hlinkClr xmlns:ahyp="http://schemas.microsoft.com/office/drawing/2018/hyperlinkcolor" val="tx"/>
                    </a:ext>
                  </a:extLst>
                </a:hlinkClick>
              </a:rPr>
              <a:t>www.research.psu.edu/otm</a:t>
            </a:r>
            <a:r>
              <a:rPr lang="en-US" sz="1600" b="1" dirty="0">
                <a:solidFill>
                  <a:srgbClr val="993300"/>
                </a:solidFill>
              </a:rPr>
              <a:t> </a:t>
            </a:r>
          </a:p>
          <a:p>
            <a:pPr marL="0" indent="0" eaLnBrk="1" hangingPunct="1">
              <a:spcBef>
                <a:spcPts val="600"/>
              </a:spcBef>
              <a:buClr>
                <a:srgbClr val="990000"/>
              </a:buClr>
              <a:buSzPct val="155000"/>
              <a:buNone/>
              <a:tabLst>
                <a:tab pos="571500" algn="l"/>
              </a:tabLst>
              <a:defRPr/>
            </a:pPr>
            <a:r>
              <a:rPr lang="en-US" sz="1800" b="1" dirty="0">
                <a:solidFill>
                  <a:srgbClr val="000066"/>
                </a:solidFill>
              </a:rPr>
              <a:t>Office of Entrepreneurship and Commercialization</a:t>
            </a:r>
          </a:p>
          <a:p>
            <a:pPr marL="0" indent="0" eaLnBrk="1" hangingPunct="1">
              <a:spcBef>
                <a:spcPts val="0"/>
              </a:spcBef>
              <a:buClr>
                <a:srgbClr val="990000"/>
              </a:buClr>
              <a:buSzPct val="155000"/>
              <a:buNone/>
              <a:tabLst>
                <a:tab pos="571500" algn="l"/>
              </a:tabLst>
              <a:defRPr/>
            </a:pPr>
            <a:r>
              <a:rPr lang="en-US" sz="1800" b="1" dirty="0">
                <a:solidFill>
                  <a:srgbClr val="000066"/>
                </a:solidFill>
              </a:rPr>
              <a:t>		</a:t>
            </a:r>
            <a:r>
              <a:rPr lang="en-US" sz="1600" b="1" dirty="0">
                <a:solidFill>
                  <a:srgbClr val="993300"/>
                </a:solidFill>
                <a:hlinkClick r:id="rId4">
                  <a:extLst>
                    <a:ext uri="{A12FA001-AC4F-418D-AE19-62706E023703}">
                      <ahyp:hlinkClr xmlns:ahyp="http://schemas.microsoft.com/office/drawing/2018/hyperlinkcolor" val="tx"/>
                    </a:ext>
                  </a:extLst>
                </a:hlinkClick>
              </a:rPr>
              <a:t>https://invent.psu.edu/</a:t>
            </a:r>
            <a:endParaRPr lang="en-US" sz="1600" b="1" dirty="0">
              <a:solidFill>
                <a:srgbClr val="993300"/>
              </a:solidFill>
            </a:endParaRPr>
          </a:p>
          <a:p>
            <a:pPr marL="0" indent="0" eaLnBrk="1" hangingPunct="1">
              <a:spcBef>
                <a:spcPts val="600"/>
              </a:spcBef>
              <a:buClr>
                <a:srgbClr val="990000"/>
              </a:buClr>
              <a:buSzPct val="155000"/>
              <a:buNone/>
              <a:tabLst>
                <a:tab pos="571500" algn="l"/>
              </a:tabLst>
              <a:defRPr/>
            </a:pPr>
            <a:r>
              <a:rPr lang="en-US" sz="1800" b="1" dirty="0">
                <a:solidFill>
                  <a:srgbClr val="000066"/>
                </a:solidFill>
              </a:rPr>
              <a:t>Office of Industrial Partnerships</a:t>
            </a:r>
          </a:p>
          <a:p>
            <a:pPr marL="0" indent="0" eaLnBrk="1" hangingPunct="1">
              <a:spcBef>
                <a:spcPts val="0"/>
              </a:spcBef>
              <a:buClr>
                <a:srgbClr val="990000"/>
              </a:buClr>
              <a:buSzPct val="155000"/>
              <a:buNone/>
              <a:tabLst>
                <a:tab pos="571500" algn="l"/>
              </a:tabLst>
              <a:defRPr/>
            </a:pPr>
            <a:r>
              <a:rPr lang="en-US" sz="1800" b="1" dirty="0">
                <a:solidFill>
                  <a:srgbClr val="993300"/>
                </a:solidFill>
              </a:rPr>
              <a:t>	   	</a:t>
            </a:r>
            <a:r>
              <a:rPr lang="en-US" sz="1600" b="1" dirty="0">
                <a:solidFill>
                  <a:srgbClr val="993300"/>
                </a:solidFill>
                <a:hlinkClick r:id="rId5">
                  <a:extLst>
                    <a:ext uri="{A12FA001-AC4F-418D-AE19-62706E023703}">
                      <ahyp:hlinkClr xmlns:ahyp="http://schemas.microsoft.com/office/drawing/2018/hyperlinkcolor" val="tx"/>
                    </a:ext>
                  </a:extLst>
                </a:hlinkClick>
              </a:rPr>
              <a:t>https://researchpartnerships.psu.edu</a:t>
            </a:r>
            <a:endParaRPr lang="en-US" sz="1600" b="1" dirty="0">
              <a:solidFill>
                <a:srgbClr val="993300"/>
              </a:solidFill>
            </a:endParaRPr>
          </a:p>
          <a:p>
            <a:pPr marL="0" indent="0" eaLnBrk="1" hangingPunct="1">
              <a:spcBef>
                <a:spcPts val="0"/>
              </a:spcBef>
              <a:buClr>
                <a:srgbClr val="990000"/>
              </a:buClr>
              <a:buSzPct val="155000"/>
              <a:buNone/>
              <a:tabLst>
                <a:tab pos="571500" algn="l"/>
              </a:tabLst>
              <a:defRPr/>
            </a:pPr>
            <a:r>
              <a:rPr lang="en-US" sz="1800" b="1" dirty="0">
                <a:solidFill>
                  <a:srgbClr val="000066"/>
                </a:solidFill>
              </a:rPr>
              <a:t>Ben Franklin Technology Partners</a:t>
            </a:r>
          </a:p>
          <a:p>
            <a:pPr marL="0" indent="0" eaLnBrk="1" hangingPunct="1">
              <a:spcBef>
                <a:spcPts val="0"/>
              </a:spcBef>
              <a:buClr>
                <a:srgbClr val="990000"/>
              </a:buClr>
              <a:buSzPct val="155000"/>
              <a:buNone/>
              <a:tabLst>
                <a:tab pos="571500" algn="l"/>
              </a:tabLst>
              <a:defRPr/>
            </a:pPr>
            <a:r>
              <a:rPr lang="en-US" sz="1800" b="1" dirty="0">
                <a:solidFill>
                  <a:srgbClr val="993300"/>
                </a:solidFill>
              </a:rPr>
              <a:t>	      </a:t>
            </a:r>
            <a:r>
              <a:rPr lang="en-US" sz="1600" b="1" dirty="0">
                <a:solidFill>
                  <a:srgbClr val="993300"/>
                </a:solidFill>
                <a:hlinkClick r:id="rId6">
                  <a:extLst>
                    <a:ext uri="{A12FA001-AC4F-418D-AE19-62706E023703}">
                      <ahyp:hlinkClr xmlns:ahyp="http://schemas.microsoft.com/office/drawing/2018/hyperlinkcolor" val="tx"/>
                    </a:ext>
                  </a:extLst>
                </a:hlinkClick>
              </a:rPr>
              <a:t>https://cnp.benfranklin.org/</a:t>
            </a:r>
            <a:r>
              <a:rPr lang="en-US" sz="1600" b="1" dirty="0">
                <a:solidFill>
                  <a:srgbClr val="993300"/>
                </a:solidFill>
              </a:rPr>
              <a:t> </a:t>
            </a:r>
          </a:p>
          <a:p>
            <a:pPr marL="406400" indent="-406400" eaLnBrk="1" hangingPunct="1">
              <a:buClr>
                <a:srgbClr val="990000"/>
              </a:buClr>
              <a:buSzPct val="155000"/>
              <a:buFont typeface="Wingdings" pitchFamily="2" charset="2"/>
              <a:buNone/>
              <a:tabLst>
                <a:tab pos="571500" algn="l"/>
              </a:tabLst>
              <a:defRPr/>
            </a:pPr>
            <a:endParaRPr lang="en-US" sz="2400" b="1" dirty="0">
              <a:solidFill>
                <a:srgbClr val="000066"/>
              </a:solidFill>
            </a:endParaRPr>
          </a:p>
          <a:p>
            <a:pPr marL="406400" indent="-406400" eaLnBrk="1" hangingPunct="1">
              <a:buClr>
                <a:srgbClr val="0000CC"/>
              </a:buClr>
              <a:buSzPct val="75000"/>
              <a:buFont typeface="Wingdings" pitchFamily="2" charset="2"/>
              <a:buNone/>
              <a:tabLst>
                <a:tab pos="571500" algn="l"/>
              </a:tabLst>
              <a:defRPr/>
            </a:pPr>
            <a:endParaRPr lang="en-US" sz="2400" dirty="0">
              <a:solidFill>
                <a:srgbClr val="000066"/>
              </a:solidFill>
              <a:latin typeface="Times New Roman" pitchFamily="18" charset="0"/>
            </a:endParaRPr>
          </a:p>
        </p:txBody>
      </p:sp>
      <p:pic>
        <p:nvPicPr>
          <p:cNvPr id="137220" name="Picture 4" descr="TechCenter"/>
          <p:cNvPicPr>
            <a:picLocks noChangeAspect="1" noChangeArrowheads="1"/>
          </p:cNvPicPr>
          <p:nvPr/>
        </p:nvPicPr>
        <p:blipFill>
          <a:blip r:embed="rId7" cstate="print"/>
          <a:srcRect/>
          <a:stretch>
            <a:fillRect/>
          </a:stretch>
        </p:blipFill>
        <p:spPr bwMode="auto">
          <a:xfrm>
            <a:off x="6076278" y="771928"/>
            <a:ext cx="3033811" cy="1553766"/>
          </a:xfrm>
          <a:prstGeom prst="rect">
            <a:avLst/>
          </a:prstGeom>
          <a:noFill/>
          <a:ln w="9525">
            <a:noFill/>
            <a:miter lim="800000"/>
            <a:headEnd/>
            <a:tailEnd/>
          </a:ln>
          <a:effectLst>
            <a:outerShdw dist="139700" dir="3600003" sx="103000" sy="103000" algn="tl" rotWithShape="0">
              <a:srgbClr val="7F7F7F">
                <a:alpha val="56999"/>
              </a:srgbClr>
            </a:outerShdw>
          </a:effectLst>
        </p:spPr>
      </p:pic>
      <p:sp>
        <p:nvSpPr>
          <p:cNvPr id="22532" name="Rectangle 5"/>
          <p:cNvSpPr>
            <a:spLocks noChangeArrowheads="1"/>
          </p:cNvSpPr>
          <p:nvPr/>
        </p:nvSpPr>
        <p:spPr bwMode="auto">
          <a:xfrm>
            <a:off x="76200" y="58122"/>
            <a:ext cx="9144000" cy="630942"/>
          </a:xfrm>
          <a:prstGeom prst="rect">
            <a:avLst/>
          </a:prstGeom>
          <a:noFill/>
          <a:ln w="9525">
            <a:noFill/>
            <a:miter lim="800000"/>
            <a:headEnd/>
            <a:tailEnd/>
          </a:ln>
        </p:spPr>
        <p:txBody>
          <a:bodyPr>
            <a:spAutoFit/>
          </a:bodyPr>
          <a:lstStyle/>
          <a:p>
            <a:pPr>
              <a:spcBef>
                <a:spcPts val="600"/>
              </a:spcBef>
              <a:buClr>
                <a:srgbClr val="990000"/>
              </a:buClr>
              <a:buSzPct val="155000"/>
              <a:tabLst>
                <a:tab pos="571500" algn="l"/>
              </a:tabLst>
              <a:defRPr/>
            </a:pPr>
            <a:r>
              <a:rPr lang="en-US" sz="3500" b="1" dirty="0">
                <a:solidFill>
                  <a:schemeClr val="bg1"/>
                </a:solidFill>
              </a:rPr>
              <a:t> Technology &amp; Commercialization Center</a:t>
            </a:r>
            <a:endParaRPr lang="en-US" b="1" dirty="0">
              <a:solidFill>
                <a:srgbClr val="000066"/>
              </a:solidFill>
              <a:latin typeface="+mn-lt"/>
            </a:endParaRPr>
          </a:p>
        </p:txBody>
      </p:sp>
      <p:grpSp>
        <p:nvGrpSpPr>
          <p:cNvPr id="7" name="Group 6"/>
          <p:cNvGrpSpPr/>
          <p:nvPr/>
        </p:nvGrpSpPr>
        <p:grpSpPr>
          <a:xfrm>
            <a:off x="-66382" y="3375201"/>
            <a:ext cx="9043793" cy="3050601"/>
            <a:chOff x="24007" y="3486677"/>
            <a:chExt cx="9043793" cy="3050601"/>
          </a:xfrm>
        </p:grpSpPr>
        <p:sp>
          <p:nvSpPr>
            <p:cNvPr id="3" name="TextBox 2"/>
            <p:cNvSpPr txBox="1"/>
            <p:nvPr/>
          </p:nvSpPr>
          <p:spPr>
            <a:xfrm>
              <a:off x="4572000" y="5321300"/>
              <a:ext cx="2043358" cy="1046440"/>
            </a:xfrm>
            <a:prstGeom prst="rect">
              <a:avLst/>
            </a:prstGeom>
            <a:noFill/>
          </p:spPr>
          <p:txBody>
            <a:bodyPr wrap="square" rtlCol="0">
              <a:spAutoFit/>
            </a:bodyPr>
            <a:lstStyle/>
            <a:p>
              <a:pPr algn="ctr"/>
              <a:r>
                <a:rPr lang="en-US" b="1" dirty="0"/>
                <a:t>Jeff Fortin</a:t>
              </a:r>
            </a:p>
            <a:p>
              <a:pPr algn="ctr"/>
              <a:r>
                <a:rPr lang="en-US" sz="1100" dirty="0"/>
                <a:t>Associate Vice President </a:t>
              </a:r>
            </a:p>
            <a:p>
              <a:pPr algn="ctr"/>
              <a:r>
                <a:rPr lang="en-US" sz="1100" dirty="0"/>
                <a:t>for Research</a:t>
              </a:r>
            </a:p>
            <a:p>
              <a:pPr algn="ctr"/>
              <a:r>
                <a:rPr lang="en-US" sz="1100" dirty="0"/>
                <a:t>Director, Office of Industrial Partnerships</a:t>
              </a:r>
            </a:p>
          </p:txBody>
        </p:sp>
        <p:sp>
          <p:nvSpPr>
            <p:cNvPr id="4" name="TextBox 3"/>
            <p:cNvSpPr txBox="1"/>
            <p:nvPr/>
          </p:nvSpPr>
          <p:spPr>
            <a:xfrm>
              <a:off x="24007" y="5309896"/>
              <a:ext cx="2590800" cy="1046440"/>
            </a:xfrm>
            <a:prstGeom prst="rect">
              <a:avLst/>
            </a:prstGeom>
            <a:noFill/>
          </p:spPr>
          <p:txBody>
            <a:bodyPr wrap="square" rtlCol="0">
              <a:spAutoFit/>
            </a:bodyPr>
            <a:lstStyle/>
            <a:p>
              <a:pPr algn="ctr"/>
              <a:r>
                <a:rPr lang="en-US" b="1" dirty="0" err="1"/>
                <a:t>Harl</a:t>
              </a:r>
              <a:r>
                <a:rPr lang="en-US" b="1" dirty="0"/>
                <a:t> Tolbert</a:t>
              </a:r>
            </a:p>
            <a:p>
              <a:pPr algn="ctr"/>
              <a:r>
                <a:rPr lang="en-US" sz="1100" dirty="0"/>
                <a:t>Assistant Vice President </a:t>
              </a:r>
              <a:br>
                <a:rPr lang="en-US" sz="1100" dirty="0"/>
              </a:br>
              <a:r>
                <a:rPr lang="en-US" sz="1100" dirty="0"/>
                <a:t>for Research</a:t>
              </a:r>
            </a:p>
            <a:p>
              <a:pPr algn="ctr"/>
              <a:r>
                <a:rPr lang="en-US" sz="1100" dirty="0"/>
                <a:t> Director, Office of Technology Management</a:t>
              </a:r>
            </a:p>
          </p:txBody>
        </p:sp>
        <p:sp>
          <p:nvSpPr>
            <p:cNvPr id="5" name="TextBox 4"/>
            <p:cNvSpPr txBox="1"/>
            <p:nvPr/>
          </p:nvSpPr>
          <p:spPr>
            <a:xfrm>
              <a:off x="6629400" y="5320385"/>
              <a:ext cx="2438400" cy="877163"/>
            </a:xfrm>
            <a:prstGeom prst="rect">
              <a:avLst/>
            </a:prstGeom>
            <a:noFill/>
          </p:spPr>
          <p:txBody>
            <a:bodyPr wrap="square" rtlCol="0">
              <a:spAutoFit/>
            </a:bodyPr>
            <a:lstStyle/>
            <a:p>
              <a:pPr algn="ctr"/>
              <a:r>
                <a:rPr lang="en-US" b="1" dirty="0"/>
                <a:t>Steve Brawley</a:t>
              </a:r>
            </a:p>
            <a:p>
              <a:pPr algn="ctr"/>
              <a:r>
                <a:rPr lang="en-US" sz="1100" dirty="0"/>
                <a:t>President/CEO  </a:t>
              </a:r>
            </a:p>
            <a:p>
              <a:pPr algn="ctr"/>
              <a:r>
                <a:rPr lang="en-US" sz="1100" dirty="0"/>
                <a:t>Ben Franklin Technology Partners of Central and Northern PA</a:t>
              </a:r>
            </a:p>
          </p:txBody>
        </p:sp>
        <p:grpSp>
          <p:nvGrpSpPr>
            <p:cNvPr id="6" name="Group 5"/>
            <p:cNvGrpSpPr/>
            <p:nvPr/>
          </p:nvGrpSpPr>
          <p:grpSpPr>
            <a:xfrm>
              <a:off x="2602108" y="3486677"/>
              <a:ext cx="5974530" cy="1830451"/>
              <a:chOff x="2443602" y="3486677"/>
              <a:chExt cx="5974530" cy="1830451"/>
            </a:xfrm>
          </p:grpSpPr>
          <p:pic>
            <p:nvPicPr>
              <p:cNvPr id="1026" name="Picture 2" descr="Jeff Fortin"/>
              <p:cNvPicPr>
                <a:picLocks noChangeAspect="1" noChangeArrowheads="1"/>
              </p:cNvPicPr>
              <p:nvPr/>
            </p:nvPicPr>
            <p:blipFill rotWithShape="1">
              <a:blip r:embed="rId8">
                <a:extLst>
                  <a:ext uri="{28A0092B-C50C-407E-A947-70E740481C1C}">
                    <a14:useLocalDpi xmlns:a14="http://schemas.microsoft.com/office/drawing/2010/main" val="0"/>
                  </a:ext>
                </a:extLst>
              </a:blip>
              <a:srcRect r="11307"/>
              <a:stretch/>
            </p:blipFill>
            <p:spPr bwMode="auto">
              <a:xfrm>
                <a:off x="4689829" y="3486677"/>
                <a:ext cx="1514915" cy="181051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rotWithShape="1">
              <a:blip r:embed="rId9" cstate="print">
                <a:extLst>
                  <a:ext uri="{28A0092B-C50C-407E-A947-70E740481C1C}">
                    <a14:useLocalDpi xmlns:a14="http://schemas.microsoft.com/office/drawing/2010/main" val="0"/>
                  </a:ext>
                </a:extLst>
              </a:blip>
              <a:srcRect b="19630"/>
              <a:stretch/>
            </p:blipFill>
            <p:spPr>
              <a:xfrm>
                <a:off x="6915092" y="3486677"/>
                <a:ext cx="1503040" cy="1810512"/>
              </a:xfrm>
              <a:prstGeom prst="rect">
                <a:avLst/>
              </a:prstGeom>
              <a:ln w="88900" cap="sq" cmpd="thickThin">
                <a:solidFill>
                  <a:srgbClr val="000000"/>
                </a:solidFill>
                <a:prstDash val="solid"/>
                <a:miter lim="800000"/>
              </a:ln>
              <a:effectLst>
                <a:innerShdw blurRad="76200">
                  <a:srgbClr val="000000"/>
                </a:innerShdw>
              </a:effectLst>
            </p:spPr>
          </p:pic>
          <p:pic>
            <p:nvPicPr>
              <p:cNvPr id="2050" name="Picture 2" descr="https://www.research.psu.edu/sites/default/files/styles/staff_directory_pages/public/James%20Delattre.jpg?itok=J7QkB5PH"/>
              <p:cNvPicPr>
                <a:picLocks noChangeAspect="1" noChangeArrowheads="1"/>
              </p:cNvPicPr>
              <p:nvPr/>
            </p:nvPicPr>
            <p:blipFill rotWithShape="1">
              <a:blip r:embed="rId10">
                <a:extLst>
                  <a:ext uri="{28A0092B-C50C-407E-A947-70E740481C1C}">
                    <a14:useLocalDpi xmlns:a14="http://schemas.microsoft.com/office/drawing/2010/main" val="0"/>
                  </a:ext>
                </a:extLst>
              </a:blip>
              <a:srcRect t="5196" b="10401"/>
              <a:stretch/>
            </p:blipFill>
            <p:spPr bwMode="auto">
              <a:xfrm>
                <a:off x="2443602" y="3506616"/>
                <a:ext cx="1535880" cy="181051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grpSp>
        <p:sp>
          <p:nvSpPr>
            <p:cNvPr id="15" name="TextBox 14"/>
            <p:cNvSpPr txBox="1"/>
            <p:nvPr/>
          </p:nvSpPr>
          <p:spPr>
            <a:xfrm>
              <a:off x="2334967" y="5321561"/>
              <a:ext cx="2043358" cy="1215717"/>
            </a:xfrm>
            <a:prstGeom prst="rect">
              <a:avLst/>
            </a:prstGeom>
            <a:noFill/>
          </p:spPr>
          <p:txBody>
            <a:bodyPr wrap="square" rtlCol="0">
              <a:spAutoFit/>
            </a:bodyPr>
            <a:lstStyle/>
            <a:p>
              <a:pPr algn="ctr"/>
              <a:r>
                <a:rPr lang="en-US" b="1" dirty="0"/>
                <a:t>James Delattre</a:t>
              </a:r>
            </a:p>
            <a:p>
              <a:pPr algn="ctr"/>
              <a:r>
                <a:rPr lang="en-US" sz="1100" dirty="0"/>
                <a:t>Assistant Vice President </a:t>
              </a:r>
            </a:p>
            <a:p>
              <a:pPr algn="ctr"/>
              <a:r>
                <a:rPr lang="en-US" sz="1100" dirty="0"/>
                <a:t>for Research</a:t>
              </a:r>
            </a:p>
            <a:p>
              <a:pPr algn="ctr"/>
              <a:r>
                <a:rPr lang="en-US" sz="1100" dirty="0"/>
                <a:t>Director, Office of Entrepreneurship and Commercialization</a:t>
              </a:r>
            </a:p>
          </p:txBody>
        </p:sp>
      </p:grpSp>
      <p:pic>
        <p:nvPicPr>
          <p:cNvPr id="4104" name="Picture 8" descr="https://www.research.psu.edu/sites/default/files/styles/staff_directory_pages/public/Tolbert%20Photo.jpg?itok=ElVJGnxB"/>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2493" y="3375201"/>
            <a:ext cx="1207859" cy="1811789"/>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ChangeArrowheads="1"/>
          </p:cNvSpPr>
          <p:nvPr/>
        </p:nvSpPr>
        <p:spPr bwMode="auto">
          <a:xfrm>
            <a:off x="3352800" y="5943600"/>
            <a:ext cx="6629400" cy="461665"/>
          </a:xfrm>
          <a:prstGeom prst="rect">
            <a:avLst/>
          </a:prstGeom>
          <a:noFill/>
          <a:ln w="9525">
            <a:noFill/>
            <a:miter lim="800000"/>
            <a:headEnd/>
            <a:tailEnd/>
          </a:ln>
        </p:spPr>
        <p:txBody>
          <a:bodyPr wrap="square">
            <a:spAutoFit/>
          </a:bodyPr>
          <a:lstStyle/>
          <a:p>
            <a:pPr algn="ctr"/>
            <a:r>
              <a:rPr lang="en-US" sz="2400" b="1" dirty="0">
                <a:solidFill>
                  <a:srgbClr val="990000"/>
                </a:solidFill>
              </a:rPr>
              <a:t>www.research.psu.edu/osp</a:t>
            </a:r>
          </a:p>
        </p:txBody>
      </p:sp>
      <p:sp>
        <p:nvSpPr>
          <p:cNvPr id="16388" name="Rectangle 5"/>
          <p:cNvSpPr>
            <a:spLocks noChangeArrowheads="1"/>
          </p:cNvSpPr>
          <p:nvPr/>
        </p:nvSpPr>
        <p:spPr bwMode="auto">
          <a:xfrm>
            <a:off x="0" y="152400"/>
            <a:ext cx="9144000" cy="641350"/>
          </a:xfrm>
          <a:prstGeom prst="rect">
            <a:avLst/>
          </a:prstGeom>
          <a:noFill/>
          <a:ln w="9525">
            <a:noFill/>
            <a:miter lim="800000"/>
            <a:headEnd/>
            <a:tailEnd/>
          </a:ln>
        </p:spPr>
        <p:txBody>
          <a:bodyPr>
            <a:spAutoFit/>
          </a:bodyPr>
          <a:lstStyle/>
          <a:p>
            <a:pPr algn="ctr"/>
            <a:r>
              <a:rPr lang="en-US" sz="3600" b="1" dirty="0">
                <a:solidFill>
                  <a:schemeClr val="bg1"/>
                </a:solidFill>
              </a:rPr>
              <a:t>Office of Sponsored Programs</a:t>
            </a:r>
          </a:p>
        </p:txBody>
      </p:sp>
      <p:sp>
        <p:nvSpPr>
          <p:cNvPr id="2" name="TextBox 1"/>
          <p:cNvSpPr txBox="1"/>
          <p:nvPr/>
        </p:nvSpPr>
        <p:spPr>
          <a:xfrm>
            <a:off x="4343400" y="3124200"/>
            <a:ext cx="4191000" cy="861774"/>
          </a:xfrm>
          <a:prstGeom prst="rect">
            <a:avLst/>
          </a:prstGeom>
          <a:noFill/>
        </p:spPr>
        <p:txBody>
          <a:bodyPr wrap="square" rtlCol="0">
            <a:spAutoFit/>
          </a:bodyPr>
          <a:lstStyle/>
          <a:p>
            <a:r>
              <a:rPr lang="en-US" b="1" dirty="0"/>
              <a:t>John Hanold</a:t>
            </a:r>
          </a:p>
          <a:p>
            <a:r>
              <a:rPr lang="en-US" sz="1600" dirty="0"/>
              <a:t>Associate Vice President for Research</a:t>
            </a:r>
          </a:p>
          <a:p>
            <a:r>
              <a:rPr lang="en-US" sz="1600" dirty="0"/>
              <a:t>Director, Office of Sponsored Programs</a:t>
            </a:r>
          </a:p>
        </p:txBody>
      </p:sp>
      <p:pic>
        <p:nvPicPr>
          <p:cNvPr id="1026" name="Picture 2">
            <a:extLst>
              <a:ext uri="{FF2B5EF4-FFF2-40B4-BE49-F238E27FC236}">
                <a16:creationId xmlns:a16="http://schemas.microsoft.com/office/drawing/2014/main" id="{71E8B8DB-EAA3-428F-8913-10BE6B9513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046327"/>
            <a:ext cx="2414016" cy="30175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3"/>
          <p:cNvSpPr txBox="1">
            <a:spLocks noChangeArrowheads="1"/>
          </p:cNvSpPr>
          <p:nvPr/>
        </p:nvSpPr>
        <p:spPr bwMode="auto">
          <a:xfrm>
            <a:off x="307975" y="1371600"/>
            <a:ext cx="8674100" cy="4965462"/>
          </a:xfrm>
          <a:prstGeom prst="rect">
            <a:avLst/>
          </a:prstGeom>
          <a:noFill/>
          <a:ln w="9525">
            <a:noFill/>
            <a:miter lim="800000"/>
            <a:headEnd/>
            <a:tailEnd/>
          </a:ln>
        </p:spPr>
        <p:txBody>
          <a:bodyPr wrap="square">
            <a:spAutoFit/>
          </a:bodyPr>
          <a:lstStyle/>
          <a:p>
            <a:pPr marL="342900" indent="-342900">
              <a:spcBef>
                <a:spcPts val="960"/>
              </a:spcBef>
              <a:buClr>
                <a:srgbClr val="990000"/>
              </a:buClr>
              <a:buSzPct val="155000"/>
              <a:buFontTx/>
              <a:buChar char="•"/>
            </a:pPr>
            <a:r>
              <a:rPr lang="en-US" sz="2500" b="1" dirty="0">
                <a:solidFill>
                  <a:srgbClr val="000066"/>
                </a:solidFill>
              </a:rPr>
              <a:t>Human Research Protection Program (IRB)</a:t>
            </a:r>
          </a:p>
          <a:p>
            <a:pPr marL="342900" indent="-342900">
              <a:spcBef>
                <a:spcPts val="960"/>
              </a:spcBef>
              <a:buClr>
                <a:srgbClr val="990000"/>
              </a:buClr>
              <a:buSzPct val="155000"/>
              <a:buFontTx/>
              <a:buChar char="•"/>
            </a:pPr>
            <a:r>
              <a:rPr lang="en-US" sz="2500" b="1" dirty="0">
                <a:solidFill>
                  <a:srgbClr val="000066"/>
                </a:solidFill>
              </a:rPr>
              <a:t>Animal, Biosafety, and Isotope Research Protection Program (IACUC, IBC, UIC)</a:t>
            </a:r>
          </a:p>
          <a:p>
            <a:pPr marL="342900" indent="-342900">
              <a:spcBef>
                <a:spcPts val="960"/>
              </a:spcBef>
              <a:buClr>
                <a:srgbClr val="990000"/>
              </a:buClr>
              <a:buSzPct val="155000"/>
              <a:buFontTx/>
              <a:buChar char="•"/>
            </a:pPr>
            <a:r>
              <a:rPr lang="en-US" sz="2500" b="1" dirty="0">
                <a:solidFill>
                  <a:srgbClr val="000066"/>
                </a:solidFill>
              </a:rPr>
              <a:t>Scientific Diving Program</a:t>
            </a:r>
          </a:p>
          <a:p>
            <a:pPr marL="342900" indent="-342900">
              <a:spcBef>
                <a:spcPts val="960"/>
              </a:spcBef>
              <a:buClr>
                <a:srgbClr val="990000"/>
              </a:buClr>
              <a:buSzPct val="155000"/>
              <a:buFontTx/>
              <a:buChar char="•"/>
            </a:pPr>
            <a:r>
              <a:rPr lang="en-US" sz="2500" b="1" dirty="0">
                <a:solidFill>
                  <a:srgbClr val="000066"/>
                </a:solidFill>
              </a:rPr>
              <a:t>Unmanned Aircraft Program</a:t>
            </a:r>
          </a:p>
          <a:p>
            <a:pPr marL="342900" indent="-342900">
              <a:spcBef>
                <a:spcPts val="960"/>
              </a:spcBef>
              <a:buClr>
                <a:srgbClr val="990000"/>
              </a:buClr>
              <a:buSzPct val="155000"/>
              <a:buFontTx/>
              <a:buChar char="•"/>
            </a:pPr>
            <a:r>
              <a:rPr lang="en-US" sz="2500" b="1" dirty="0">
                <a:solidFill>
                  <a:srgbClr val="000066"/>
                </a:solidFill>
              </a:rPr>
              <a:t>Dual Use Research of Concern</a:t>
            </a:r>
          </a:p>
          <a:p>
            <a:pPr marL="342900" indent="-342900">
              <a:spcBef>
                <a:spcPts val="960"/>
              </a:spcBef>
              <a:buClr>
                <a:srgbClr val="990000"/>
              </a:buClr>
              <a:buSzPct val="155000"/>
              <a:buFontTx/>
              <a:buChar char="•"/>
            </a:pPr>
            <a:r>
              <a:rPr lang="en-US" sz="2500" b="1" dirty="0">
                <a:solidFill>
                  <a:srgbClr val="000066"/>
                </a:solidFill>
              </a:rPr>
              <a:t>Human Embryonic Stem Cells</a:t>
            </a:r>
          </a:p>
          <a:p>
            <a:pPr marL="347472" indent="-347472">
              <a:spcBef>
                <a:spcPts val="960"/>
              </a:spcBef>
              <a:buClr>
                <a:srgbClr val="990000"/>
              </a:buClr>
              <a:buSzPct val="155000"/>
              <a:buFont typeface="Arial" panose="020B0604020202020204" pitchFamily="34" charset="0"/>
              <a:buChar char="•"/>
            </a:pPr>
            <a:r>
              <a:rPr lang="en-US" sz="2500" b="1" dirty="0">
                <a:solidFill>
                  <a:srgbClr val="000066"/>
                </a:solidFill>
              </a:rPr>
              <a:t>Conflict of Interest Program</a:t>
            </a:r>
          </a:p>
          <a:p>
            <a:pPr marL="342900" indent="-342900">
              <a:spcBef>
                <a:spcPts val="960"/>
              </a:spcBef>
              <a:buClr>
                <a:srgbClr val="990000"/>
              </a:buClr>
              <a:buSzPct val="155000"/>
              <a:buFontTx/>
              <a:buChar char="•"/>
            </a:pPr>
            <a:r>
              <a:rPr lang="en-US" sz="2500" b="1" dirty="0">
                <a:solidFill>
                  <a:srgbClr val="000066"/>
                </a:solidFill>
              </a:rPr>
              <a:t>Education &amp; Quality Management</a:t>
            </a:r>
          </a:p>
          <a:p>
            <a:pPr marL="342900" indent="-342900">
              <a:spcBef>
                <a:spcPts val="960"/>
              </a:spcBef>
              <a:buClr>
                <a:srgbClr val="990000"/>
              </a:buClr>
              <a:buSzPct val="155000"/>
              <a:buFontTx/>
              <a:buChar char="•"/>
            </a:pPr>
            <a:r>
              <a:rPr lang="en-US" sz="2500" b="1" dirty="0">
                <a:solidFill>
                  <a:srgbClr val="000066"/>
                </a:solidFill>
              </a:rPr>
              <a:t>Research Misconduct Inquiries &amp; Investigations</a:t>
            </a:r>
          </a:p>
        </p:txBody>
      </p:sp>
      <p:sp>
        <p:nvSpPr>
          <p:cNvPr id="18435" name="Rectangle 4"/>
          <p:cNvSpPr>
            <a:spLocks noChangeArrowheads="1"/>
          </p:cNvSpPr>
          <p:nvPr/>
        </p:nvSpPr>
        <p:spPr bwMode="auto">
          <a:xfrm>
            <a:off x="12700" y="114300"/>
            <a:ext cx="9131300" cy="1077218"/>
          </a:xfrm>
          <a:prstGeom prst="rect">
            <a:avLst/>
          </a:prstGeom>
          <a:noFill/>
          <a:ln w="9525">
            <a:noFill/>
            <a:miter lim="800000"/>
            <a:headEnd/>
            <a:tailEnd/>
          </a:ln>
        </p:spPr>
        <p:txBody>
          <a:bodyPr>
            <a:spAutoFit/>
          </a:bodyPr>
          <a:lstStyle/>
          <a:p>
            <a:pPr algn="ctr"/>
            <a:r>
              <a:rPr lang="en-US" sz="3600" b="1" dirty="0">
                <a:solidFill>
                  <a:schemeClr val="bg1"/>
                </a:solidFill>
              </a:rPr>
              <a:t>Office for Research Protections (ORP)</a:t>
            </a:r>
            <a:br>
              <a:rPr lang="en-US" sz="3600" b="1" dirty="0">
                <a:solidFill>
                  <a:schemeClr val="bg1"/>
                </a:solidFill>
              </a:rPr>
            </a:br>
            <a:r>
              <a:rPr lang="en-US" sz="2800" b="1" i="1" dirty="0">
                <a:solidFill>
                  <a:srgbClr val="990000"/>
                </a:solidFill>
              </a:rPr>
              <a:t>www.research.psu.edu/orp</a:t>
            </a:r>
          </a:p>
        </p:txBody>
      </p:sp>
      <p:sp>
        <p:nvSpPr>
          <p:cNvPr id="3" name="TextBox 2"/>
          <p:cNvSpPr txBox="1"/>
          <p:nvPr/>
        </p:nvSpPr>
        <p:spPr>
          <a:xfrm>
            <a:off x="5486400" y="4607004"/>
            <a:ext cx="3800475" cy="1107996"/>
          </a:xfrm>
          <a:prstGeom prst="rect">
            <a:avLst/>
          </a:prstGeom>
          <a:noFill/>
        </p:spPr>
        <p:txBody>
          <a:bodyPr wrap="square" rtlCol="0">
            <a:spAutoFit/>
          </a:bodyPr>
          <a:lstStyle/>
          <a:p>
            <a:pPr algn="ctr"/>
            <a:r>
              <a:rPr lang="en-US" b="1" dirty="0">
                <a:solidFill>
                  <a:srgbClr val="000066"/>
                </a:solidFill>
              </a:rPr>
              <a:t>   Candice Yekel</a:t>
            </a:r>
          </a:p>
          <a:p>
            <a:pPr algn="ctr"/>
            <a:r>
              <a:rPr lang="en-US" sz="1600" dirty="0">
                <a:solidFill>
                  <a:srgbClr val="000066"/>
                </a:solidFill>
              </a:rPr>
              <a:t>Associate Vice President for Research </a:t>
            </a:r>
          </a:p>
          <a:p>
            <a:pPr algn="ctr"/>
            <a:r>
              <a:rPr lang="en-US" sz="1600" dirty="0">
                <a:solidFill>
                  <a:srgbClr val="000066"/>
                </a:solidFill>
              </a:rPr>
              <a:t>Director, Office for Research Protections</a:t>
            </a:r>
          </a:p>
        </p:txBody>
      </p:sp>
      <p:pic>
        <p:nvPicPr>
          <p:cNvPr id="1030" name="Picture 6">
            <a:extLst>
              <a:ext uri="{FF2B5EF4-FFF2-40B4-BE49-F238E27FC236}">
                <a16:creationId xmlns:a16="http://schemas.microsoft.com/office/drawing/2014/main" id="{A8E834EA-914A-45D2-82BA-4AE405EEE9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2237" y="2358542"/>
            <a:ext cx="1828800" cy="2289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4925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bwMode="auto">
          <a:xfrm>
            <a:off x="-153430" y="1231728"/>
            <a:ext cx="9144000" cy="1143000"/>
          </a:xfrm>
          <a:prstGeom prst="rect">
            <a:avLst/>
          </a:prstGeom>
          <a:noFill/>
          <a:ln>
            <a:miter lim="800000"/>
            <a:headEnd/>
            <a:tailEnd/>
          </a:ln>
        </p:spPr>
        <p:txBody>
          <a:bodyPr anchor="ctr"/>
          <a:lstStyle/>
          <a:p>
            <a:pPr eaLnBrk="1" hangingPunct="1"/>
            <a:r>
              <a:rPr lang="en-US" sz="3600" b="1" dirty="0">
                <a:solidFill>
                  <a:srgbClr val="000099"/>
                </a:solidFill>
              </a:rPr>
              <a:t>    </a:t>
            </a:r>
            <a:r>
              <a:rPr lang="en-US" sz="3200" b="1" dirty="0">
                <a:solidFill>
                  <a:srgbClr val="000066"/>
                </a:solidFill>
              </a:rPr>
              <a:t>EDUCATION</a:t>
            </a:r>
          </a:p>
        </p:txBody>
      </p:sp>
      <p:sp>
        <p:nvSpPr>
          <p:cNvPr id="4099" name="AutoShape 4"/>
          <p:cNvSpPr>
            <a:spLocks noChangeAspect="1" noChangeArrowheads="1"/>
          </p:cNvSpPr>
          <p:nvPr/>
        </p:nvSpPr>
        <p:spPr bwMode="auto">
          <a:xfrm>
            <a:off x="2819400" y="2057400"/>
            <a:ext cx="3867150" cy="3190875"/>
          </a:xfrm>
          <a:prstGeom prst="triangle">
            <a:avLst>
              <a:gd name="adj" fmla="val 50000"/>
            </a:avLst>
          </a:prstGeom>
          <a:gradFill rotWithShape="0">
            <a:gsLst>
              <a:gs pos="0">
                <a:srgbClr val="EAEAEA"/>
              </a:gs>
              <a:gs pos="100000">
                <a:srgbClr val="CC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4104" name="Text Box 6"/>
          <p:cNvSpPr txBox="1">
            <a:spLocks noChangeAspect="1" noChangeArrowheads="1"/>
          </p:cNvSpPr>
          <p:nvPr/>
        </p:nvSpPr>
        <p:spPr bwMode="auto">
          <a:xfrm>
            <a:off x="312738" y="5588000"/>
            <a:ext cx="2525712" cy="579438"/>
          </a:xfrm>
          <a:prstGeom prst="rect">
            <a:avLst/>
          </a:prstGeom>
          <a:noFill/>
          <a:ln w="38100" cmpd="dbl">
            <a:noFill/>
            <a:miter lim="800000"/>
            <a:headEnd/>
            <a:tailEnd/>
          </a:ln>
        </p:spPr>
        <p:txBody>
          <a:bodyPr>
            <a:spAutoFit/>
          </a:bodyPr>
          <a:lstStyle/>
          <a:p>
            <a:pPr algn="ctr" eaLnBrk="0" hangingPunct="0"/>
            <a:r>
              <a:rPr lang="en-US" sz="3200" b="1">
                <a:solidFill>
                  <a:srgbClr val="000066"/>
                </a:solidFill>
              </a:rPr>
              <a:t>RESEARCH</a:t>
            </a:r>
          </a:p>
        </p:txBody>
      </p:sp>
      <p:sp>
        <p:nvSpPr>
          <p:cNvPr id="4105" name="Text Box 7"/>
          <p:cNvSpPr txBox="1">
            <a:spLocks noChangeAspect="1" noChangeArrowheads="1"/>
          </p:cNvSpPr>
          <p:nvPr/>
        </p:nvSpPr>
        <p:spPr bwMode="auto">
          <a:xfrm>
            <a:off x="6465888" y="5511800"/>
            <a:ext cx="2487612" cy="579438"/>
          </a:xfrm>
          <a:prstGeom prst="rect">
            <a:avLst/>
          </a:prstGeom>
          <a:noFill/>
          <a:ln w="38100" cmpd="dbl">
            <a:noFill/>
            <a:miter lim="800000"/>
            <a:headEnd/>
            <a:tailEnd/>
          </a:ln>
        </p:spPr>
        <p:txBody>
          <a:bodyPr wrap="none">
            <a:spAutoFit/>
          </a:bodyPr>
          <a:lstStyle/>
          <a:p>
            <a:pPr eaLnBrk="0" hangingPunct="0"/>
            <a:r>
              <a:rPr lang="en-US" sz="3200" b="1">
                <a:solidFill>
                  <a:srgbClr val="000066"/>
                </a:solidFill>
              </a:rPr>
              <a:t>OUTREACH</a:t>
            </a:r>
          </a:p>
        </p:txBody>
      </p:sp>
      <p:sp>
        <p:nvSpPr>
          <p:cNvPr id="4101" name="Line 8"/>
          <p:cNvSpPr>
            <a:spLocks noChangeAspect="1" noChangeShapeType="1"/>
          </p:cNvSpPr>
          <p:nvPr/>
        </p:nvSpPr>
        <p:spPr bwMode="auto">
          <a:xfrm>
            <a:off x="5530850" y="2297113"/>
            <a:ext cx="1547813" cy="2444750"/>
          </a:xfrm>
          <a:prstGeom prst="line">
            <a:avLst/>
          </a:prstGeom>
          <a:noFill/>
          <a:ln w="76200">
            <a:solidFill>
              <a:schemeClr val="tx1"/>
            </a:solidFill>
            <a:round/>
            <a:headEnd type="triangle" w="med" len="med"/>
            <a:tailEnd type="triangle" w="med" len="med"/>
          </a:ln>
        </p:spPr>
        <p:txBody>
          <a:bodyPr wrap="none" anchor="ctr"/>
          <a:lstStyle/>
          <a:p>
            <a:endParaRPr lang="en-US"/>
          </a:p>
        </p:txBody>
      </p:sp>
      <p:sp>
        <p:nvSpPr>
          <p:cNvPr id="4102" name="Line 9"/>
          <p:cNvSpPr>
            <a:spLocks noChangeAspect="1" noChangeShapeType="1"/>
          </p:cNvSpPr>
          <p:nvPr/>
        </p:nvSpPr>
        <p:spPr bwMode="auto">
          <a:xfrm>
            <a:off x="3048000" y="5867400"/>
            <a:ext cx="3259138" cy="0"/>
          </a:xfrm>
          <a:prstGeom prst="line">
            <a:avLst/>
          </a:prstGeom>
          <a:noFill/>
          <a:ln w="76200">
            <a:solidFill>
              <a:schemeClr val="tx1"/>
            </a:solidFill>
            <a:round/>
            <a:headEnd type="triangle" w="med" len="med"/>
            <a:tailEnd type="triangle" w="med" len="med"/>
          </a:ln>
        </p:spPr>
        <p:txBody>
          <a:bodyPr wrap="none" anchor="ctr"/>
          <a:lstStyle/>
          <a:p>
            <a:endParaRPr lang="en-US"/>
          </a:p>
        </p:txBody>
      </p:sp>
      <p:sp>
        <p:nvSpPr>
          <p:cNvPr id="4103" name="Line 10"/>
          <p:cNvSpPr>
            <a:spLocks noChangeAspect="1" noChangeShapeType="1"/>
          </p:cNvSpPr>
          <p:nvPr/>
        </p:nvSpPr>
        <p:spPr bwMode="auto">
          <a:xfrm flipH="1">
            <a:off x="2428875" y="2368550"/>
            <a:ext cx="1466850" cy="2281238"/>
          </a:xfrm>
          <a:prstGeom prst="line">
            <a:avLst/>
          </a:prstGeom>
          <a:noFill/>
          <a:ln w="76200">
            <a:solidFill>
              <a:schemeClr val="tx1"/>
            </a:solidFill>
            <a:round/>
            <a:headEnd type="triangle" w="med" len="med"/>
            <a:tailEnd type="triangle" w="med" len="med"/>
          </a:ln>
        </p:spPr>
        <p:txBody>
          <a:bodyPr wrap="none" anchor="ctr"/>
          <a:lstStyle/>
          <a:p>
            <a:endParaRPr lang="en-US"/>
          </a:p>
        </p:txBody>
      </p:sp>
      <p:sp>
        <p:nvSpPr>
          <p:cNvPr id="10" name="Text Box 7"/>
          <p:cNvSpPr txBox="1">
            <a:spLocks noChangeArrowheads="1"/>
          </p:cNvSpPr>
          <p:nvPr/>
        </p:nvSpPr>
        <p:spPr bwMode="auto">
          <a:xfrm>
            <a:off x="180975" y="250653"/>
            <a:ext cx="9144000" cy="641350"/>
          </a:xfrm>
          <a:prstGeom prst="rect">
            <a:avLst/>
          </a:prstGeom>
          <a:noFill/>
          <a:ln w="9525">
            <a:noFill/>
            <a:miter lim="800000"/>
            <a:headEnd/>
            <a:tailEnd/>
          </a:ln>
        </p:spPr>
        <p:txBody>
          <a:bodyPr>
            <a:spAutoFit/>
          </a:bodyPr>
          <a:lstStyle/>
          <a:p>
            <a:pPr algn="ctr">
              <a:spcBef>
                <a:spcPct val="50000"/>
              </a:spcBef>
            </a:pPr>
            <a:r>
              <a:rPr lang="en-US" sz="3600" b="1" dirty="0">
                <a:solidFill>
                  <a:schemeClr val="bg1"/>
                </a:solidFill>
              </a:rPr>
              <a:t>Penn State’s Land Grant Mission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body" idx="4294967295"/>
          </p:nvPr>
        </p:nvSpPr>
        <p:spPr bwMode="auto">
          <a:xfrm>
            <a:off x="669925" y="1209504"/>
            <a:ext cx="7712075" cy="5419896"/>
          </a:xfrm>
          <a:prstGeom prst="rect">
            <a:avLst/>
          </a:prstGeom>
          <a:noFill/>
          <a:ln>
            <a:miter lim="800000"/>
            <a:headEnd/>
            <a:tailEnd/>
          </a:ln>
        </p:spPr>
        <p:txBody>
          <a:bodyPr/>
          <a:lstStyle/>
          <a:p>
            <a:pPr eaLnBrk="1" hangingPunct="1">
              <a:spcBef>
                <a:spcPct val="10000"/>
              </a:spcBef>
              <a:spcAft>
                <a:spcPct val="20000"/>
              </a:spcAft>
              <a:buClr>
                <a:srgbClr val="990000"/>
              </a:buClr>
              <a:buSzPct val="155000"/>
              <a:defRPr/>
            </a:pPr>
            <a:r>
              <a:rPr lang="en-US" b="1" dirty="0">
                <a:solidFill>
                  <a:srgbClr val="000066"/>
                </a:solidFill>
              </a:rPr>
              <a:t>Educational Program</a:t>
            </a:r>
          </a:p>
          <a:p>
            <a:pPr marL="914400" lvl="1" indent="-571500" eaLnBrk="1" hangingPunct="1">
              <a:spcBef>
                <a:spcPts val="600"/>
              </a:spcBef>
              <a:buClr>
                <a:srgbClr val="990000"/>
              </a:buClr>
              <a:buSzPct val="125000"/>
              <a:buFont typeface="Wingdings" pitchFamily="2" charset="2"/>
              <a:buChar char="ü"/>
              <a:defRPr/>
            </a:pPr>
            <a:r>
              <a:rPr lang="en-US" sz="2900" b="1" dirty="0">
                <a:solidFill>
                  <a:srgbClr val="000066"/>
                </a:solidFill>
              </a:rPr>
              <a:t>Scholarship and Research Integrity (SARI@PSU) = training in the responsible conduct of research</a:t>
            </a:r>
          </a:p>
          <a:p>
            <a:pPr marL="1482725" lvl="3" indent="-334963" eaLnBrk="1" hangingPunct="1">
              <a:spcBef>
                <a:spcPct val="25000"/>
              </a:spcBef>
              <a:buClr>
                <a:srgbClr val="990000"/>
              </a:buClr>
              <a:buSzPct val="125000"/>
              <a:buFont typeface="Wingdings" pitchFamily="2" charset="2"/>
              <a:buChar char="§"/>
              <a:defRPr/>
            </a:pPr>
            <a:r>
              <a:rPr lang="en-US" sz="2400" b="1" dirty="0">
                <a:solidFill>
                  <a:srgbClr val="000066"/>
                </a:solidFill>
              </a:rPr>
              <a:t>Required for faculty: Any CITI online training OR two hours of discussion-based activities, plus one hour continuing education every 3 years</a:t>
            </a:r>
          </a:p>
          <a:p>
            <a:pPr marL="914400" lvl="1" indent="-571500" eaLnBrk="1" hangingPunct="1">
              <a:spcBef>
                <a:spcPct val="25000"/>
              </a:spcBef>
              <a:buClr>
                <a:srgbClr val="990000"/>
              </a:buClr>
              <a:buSzPct val="125000"/>
              <a:buFont typeface="Wingdings" pitchFamily="2" charset="2"/>
              <a:buChar char="ü"/>
              <a:defRPr/>
            </a:pPr>
            <a:r>
              <a:rPr lang="en-US" sz="2900" b="1" dirty="0">
                <a:solidFill>
                  <a:srgbClr val="000066"/>
                </a:solidFill>
              </a:rPr>
              <a:t>Campus-Wide Workshops</a:t>
            </a:r>
          </a:p>
          <a:p>
            <a:pPr marL="914400" lvl="1" indent="-571500" eaLnBrk="1" hangingPunct="1">
              <a:spcBef>
                <a:spcPct val="25000"/>
              </a:spcBef>
              <a:buClr>
                <a:srgbClr val="990000"/>
              </a:buClr>
              <a:buSzPct val="125000"/>
              <a:buFont typeface="Wingdings" pitchFamily="2" charset="2"/>
              <a:buChar char="ü"/>
              <a:defRPr/>
            </a:pPr>
            <a:r>
              <a:rPr lang="en-US" sz="2900" b="1" dirty="0">
                <a:solidFill>
                  <a:srgbClr val="000066"/>
                </a:solidFill>
              </a:rPr>
              <a:t>Compliance system training </a:t>
            </a:r>
            <a:br>
              <a:rPr lang="en-US" sz="2900" b="1" dirty="0">
                <a:solidFill>
                  <a:srgbClr val="000066"/>
                </a:solidFill>
              </a:rPr>
            </a:br>
            <a:r>
              <a:rPr lang="en-US" sz="2900" b="1" dirty="0">
                <a:solidFill>
                  <a:srgbClr val="000066"/>
                </a:solidFill>
              </a:rPr>
              <a:t>(IRB, IACUC)</a:t>
            </a:r>
          </a:p>
          <a:p>
            <a:pPr marL="457200" indent="-457200" eaLnBrk="1" hangingPunct="1">
              <a:spcBef>
                <a:spcPct val="10000"/>
              </a:spcBef>
              <a:buClr>
                <a:srgbClr val="990000"/>
              </a:buClr>
              <a:buSzPct val="125000"/>
              <a:buFont typeface="Wingdings" pitchFamily="2" charset="2"/>
              <a:buNone/>
              <a:defRPr/>
            </a:pPr>
            <a:endParaRPr lang="en-US" b="1" dirty="0">
              <a:solidFill>
                <a:srgbClr val="000066"/>
              </a:solidFill>
            </a:endParaRPr>
          </a:p>
        </p:txBody>
      </p:sp>
      <p:sp>
        <p:nvSpPr>
          <p:cNvPr id="19459" name="Rectangle 4"/>
          <p:cNvSpPr>
            <a:spLocks noChangeArrowheads="1"/>
          </p:cNvSpPr>
          <p:nvPr/>
        </p:nvSpPr>
        <p:spPr bwMode="auto">
          <a:xfrm>
            <a:off x="12700" y="100013"/>
            <a:ext cx="9131300" cy="1077218"/>
          </a:xfrm>
          <a:prstGeom prst="rect">
            <a:avLst/>
          </a:prstGeom>
          <a:noFill/>
          <a:ln w="9525">
            <a:noFill/>
            <a:miter lim="800000"/>
            <a:headEnd/>
            <a:tailEnd/>
          </a:ln>
        </p:spPr>
        <p:txBody>
          <a:bodyPr>
            <a:spAutoFit/>
          </a:bodyPr>
          <a:lstStyle/>
          <a:p>
            <a:pPr algn="ctr"/>
            <a:r>
              <a:rPr lang="en-US" sz="3600" b="1" dirty="0">
                <a:solidFill>
                  <a:schemeClr val="bg1"/>
                </a:solidFill>
              </a:rPr>
              <a:t>Office for Research Protections (ORP)</a:t>
            </a:r>
            <a:br>
              <a:rPr lang="en-US" sz="3600" b="1" dirty="0">
                <a:solidFill>
                  <a:schemeClr val="bg1"/>
                </a:solidFill>
              </a:rPr>
            </a:br>
            <a:r>
              <a:rPr lang="en-US" sz="2800" b="1" i="1" dirty="0">
                <a:solidFill>
                  <a:srgbClr val="990000"/>
                </a:solidFill>
              </a:rPr>
              <a:t>research.psu.edu/education</a:t>
            </a:r>
          </a:p>
        </p:txBody>
      </p:sp>
    </p:spTree>
    <p:extLst>
      <p:ext uri="{BB962C8B-B14F-4D97-AF65-F5344CB8AC3E}">
        <p14:creationId xmlns:p14="http://schemas.microsoft.com/office/powerpoint/2010/main" val="19049563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body" idx="4294967295"/>
          </p:nvPr>
        </p:nvSpPr>
        <p:spPr bwMode="auto">
          <a:xfrm>
            <a:off x="273050" y="1371600"/>
            <a:ext cx="8610599" cy="5029200"/>
          </a:xfrm>
          <a:prstGeom prst="rect">
            <a:avLst/>
          </a:prstGeom>
          <a:noFill/>
          <a:ln>
            <a:miter lim="800000"/>
            <a:headEnd/>
            <a:tailEnd/>
          </a:ln>
        </p:spPr>
        <p:txBody>
          <a:bodyPr>
            <a:normAutofit fontScale="92500"/>
          </a:bodyPr>
          <a:lstStyle/>
          <a:p>
            <a:pPr marL="0" indent="0" eaLnBrk="1" hangingPunct="1">
              <a:spcBef>
                <a:spcPct val="10000"/>
              </a:spcBef>
              <a:spcAft>
                <a:spcPct val="20000"/>
              </a:spcAft>
              <a:buClr>
                <a:srgbClr val="990000"/>
              </a:buClr>
              <a:buSzPct val="155000"/>
              <a:buNone/>
              <a:defRPr/>
            </a:pPr>
            <a:r>
              <a:rPr lang="en-US" b="1" u="sng" dirty="0">
                <a:solidFill>
                  <a:srgbClr val="000066"/>
                </a:solidFill>
              </a:rPr>
              <a:t>ORP required education and training:</a:t>
            </a:r>
            <a:r>
              <a:rPr lang="en-US" b="1" dirty="0">
                <a:solidFill>
                  <a:srgbClr val="000066"/>
                </a:solidFill>
              </a:rPr>
              <a:t> </a:t>
            </a:r>
          </a:p>
          <a:p>
            <a:pPr marL="0" indent="0" eaLnBrk="1" hangingPunct="1">
              <a:spcBef>
                <a:spcPct val="10000"/>
              </a:spcBef>
              <a:spcAft>
                <a:spcPct val="20000"/>
              </a:spcAft>
              <a:buClr>
                <a:srgbClr val="990000"/>
              </a:buClr>
              <a:buSzPct val="155000"/>
              <a:buNone/>
              <a:defRPr/>
            </a:pPr>
            <a:endParaRPr lang="en-US" sz="800" b="1" dirty="0">
              <a:solidFill>
                <a:srgbClr val="000066"/>
              </a:solidFill>
            </a:endParaRPr>
          </a:p>
          <a:p>
            <a:pPr eaLnBrk="1" hangingPunct="1">
              <a:spcBef>
                <a:spcPct val="10000"/>
              </a:spcBef>
              <a:spcAft>
                <a:spcPct val="20000"/>
              </a:spcAft>
              <a:buClr>
                <a:srgbClr val="990000"/>
              </a:buClr>
              <a:buSzPct val="155000"/>
              <a:defRPr/>
            </a:pPr>
            <a:r>
              <a:rPr lang="en-US" sz="2800" b="1" dirty="0">
                <a:solidFill>
                  <a:srgbClr val="000066"/>
                </a:solidFill>
              </a:rPr>
              <a:t>Offered online through the Collaborative Institutional Training Initiative (CITI):</a:t>
            </a:r>
          </a:p>
          <a:p>
            <a:pPr marL="914400" lvl="1" indent="-571500" eaLnBrk="1" hangingPunct="1">
              <a:spcBef>
                <a:spcPct val="25000"/>
              </a:spcBef>
              <a:buClr>
                <a:srgbClr val="990000"/>
              </a:buClr>
              <a:buSzPct val="125000"/>
              <a:buFont typeface="Wingdings" panose="05000000000000000000" pitchFamily="2" charset="2"/>
              <a:buChar char="§"/>
              <a:defRPr/>
            </a:pPr>
            <a:r>
              <a:rPr lang="en-US" sz="2400" b="1" dirty="0">
                <a:solidFill>
                  <a:srgbClr val="000066"/>
                </a:solidFill>
              </a:rPr>
              <a:t>IRB training (for research involving human subjects)</a:t>
            </a:r>
          </a:p>
          <a:p>
            <a:pPr marL="914400" lvl="1" indent="-571500" eaLnBrk="1" hangingPunct="1">
              <a:spcBef>
                <a:spcPct val="25000"/>
              </a:spcBef>
              <a:buClr>
                <a:srgbClr val="990000"/>
              </a:buClr>
              <a:buSzPct val="125000"/>
              <a:buFont typeface="Wingdings" panose="05000000000000000000" pitchFamily="2" charset="2"/>
              <a:buChar char="§"/>
              <a:defRPr/>
            </a:pPr>
            <a:r>
              <a:rPr lang="en-US" sz="2400" b="1" dirty="0">
                <a:solidFill>
                  <a:srgbClr val="000066"/>
                </a:solidFill>
              </a:rPr>
              <a:t>IACUC training (for research and other activities involving vertebrate animals)</a:t>
            </a:r>
          </a:p>
          <a:p>
            <a:pPr marL="914400" lvl="1" indent="-571500" eaLnBrk="1" hangingPunct="1">
              <a:spcBef>
                <a:spcPct val="25000"/>
              </a:spcBef>
              <a:buClr>
                <a:srgbClr val="990000"/>
              </a:buClr>
              <a:buSzPct val="125000"/>
              <a:buFont typeface="Wingdings" panose="05000000000000000000" pitchFamily="2" charset="2"/>
              <a:buChar char="§"/>
              <a:defRPr/>
            </a:pPr>
            <a:r>
              <a:rPr lang="en-US" sz="2400" b="1" dirty="0">
                <a:solidFill>
                  <a:srgbClr val="000066"/>
                </a:solidFill>
              </a:rPr>
              <a:t>Biosafety training (for research and other activities involving biohazardous materials and/or bloodborne pathogens)</a:t>
            </a:r>
          </a:p>
          <a:p>
            <a:pPr>
              <a:spcBef>
                <a:spcPct val="25000"/>
              </a:spcBef>
              <a:buClr>
                <a:srgbClr val="990000"/>
              </a:buClr>
              <a:buSzPct val="125000"/>
              <a:defRPr/>
            </a:pPr>
            <a:r>
              <a:rPr lang="en-US" sz="2800" b="1" dirty="0">
                <a:solidFill>
                  <a:srgbClr val="000066"/>
                </a:solidFill>
              </a:rPr>
              <a:t>SARI@PSU education for all new faculty</a:t>
            </a:r>
          </a:p>
          <a:p>
            <a:pPr marL="914400" lvl="1" indent="-571500" eaLnBrk="1" hangingPunct="1">
              <a:spcBef>
                <a:spcPct val="25000"/>
              </a:spcBef>
              <a:buClr>
                <a:srgbClr val="990000"/>
              </a:buClr>
              <a:buSzPct val="125000"/>
              <a:buFont typeface="Wingdings" panose="05000000000000000000" pitchFamily="2" charset="2"/>
              <a:buChar char="§"/>
              <a:defRPr/>
            </a:pPr>
            <a:r>
              <a:rPr lang="en-US" sz="2400" b="1" dirty="0">
                <a:solidFill>
                  <a:srgbClr val="000066"/>
                </a:solidFill>
              </a:rPr>
              <a:t>RCR, GCP, GLP, DURC (based on research)</a:t>
            </a:r>
          </a:p>
          <a:p>
            <a:pPr>
              <a:spcBef>
                <a:spcPct val="25000"/>
              </a:spcBef>
              <a:buClr>
                <a:srgbClr val="990000"/>
              </a:buClr>
              <a:buSzPct val="125000"/>
              <a:defRPr/>
            </a:pPr>
            <a:endParaRPr lang="en-US" sz="900" b="1" dirty="0">
              <a:solidFill>
                <a:srgbClr val="000066"/>
              </a:solidFill>
            </a:endParaRPr>
          </a:p>
          <a:p>
            <a:pPr>
              <a:spcBef>
                <a:spcPct val="25000"/>
              </a:spcBef>
              <a:buClr>
                <a:srgbClr val="990000"/>
              </a:buClr>
              <a:buSzPct val="125000"/>
              <a:defRPr/>
            </a:pPr>
            <a:endParaRPr lang="en-US" sz="2800" b="1" dirty="0">
              <a:solidFill>
                <a:srgbClr val="000066"/>
              </a:solidFill>
            </a:endParaRPr>
          </a:p>
          <a:p>
            <a:pPr marL="457200" indent="-457200" eaLnBrk="1" hangingPunct="1">
              <a:spcBef>
                <a:spcPct val="10000"/>
              </a:spcBef>
              <a:buClr>
                <a:srgbClr val="990000"/>
              </a:buClr>
              <a:buSzPct val="125000"/>
              <a:buFont typeface="Wingdings" pitchFamily="2" charset="2"/>
              <a:buNone/>
              <a:defRPr/>
            </a:pPr>
            <a:endParaRPr lang="en-US" b="1" dirty="0">
              <a:solidFill>
                <a:srgbClr val="000066"/>
              </a:solidFill>
            </a:endParaRPr>
          </a:p>
        </p:txBody>
      </p:sp>
      <p:sp>
        <p:nvSpPr>
          <p:cNvPr id="19459" name="Rectangle 4"/>
          <p:cNvSpPr>
            <a:spLocks noChangeArrowheads="1"/>
          </p:cNvSpPr>
          <p:nvPr/>
        </p:nvSpPr>
        <p:spPr bwMode="auto">
          <a:xfrm>
            <a:off x="12700" y="100013"/>
            <a:ext cx="9131300" cy="1077218"/>
          </a:xfrm>
          <a:prstGeom prst="rect">
            <a:avLst/>
          </a:prstGeom>
          <a:noFill/>
          <a:ln w="9525">
            <a:noFill/>
            <a:miter lim="800000"/>
            <a:headEnd/>
            <a:tailEnd/>
          </a:ln>
        </p:spPr>
        <p:txBody>
          <a:bodyPr>
            <a:spAutoFit/>
          </a:bodyPr>
          <a:lstStyle/>
          <a:p>
            <a:pPr algn="ctr"/>
            <a:r>
              <a:rPr lang="en-US" sz="3600" b="1" dirty="0">
                <a:solidFill>
                  <a:schemeClr val="bg1"/>
                </a:solidFill>
              </a:rPr>
              <a:t>Office for Research Protections (ORP)</a:t>
            </a:r>
            <a:br>
              <a:rPr lang="en-US" sz="3600" b="1" dirty="0">
                <a:solidFill>
                  <a:schemeClr val="bg1"/>
                </a:solidFill>
              </a:rPr>
            </a:br>
            <a:r>
              <a:rPr lang="en-US" sz="2800" b="1" i="1" dirty="0">
                <a:solidFill>
                  <a:srgbClr val="990000"/>
                </a:solidFill>
              </a:rPr>
              <a:t>www.research.psu.edu/education</a:t>
            </a:r>
          </a:p>
        </p:txBody>
      </p:sp>
    </p:spTree>
    <p:extLst>
      <p:ext uri="{BB962C8B-B14F-4D97-AF65-F5344CB8AC3E}">
        <p14:creationId xmlns:p14="http://schemas.microsoft.com/office/powerpoint/2010/main" val="20875594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3"/>
          <p:cNvSpPr txBox="1">
            <a:spLocks noChangeArrowheads="1"/>
          </p:cNvSpPr>
          <p:nvPr/>
        </p:nvSpPr>
        <p:spPr bwMode="auto">
          <a:xfrm>
            <a:off x="136525" y="990600"/>
            <a:ext cx="8839200" cy="4524315"/>
          </a:xfrm>
          <a:prstGeom prst="rect">
            <a:avLst/>
          </a:prstGeom>
          <a:noFill/>
          <a:ln w="9525">
            <a:noFill/>
            <a:miter lim="800000"/>
            <a:headEnd/>
            <a:tailEnd/>
          </a:ln>
        </p:spPr>
        <p:txBody>
          <a:bodyPr wrap="square">
            <a:spAutoFit/>
          </a:bodyPr>
          <a:lstStyle/>
          <a:p>
            <a:pPr marL="342900" indent="-342900" fontAlgn="auto">
              <a:spcBef>
                <a:spcPts val="0"/>
              </a:spcBef>
              <a:spcAft>
                <a:spcPts val="0"/>
              </a:spcAft>
              <a:buClr>
                <a:srgbClr val="990000"/>
              </a:buClr>
              <a:buSzPct val="155000"/>
              <a:buFontTx/>
              <a:buChar char="•"/>
              <a:defRPr/>
            </a:pPr>
            <a:r>
              <a:rPr lang="en-US" sz="2050" b="1" dirty="0">
                <a:solidFill>
                  <a:srgbClr val="000066"/>
                </a:solidFill>
                <a:latin typeface="+mn-lt"/>
              </a:rPr>
              <a:t>Investigators are required to disclose personal financial interests that are related to his/her institutional responsibilities</a:t>
            </a:r>
          </a:p>
          <a:p>
            <a:pPr marL="342900" indent="-342900" fontAlgn="auto">
              <a:spcBef>
                <a:spcPts val="0"/>
              </a:spcBef>
              <a:spcAft>
                <a:spcPts val="0"/>
              </a:spcAft>
              <a:buClr>
                <a:srgbClr val="990000"/>
              </a:buClr>
              <a:buSzPct val="155000"/>
              <a:buFontTx/>
              <a:buChar char="•"/>
              <a:defRPr/>
            </a:pPr>
            <a:endParaRPr lang="en-US" sz="2050" b="1" dirty="0">
              <a:solidFill>
                <a:srgbClr val="000066"/>
              </a:solidFill>
              <a:latin typeface="+mn-lt"/>
            </a:endParaRPr>
          </a:p>
          <a:p>
            <a:pPr marL="342900" indent="-342900" fontAlgn="auto">
              <a:spcBef>
                <a:spcPts val="0"/>
              </a:spcBef>
              <a:spcAft>
                <a:spcPts val="0"/>
              </a:spcAft>
              <a:buClr>
                <a:srgbClr val="990000"/>
              </a:buClr>
              <a:buSzPct val="155000"/>
              <a:buFontTx/>
              <a:buChar char="•"/>
              <a:defRPr/>
            </a:pPr>
            <a:r>
              <a:rPr lang="en-US" sz="2050" b="1" dirty="0">
                <a:solidFill>
                  <a:srgbClr val="000066"/>
                </a:solidFill>
                <a:latin typeface="+mn-lt"/>
              </a:rPr>
              <a:t>Disclosure triggers: upon hire*, at least annually, within 30 days of discovering or acquiring a new SFI, </a:t>
            </a:r>
            <a:r>
              <a:rPr lang="en-US" sz="2050" b="1" u="sng" dirty="0">
                <a:solidFill>
                  <a:srgbClr val="000066"/>
                </a:solidFill>
                <a:latin typeface="+mn-lt"/>
              </a:rPr>
              <a:t>and</a:t>
            </a:r>
            <a:r>
              <a:rPr lang="en-US" sz="2050" b="1" dirty="0">
                <a:solidFill>
                  <a:srgbClr val="000066"/>
                </a:solidFill>
                <a:latin typeface="+mn-lt"/>
              </a:rPr>
              <a:t> prior to the submission of research proposals that are related to the SFI</a:t>
            </a:r>
            <a:br>
              <a:rPr lang="en-US" sz="2050" b="1" dirty="0">
                <a:solidFill>
                  <a:srgbClr val="000066"/>
                </a:solidFill>
                <a:latin typeface="+mn-lt"/>
              </a:rPr>
            </a:br>
            <a:endParaRPr lang="en-US" sz="2050" b="1" dirty="0">
              <a:solidFill>
                <a:srgbClr val="000066"/>
              </a:solidFill>
              <a:latin typeface="+mn-lt"/>
            </a:endParaRPr>
          </a:p>
          <a:p>
            <a:pPr marL="342900" indent="-342900" fontAlgn="auto">
              <a:spcBef>
                <a:spcPts val="0"/>
              </a:spcBef>
              <a:spcAft>
                <a:spcPts val="0"/>
              </a:spcAft>
              <a:buClr>
                <a:srgbClr val="990000"/>
              </a:buClr>
              <a:buSzPct val="155000"/>
              <a:buFontTx/>
              <a:buChar char="•"/>
              <a:defRPr/>
            </a:pPr>
            <a:r>
              <a:rPr lang="en-US" sz="2050" b="1" dirty="0">
                <a:solidFill>
                  <a:srgbClr val="000066"/>
                </a:solidFill>
                <a:latin typeface="+mn-lt"/>
              </a:rPr>
              <a:t>If the COI Committee determines a potential or perceived conflict between the disclosed SFI and Penn State research, it will work with the investigator to reduce or eliminate the conflict 		</a:t>
            </a:r>
            <a:r>
              <a:rPr lang="en-US" sz="2050" b="1" dirty="0">
                <a:solidFill>
                  <a:srgbClr val="990000"/>
                </a:solidFill>
                <a:latin typeface="+mn-lt"/>
              </a:rPr>
              <a:t>See:	RP06 (</a:t>
            </a:r>
            <a:r>
              <a:rPr lang="en-US" sz="2050" b="1" dirty="0">
                <a:solidFill>
                  <a:srgbClr val="993300"/>
                </a:solidFill>
                <a:latin typeface="+mn-lt"/>
              </a:rPr>
              <a:t>https://guru.psu.edu/policies/RP06.html</a:t>
            </a:r>
            <a:r>
              <a:rPr lang="en-US" sz="2050" b="1" dirty="0">
                <a:solidFill>
                  <a:srgbClr val="990000"/>
                </a:solidFill>
                <a:latin typeface="+mn-lt"/>
              </a:rPr>
              <a:t>)  </a:t>
            </a:r>
          </a:p>
          <a:p>
            <a:pPr fontAlgn="auto">
              <a:spcBef>
                <a:spcPts val="0"/>
              </a:spcBef>
              <a:spcAft>
                <a:spcPts val="0"/>
              </a:spcAft>
              <a:buClr>
                <a:schemeClr val="bg1"/>
              </a:buClr>
              <a:buSzPct val="75000"/>
              <a:tabLst>
                <a:tab pos="346075" algn="l"/>
                <a:tab pos="977900" algn="l"/>
              </a:tabLst>
              <a:defRPr/>
            </a:pPr>
            <a:endParaRPr lang="en-US" sz="2050" b="1" dirty="0">
              <a:solidFill>
                <a:srgbClr val="990000"/>
              </a:solidFill>
              <a:latin typeface="+mn-lt"/>
            </a:endParaRPr>
          </a:p>
          <a:p>
            <a:pPr algn="ctr" fontAlgn="auto">
              <a:spcBef>
                <a:spcPts val="0"/>
              </a:spcBef>
              <a:spcAft>
                <a:spcPts val="0"/>
              </a:spcAft>
              <a:buClr>
                <a:schemeClr val="bg1"/>
              </a:buClr>
              <a:buSzPct val="75000"/>
              <a:tabLst>
                <a:tab pos="346075" algn="l"/>
                <a:tab pos="977900" algn="l"/>
              </a:tabLst>
              <a:defRPr/>
            </a:pPr>
            <a:r>
              <a:rPr lang="en-US" sz="2400" b="1" dirty="0">
                <a:solidFill>
                  <a:srgbClr val="990000"/>
                </a:solidFill>
                <a:latin typeface="+mn-lt"/>
              </a:rPr>
              <a:t>*New faculty will receive an email re: disclosure </a:t>
            </a:r>
            <a:r>
              <a:rPr lang="en-US" sz="2400" b="1" dirty="0">
                <a:solidFill>
                  <a:srgbClr val="990000"/>
                </a:solidFill>
              </a:rPr>
              <a:t>this fall</a:t>
            </a:r>
            <a:endParaRPr lang="en-US" sz="2400" b="1" dirty="0">
              <a:solidFill>
                <a:srgbClr val="990000"/>
              </a:solidFill>
              <a:latin typeface="+mn-lt"/>
            </a:endParaRPr>
          </a:p>
          <a:p>
            <a:pPr fontAlgn="auto">
              <a:spcBef>
                <a:spcPts val="0"/>
              </a:spcBef>
              <a:spcAft>
                <a:spcPts val="0"/>
              </a:spcAft>
              <a:buClr>
                <a:schemeClr val="bg1"/>
              </a:buClr>
              <a:buSzPct val="75000"/>
              <a:tabLst>
                <a:tab pos="346075" algn="l"/>
                <a:tab pos="977900" algn="l"/>
              </a:tabLst>
              <a:defRPr/>
            </a:pPr>
            <a:r>
              <a:rPr lang="en-US" b="1" dirty="0">
                <a:solidFill>
                  <a:srgbClr val="990000"/>
                </a:solidFill>
                <a:latin typeface="+mn-lt"/>
              </a:rPr>
              <a:t>			</a:t>
            </a:r>
          </a:p>
        </p:txBody>
      </p:sp>
      <p:sp>
        <p:nvSpPr>
          <p:cNvPr id="2051" name="Rectangle 5"/>
          <p:cNvSpPr>
            <a:spLocks noChangeArrowheads="1"/>
          </p:cNvSpPr>
          <p:nvPr/>
        </p:nvSpPr>
        <p:spPr bwMode="auto">
          <a:xfrm>
            <a:off x="-31750" y="152400"/>
            <a:ext cx="9175750" cy="646331"/>
          </a:xfrm>
          <a:prstGeom prst="rect">
            <a:avLst/>
          </a:prstGeom>
          <a:noFill/>
          <a:ln w="9525">
            <a:noFill/>
            <a:miter lim="800000"/>
            <a:headEnd/>
            <a:tailEnd/>
          </a:ln>
        </p:spPr>
        <p:txBody>
          <a:bodyPr>
            <a:spAutoFit/>
          </a:bodyPr>
          <a:lstStyle/>
          <a:p>
            <a:pPr algn="ctr"/>
            <a:r>
              <a:rPr lang="en-US" sz="3600" b="1" dirty="0">
                <a:solidFill>
                  <a:schemeClr val="bg1"/>
                </a:solidFill>
                <a:latin typeface="+mn-lt"/>
              </a:rPr>
              <a:t>Significant Financial Interests (“SFI”)</a:t>
            </a:r>
          </a:p>
        </p:txBody>
      </p:sp>
    </p:spTree>
    <p:extLst>
      <p:ext uri="{BB962C8B-B14F-4D97-AF65-F5344CB8AC3E}">
        <p14:creationId xmlns:p14="http://schemas.microsoft.com/office/powerpoint/2010/main" val="21631777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idx="4294967295"/>
          </p:nvPr>
        </p:nvSpPr>
        <p:spPr>
          <a:xfrm>
            <a:off x="-5080" y="121920"/>
            <a:ext cx="9144000" cy="990600"/>
          </a:xfrm>
          <a:prstGeom prst="rect">
            <a:avLst/>
          </a:prstGeom>
        </p:spPr>
        <p:txBody>
          <a:bodyPr/>
          <a:lstStyle/>
          <a:p>
            <a:r>
              <a:rPr lang="en-US" sz="3600" b="1" dirty="0">
                <a:solidFill>
                  <a:schemeClr val="bg1"/>
                </a:solidFill>
              </a:rPr>
              <a:t>Disclosing International Collaborations</a:t>
            </a:r>
          </a:p>
        </p:txBody>
      </p:sp>
      <p:sp>
        <p:nvSpPr>
          <p:cNvPr id="3" name="Content Placeholder 2"/>
          <p:cNvSpPr>
            <a:spLocks noGrp="1"/>
          </p:cNvSpPr>
          <p:nvPr>
            <p:ph idx="4294967295"/>
          </p:nvPr>
        </p:nvSpPr>
        <p:spPr>
          <a:xfrm>
            <a:off x="152400" y="838201"/>
            <a:ext cx="8686800" cy="4952999"/>
          </a:xfrm>
          <a:prstGeom prst="rect">
            <a:avLst/>
          </a:prstGeom>
        </p:spPr>
        <p:txBody>
          <a:bodyPr rtlCol="0">
            <a:noAutofit/>
          </a:bodyPr>
          <a:lstStyle/>
          <a:p>
            <a:pPr fontAlgn="auto">
              <a:spcAft>
                <a:spcPts val="0"/>
              </a:spcAft>
              <a:buClr>
                <a:srgbClr val="993300"/>
              </a:buClr>
              <a:buSzPct val="145000"/>
              <a:buFont typeface="Arial" pitchFamily="34" charset="0"/>
              <a:buChar char="•"/>
              <a:defRPr/>
            </a:pPr>
            <a:r>
              <a:rPr lang="en-US" sz="1800" b="1" dirty="0">
                <a:solidFill>
                  <a:srgbClr val="000066"/>
                </a:solidFill>
              </a:rPr>
              <a:t>The U.S. government is working hard to ensure that federally funded researchers accurately disclose their relationships and activities with foreign institutions and funding agencies.</a:t>
            </a:r>
          </a:p>
          <a:p>
            <a:pPr fontAlgn="auto">
              <a:spcAft>
                <a:spcPts val="0"/>
              </a:spcAft>
              <a:buClr>
                <a:srgbClr val="993300"/>
              </a:buClr>
              <a:buSzPct val="145000"/>
              <a:buFont typeface="Arial" pitchFamily="34" charset="0"/>
              <a:buChar char="•"/>
              <a:defRPr/>
            </a:pPr>
            <a:endParaRPr lang="en-US" sz="1000" b="1" dirty="0">
              <a:solidFill>
                <a:srgbClr val="000066"/>
              </a:solidFill>
            </a:endParaRPr>
          </a:p>
          <a:p>
            <a:pPr fontAlgn="auto">
              <a:spcAft>
                <a:spcPts val="0"/>
              </a:spcAft>
              <a:buClr>
                <a:srgbClr val="993300"/>
              </a:buClr>
              <a:buSzPct val="145000"/>
              <a:buFont typeface="Arial" pitchFamily="34" charset="0"/>
              <a:buChar char="•"/>
              <a:defRPr/>
            </a:pPr>
            <a:r>
              <a:rPr lang="en-US" sz="1800" b="1" dirty="0">
                <a:solidFill>
                  <a:srgbClr val="000066"/>
                </a:solidFill>
              </a:rPr>
              <a:t>Penn State researchers must disclose all applicable “Other Support” as required by federal sponsors.</a:t>
            </a:r>
          </a:p>
          <a:p>
            <a:pPr lvl="1" fontAlgn="auto">
              <a:spcAft>
                <a:spcPts val="0"/>
              </a:spcAft>
              <a:buClr>
                <a:srgbClr val="993300"/>
              </a:buClr>
              <a:buSzPct val="145000"/>
              <a:buFont typeface="Arial" pitchFamily="34" charset="0"/>
              <a:buChar char="•"/>
              <a:defRPr/>
            </a:pPr>
            <a:r>
              <a:rPr lang="en-US" sz="1600" b="1" dirty="0">
                <a:solidFill>
                  <a:srgbClr val="000066"/>
                </a:solidFill>
              </a:rPr>
              <a:t>Examples include (but are not limited to): participation in foreign talent programs, work completed at a non-U.S. site, research conducted with support from a non-U.S. award, consulting or business activities outside the U.S. </a:t>
            </a:r>
          </a:p>
          <a:p>
            <a:pPr lvl="1" fontAlgn="auto">
              <a:spcAft>
                <a:spcPts val="0"/>
              </a:spcAft>
              <a:buClr>
                <a:srgbClr val="993300"/>
              </a:buClr>
              <a:buSzPct val="145000"/>
              <a:buFont typeface="Arial" pitchFamily="34" charset="0"/>
              <a:buChar char="•"/>
              <a:defRPr/>
            </a:pPr>
            <a:r>
              <a:rPr lang="en-US" sz="1600" b="1" dirty="0">
                <a:solidFill>
                  <a:srgbClr val="000066"/>
                </a:solidFill>
              </a:rPr>
              <a:t>Researchers should also promptly report inventions or intellectual property to the Office of Technology Management: </a:t>
            </a:r>
            <a:r>
              <a:rPr lang="en-US" sz="1600" b="1" dirty="0">
                <a:solidFill>
                  <a:srgbClr val="993300"/>
                </a:solidFill>
                <a:hlinkClick r:id="rId3">
                  <a:extLst>
                    <a:ext uri="{A12FA001-AC4F-418D-AE19-62706E023703}">
                      <ahyp:hlinkClr xmlns:ahyp="http://schemas.microsoft.com/office/drawing/2018/hyperlinkcolor" val="tx"/>
                    </a:ext>
                  </a:extLst>
                </a:hlinkClick>
              </a:rPr>
              <a:t>https://www.research.psu.edu/otm/inventors</a:t>
            </a:r>
            <a:r>
              <a:rPr lang="en-US" sz="1600" b="1" dirty="0">
                <a:solidFill>
                  <a:srgbClr val="993300"/>
                </a:solidFill>
              </a:rPr>
              <a:t> </a:t>
            </a:r>
            <a:br>
              <a:rPr lang="en-US" sz="1400" b="1" dirty="0">
                <a:solidFill>
                  <a:srgbClr val="993300"/>
                </a:solidFill>
              </a:rPr>
            </a:br>
            <a:endParaRPr lang="en-US" sz="1400" b="1" dirty="0">
              <a:solidFill>
                <a:srgbClr val="993300"/>
              </a:solidFill>
            </a:endParaRPr>
          </a:p>
          <a:p>
            <a:pPr fontAlgn="auto">
              <a:spcAft>
                <a:spcPts val="0"/>
              </a:spcAft>
              <a:buClr>
                <a:srgbClr val="993300"/>
              </a:buClr>
              <a:buSzPct val="145000"/>
              <a:buFont typeface="Arial" pitchFamily="34" charset="0"/>
              <a:buChar char="•"/>
              <a:defRPr/>
            </a:pPr>
            <a:r>
              <a:rPr lang="en-US" sz="1800" b="1" dirty="0">
                <a:solidFill>
                  <a:srgbClr val="002060"/>
                </a:solidFill>
              </a:rPr>
              <a:t>The OVPR website details the steps you can take to protect yourself and your research. New guidance and clarifications are being issued on a rolling basis; agency-specific updates are sent to research administrators, those with active grants and are posted here:</a:t>
            </a:r>
            <a:br>
              <a:rPr lang="en-US" sz="2400" b="1" dirty="0">
                <a:solidFill>
                  <a:srgbClr val="990000"/>
                </a:solidFill>
              </a:rPr>
            </a:br>
            <a:r>
              <a:rPr lang="en-US" sz="2400" b="1" dirty="0">
                <a:solidFill>
                  <a:srgbClr val="990000"/>
                </a:solidFill>
              </a:rPr>
              <a:t>https://www.research.psu.edu/international_affiliations</a:t>
            </a:r>
            <a:endParaRPr lang="en-US" sz="2400" b="1" dirty="0">
              <a:solidFill>
                <a:srgbClr val="993300"/>
              </a:solidFill>
            </a:endParaRPr>
          </a:p>
        </p:txBody>
      </p:sp>
    </p:spTree>
    <p:extLst>
      <p:ext uri="{BB962C8B-B14F-4D97-AF65-F5344CB8AC3E}">
        <p14:creationId xmlns:p14="http://schemas.microsoft.com/office/powerpoint/2010/main" val="34121221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idx="4294967295"/>
          </p:nvPr>
        </p:nvSpPr>
        <p:spPr>
          <a:xfrm>
            <a:off x="-5080" y="76200"/>
            <a:ext cx="9144000" cy="990600"/>
          </a:xfrm>
          <a:prstGeom prst="rect">
            <a:avLst/>
          </a:prstGeom>
        </p:spPr>
        <p:txBody>
          <a:bodyPr/>
          <a:lstStyle/>
          <a:p>
            <a:r>
              <a:rPr lang="en-US" sz="3600" b="1" dirty="0">
                <a:solidFill>
                  <a:schemeClr val="bg1"/>
                </a:solidFill>
              </a:rPr>
              <a:t>Outside Professional Commitments</a:t>
            </a:r>
          </a:p>
        </p:txBody>
      </p:sp>
      <p:sp>
        <p:nvSpPr>
          <p:cNvPr id="3" name="Content Placeholder 2"/>
          <p:cNvSpPr>
            <a:spLocks noGrp="1"/>
          </p:cNvSpPr>
          <p:nvPr>
            <p:ph idx="4294967295"/>
          </p:nvPr>
        </p:nvSpPr>
        <p:spPr>
          <a:xfrm>
            <a:off x="337820" y="952500"/>
            <a:ext cx="8458200" cy="4952999"/>
          </a:xfrm>
          <a:prstGeom prst="rect">
            <a:avLst/>
          </a:prstGeom>
        </p:spPr>
        <p:txBody>
          <a:bodyPr rtlCol="0">
            <a:noAutofit/>
          </a:bodyPr>
          <a:lstStyle/>
          <a:p>
            <a:pPr fontAlgn="auto">
              <a:spcAft>
                <a:spcPts val="0"/>
              </a:spcAft>
              <a:buClr>
                <a:srgbClr val="993300"/>
              </a:buClr>
              <a:buSzPct val="145000"/>
              <a:buFont typeface="Arial" pitchFamily="34" charset="0"/>
              <a:buChar char="•"/>
              <a:defRPr/>
            </a:pPr>
            <a:r>
              <a:rPr lang="en-US" sz="2000" b="1" dirty="0">
                <a:solidFill>
                  <a:srgbClr val="000066"/>
                </a:solidFill>
              </a:rPr>
              <a:t>Outside business activities cannot exceed 40 hours per month.</a:t>
            </a:r>
          </a:p>
          <a:p>
            <a:pPr fontAlgn="auto">
              <a:spcAft>
                <a:spcPts val="0"/>
              </a:spcAft>
              <a:buClr>
                <a:srgbClr val="993300"/>
              </a:buClr>
              <a:buSzPct val="145000"/>
              <a:buFont typeface="Arial" pitchFamily="34" charset="0"/>
              <a:buChar char="•"/>
              <a:defRPr/>
            </a:pPr>
            <a:endParaRPr lang="en-US" sz="1000" b="1" dirty="0">
              <a:solidFill>
                <a:srgbClr val="000066"/>
              </a:solidFill>
            </a:endParaRPr>
          </a:p>
          <a:p>
            <a:pPr fontAlgn="auto">
              <a:spcAft>
                <a:spcPts val="0"/>
              </a:spcAft>
              <a:buClr>
                <a:srgbClr val="993300"/>
              </a:buClr>
              <a:buSzPct val="145000"/>
              <a:buFont typeface="Arial" pitchFamily="34" charset="0"/>
              <a:buChar char="•"/>
              <a:defRPr/>
            </a:pPr>
            <a:r>
              <a:rPr lang="en-US" sz="2000" b="1" dirty="0">
                <a:solidFill>
                  <a:srgbClr val="000066"/>
                </a:solidFill>
              </a:rPr>
              <a:t>Special care should be exercised in executing private consulting contracts or arrangements.  For example:</a:t>
            </a:r>
          </a:p>
          <a:p>
            <a:pPr fontAlgn="auto">
              <a:spcAft>
                <a:spcPts val="0"/>
              </a:spcAft>
              <a:buClr>
                <a:srgbClr val="993300"/>
              </a:buClr>
              <a:buSzPct val="145000"/>
              <a:buFont typeface="Arial" pitchFamily="34" charset="0"/>
              <a:buChar char="•"/>
              <a:defRPr/>
            </a:pPr>
            <a:endParaRPr lang="en-US" sz="1000" b="1" dirty="0">
              <a:solidFill>
                <a:srgbClr val="000066"/>
              </a:solidFill>
            </a:endParaRPr>
          </a:p>
          <a:p>
            <a:pPr lvl="1" fontAlgn="auto">
              <a:spcAft>
                <a:spcPts val="0"/>
              </a:spcAft>
              <a:buClr>
                <a:srgbClr val="993300"/>
              </a:buClr>
              <a:buSzPct val="145000"/>
              <a:buFont typeface="Arial" pitchFamily="34" charset="0"/>
              <a:buChar char="–"/>
              <a:defRPr/>
            </a:pPr>
            <a:r>
              <a:rPr lang="en-US" sz="1800" b="1" dirty="0">
                <a:solidFill>
                  <a:srgbClr val="000066"/>
                </a:solidFill>
              </a:rPr>
              <a:t>contracts should be examined to ensure that the assignment of rights to intellectual property evolving from consulting activities does not conflict with the patent agreement signed by all faculty; and </a:t>
            </a:r>
          </a:p>
          <a:p>
            <a:pPr lvl="1" fontAlgn="auto">
              <a:spcAft>
                <a:spcPts val="0"/>
              </a:spcAft>
              <a:buClr>
                <a:srgbClr val="993300"/>
              </a:buClr>
              <a:buSzPct val="145000"/>
              <a:buFont typeface="Arial" pitchFamily="34" charset="0"/>
              <a:buChar char="–"/>
              <a:defRPr/>
            </a:pPr>
            <a:endParaRPr lang="en-US" sz="1000" b="1" dirty="0">
              <a:solidFill>
                <a:srgbClr val="000066"/>
              </a:solidFill>
            </a:endParaRPr>
          </a:p>
          <a:p>
            <a:pPr lvl="1" fontAlgn="auto">
              <a:spcAft>
                <a:spcPts val="0"/>
              </a:spcAft>
              <a:buClr>
                <a:srgbClr val="993300"/>
              </a:buClr>
              <a:buSzPct val="145000"/>
              <a:buFont typeface="Arial" pitchFamily="34" charset="0"/>
              <a:buChar char="–"/>
              <a:defRPr/>
            </a:pPr>
            <a:r>
              <a:rPr lang="en-US" sz="1800" b="1" dirty="0">
                <a:solidFill>
                  <a:srgbClr val="000066"/>
                </a:solidFill>
              </a:rPr>
              <a:t>any associated compensation will likely require a financial disclosure by the faculty involved </a:t>
            </a:r>
          </a:p>
          <a:p>
            <a:pPr fontAlgn="auto">
              <a:spcAft>
                <a:spcPts val="0"/>
              </a:spcAft>
              <a:buFont typeface="Arial" pitchFamily="34" charset="0"/>
              <a:buNone/>
              <a:defRPr/>
            </a:pPr>
            <a:r>
              <a:rPr lang="en-US" sz="1200" dirty="0">
                <a:solidFill>
                  <a:srgbClr val="000066"/>
                </a:solidFill>
              </a:rPr>
              <a:t>	</a:t>
            </a:r>
          </a:p>
          <a:p>
            <a:pPr fontAlgn="auto">
              <a:spcAft>
                <a:spcPts val="0"/>
              </a:spcAft>
              <a:buClr>
                <a:schemeClr val="bg1"/>
              </a:buClr>
              <a:buSzPct val="75000"/>
              <a:buFont typeface="Arial" pitchFamily="34" charset="0"/>
              <a:buChar char="•"/>
              <a:tabLst>
                <a:tab pos="346075" algn="l"/>
                <a:tab pos="977900" algn="l"/>
              </a:tabLst>
              <a:defRPr/>
            </a:pPr>
            <a:r>
              <a:rPr lang="en-US" sz="1200" dirty="0">
                <a:solidFill>
                  <a:srgbClr val="000066"/>
                </a:solidFill>
              </a:rPr>
              <a:t> </a:t>
            </a:r>
            <a:r>
              <a:rPr lang="en-US" sz="1800" b="1" dirty="0">
                <a:solidFill>
                  <a:srgbClr val="990000"/>
                </a:solidFill>
              </a:rPr>
              <a:t>See:	</a:t>
            </a:r>
            <a:r>
              <a:rPr lang="en-US" sz="1800" b="1" dirty="0">
                <a:solidFill>
                  <a:srgbClr val="993300"/>
                </a:solidFill>
              </a:rPr>
              <a:t>AC80    (https://policy.psu.edu/policies/ac80</a:t>
            </a:r>
            <a:r>
              <a:rPr lang="en-US" sz="1800" b="1" dirty="0">
                <a:solidFill>
                  <a:srgbClr val="990000"/>
                </a:solidFill>
              </a:rPr>
              <a:t>)  </a:t>
            </a:r>
          </a:p>
          <a:p>
            <a:pPr fontAlgn="auto">
              <a:spcAft>
                <a:spcPts val="0"/>
              </a:spcAft>
              <a:buClr>
                <a:schemeClr val="bg1"/>
              </a:buClr>
              <a:buSzPct val="75000"/>
              <a:buFont typeface="Arial" pitchFamily="34" charset="0"/>
              <a:buChar char="•"/>
              <a:tabLst>
                <a:tab pos="346075" algn="l"/>
                <a:tab pos="977900" algn="l"/>
              </a:tabLst>
              <a:defRPr/>
            </a:pPr>
            <a:r>
              <a:rPr lang="en-US" sz="1800" b="1" dirty="0">
                <a:solidFill>
                  <a:srgbClr val="990000"/>
                </a:solidFill>
              </a:rPr>
              <a:t>		</a:t>
            </a:r>
            <a:r>
              <a:rPr lang="en-US" sz="1800" b="1" dirty="0">
                <a:solidFill>
                  <a:srgbClr val="993300"/>
                </a:solidFill>
              </a:rPr>
              <a:t>AD77    (https://policy.psu.edu/policies/ad77)</a:t>
            </a:r>
            <a:br>
              <a:rPr lang="en-US" sz="1800" b="1" dirty="0">
                <a:solidFill>
                  <a:srgbClr val="993300"/>
                </a:solidFill>
              </a:rPr>
            </a:br>
            <a:r>
              <a:rPr lang="en-US" sz="1800" b="1" dirty="0">
                <a:solidFill>
                  <a:srgbClr val="993300"/>
                </a:solidFill>
              </a:rPr>
              <a:t>		RP06	(https://policy.psu.edu/policies/rp06) </a:t>
            </a:r>
            <a:br>
              <a:rPr lang="en-US" sz="1800" b="1" dirty="0">
                <a:solidFill>
                  <a:srgbClr val="993300"/>
                </a:solidFill>
              </a:rPr>
            </a:br>
            <a:r>
              <a:rPr lang="en-US" sz="1800" b="1" dirty="0">
                <a:solidFill>
                  <a:srgbClr val="993300"/>
                </a:solidFill>
              </a:rPr>
              <a:t>		 </a:t>
            </a:r>
          </a:p>
        </p:txBody>
      </p:sp>
    </p:spTree>
    <p:extLst>
      <p:ext uri="{BB962C8B-B14F-4D97-AF65-F5344CB8AC3E}">
        <p14:creationId xmlns:p14="http://schemas.microsoft.com/office/powerpoint/2010/main" val="16192210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1"/>
          <p:cNvSpPr txBox="1">
            <a:spLocks noChangeArrowheads="1"/>
          </p:cNvSpPr>
          <p:nvPr/>
        </p:nvSpPr>
        <p:spPr bwMode="auto">
          <a:xfrm>
            <a:off x="0" y="152400"/>
            <a:ext cx="9144000" cy="646113"/>
          </a:xfrm>
          <a:prstGeom prst="rect">
            <a:avLst/>
          </a:prstGeom>
          <a:noFill/>
          <a:ln w="9525">
            <a:noFill/>
            <a:miter lim="800000"/>
            <a:headEnd/>
            <a:tailEnd/>
          </a:ln>
        </p:spPr>
        <p:txBody>
          <a:bodyPr>
            <a:spAutoFit/>
          </a:bodyPr>
          <a:lstStyle/>
          <a:p>
            <a:pPr algn="ctr"/>
            <a:r>
              <a:rPr lang="en-US" sz="3600" b="1" dirty="0">
                <a:solidFill>
                  <a:schemeClr val="bg1"/>
                </a:solidFill>
              </a:rPr>
              <a:t>Data Management and Integrity</a:t>
            </a:r>
          </a:p>
        </p:txBody>
      </p:sp>
      <p:sp>
        <p:nvSpPr>
          <p:cNvPr id="21507" name="TextBox 2"/>
          <p:cNvSpPr txBox="1">
            <a:spLocks noChangeArrowheads="1"/>
          </p:cNvSpPr>
          <p:nvPr/>
        </p:nvSpPr>
        <p:spPr bwMode="auto">
          <a:xfrm>
            <a:off x="762000" y="1228397"/>
            <a:ext cx="8382000" cy="5909310"/>
          </a:xfrm>
          <a:prstGeom prst="rect">
            <a:avLst/>
          </a:prstGeom>
          <a:noFill/>
          <a:ln w="9525">
            <a:noFill/>
            <a:miter lim="800000"/>
            <a:headEnd/>
            <a:tailEnd/>
          </a:ln>
        </p:spPr>
        <p:txBody>
          <a:bodyPr wrap="square">
            <a:spAutoFit/>
          </a:bodyPr>
          <a:lstStyle/>
          <a:p>
            <a:pPr marL="346075" indent="-346075">
              <a:buClr>
                <a:srgbClr val="993300"/>
              </a:buClr>
              <a:buSzPct val="155000"/>
              <a:tabLst>
                <a:tab pos="346075" algn="l"/>
              </a:tabLst>
            </a:pPr>
            <a:r>
              <a:rPr lang="en-US" sz="2800" b="1" dirty="0">
                <a:solidFill>
                  <a:srgbClr val="000066"/>
                </a:solidFill>
              </a:rPr>
              <a:t>Researchers are responsible for:</a:t>
            </a:r>
          </a:p>
          <a:p>
            <a:pPr marL="346075" indent="-346075">
              <a:buClr>
                <a:srgbClr val="993300"/>
              </a:buClr>
              <a:buSzPct val="155000"/>
              <a:tabLst>
                <a:tab pos="346075" algn="l"/>
              </a:tabLst>
            </a:pPr>
            <a:endParaRPr lang="en-US" sz="2800" b="1" dirty="0">
              <a:solidFill>
                <a:srgbClr val="000066"/>
              </a:solidFill>
            </a:endParaRPr>
          </a:p>
          <a:p>
            <a:pPr marL="346075" indent="-346075">
              <a:buClr>
                <a:srgbClr val="993300"/>
              </a:buClr>
              <a:buSzPct val="155000"/>
              <a:buFont typeface="Arial" charset="0"/>
              <a:buChar char="•"/>
              <a:tabLst>
                <a:tab pos="346075" algn="l"/>
              </a:tabLst>
            </a:pPr>
            <a:r>
              <a:rPr lang="en-US" sz="2800" b="1" dirty="0">
                <a:solidFill>
                  <a:srgbClr val="000066"/>
                </a:solidFill>
              </a:rPr>
              <a:t>Ensuring the integrity of their data</a:t>
            </a:r>
          </a:p>
          <a:p>
            <a:pPr marL="803275" lvl="1" indent="-346075">
              <a:buClr>
                <a:srgbClr val="993300"/>
              </a:buClr>
              <a:buSzPct val="155000"/>
              <a:buFont typeface="Arial" charset="0"/>
              <a:buChar char="•"/>
              <a:tabLst>
                <a:tab pos="346075" algn="l"/>
              </a:tabLst>
            </a:pPr>
            <a:r>
              <a:rPr lang="en-US" b="1" u="sng" dirty="0">
                <a:highlight>
                  <a:srgbClr val="FFFFFF"/>
                </a:highlight>
              </a:rPr>
              <a:t>RP02  (</a:t>
            </a:r>
            <a:r>
              <a:rPr lang="en-US" b="1" u="sng" dirty="0">
                <a:highlight>
                  <a:srgbClr val="FFFFFF"/>
                </a:highlight>
                <a:hlinkClick r:id="rId3">
                  <a:extLst>
                    <a:ext uri="{A12FA001-AC4F-418D-AE19-62706E023703}">
                      <ahyp:hlinkClr xmlns:ahyp="http://schemas.microsoft.com/office/drawing/2018/hyperlinkcolor" val="tx"/>
                    </a:ext>
                  </a:extLst>
                </a:hlinkClick>
              </a:rPr>
              <a:t>https://policy.psu.edu/policies/rp02</a:t>
            </a:r>
            <a:r>
              <a:rPr lang="en-US" b="1" u="sng" dirty="0">
                <a:highlight>
                  <a:srgbClr val="FFFFFF"/>
                </a:highlight>
              </a:rPr>
              <a:t>)  </a:t>
            </a:r>
          </a:p>
          <a:p>
            <a:pPr marL="342900" lvl="1" indent="-342900">
              <a:buClr>
                <a:srgbClr val="993300"/>
              </a:buClr>
              <a:buSzPct val="155000"/>
              <a:buFont typeface="Arial" charset="0"/>
              <a:buChar char="•"/>
              <a:tabLst>
                <a:tab pos="346075" algn="l"/>
              </a:tabLst>
            </a:pPr>
            <a:r>
              <a:rPr lang="en-US" sz="2800" b="1" dirty="0">
                <a:solidFill>
                  <a:srgbClr val="000066"/>
                </a:solidFill>
              </a:rPr>
              <a:t>Ensuring that the data from published papers are </a:t>
            </a:r>
            <a:r>
              <a:rPr lang="en-US" sz="2800" b="1" dirty="0" err="1">
                <a:solidFill>
                  <a:srgbClr val="000066"/>
                </a:solidFill>
              </a:rPr>
              <a:t>publically</a:t>
            </a:r>
            <a:r>
              <a:rPr lang="en-US" sz="2800" b="1" dirty="0">
                <a:solidFill>
                  <a:srgbClr val="000066"/>
                </a:solidFill>
              </a:rPr>
              <a:t> accessible</a:t>
            </a:r>
          </a:p>
          <a:p>
            <a:pPr marL="800100" lvl="2" indent="-342900">
              <a:buClr>
                <a:srgbClr val="993300"/>
              </a:buClr>
              <a:buSzPct val="155000"/>
              <a:buFont typeface="Arial" charset="0"/>
              <a:buChar char="•"/>
              <a:tabLst>
                <a:tab pos="346075" algn="l"/>
              </a:tabLst>
            </a:pPr>
            <a:r>
              <a:rPr lang="en-US" b="1" u="sng" dirty="0">
                <a:highlight>
                  <a:srgbClr val="FFFFFF"/>
                </a:highlight>
                <a:hlinkClick r:id="rId4">
                  <a:extLst>
                    <a:ext uri="{A12FA001-AC4F-418D-AE19-62706E023703}">
                      <ahyp:hlinkClr xmlns:ahyp="http://schemas.microsoft.com/office/drawing/2018/hyperlinkcolor" val="tx"/>
                    </a:ext>
                  </a:extLst>
                </a:hlinkClick>
              </a:rPr>
              <a:t>http://datacommons.psu.edu/</a:t>
            </a:r>
            <a:r>
              <a:rPr lang="en-US" b="1" u="sng" dirty="0">
                <a:highlight>
                  <a:srgbClr val="FFFFFF"/>
                </a:highlight>
              </a:rPr>
              <a:t> </a:t>
            </a:r>
            <a:r>
              <a:rPr lang="en-US" b="1" dirty="0">
                <a:highlight>
                  <a:srgbClr val="FFFFFF"/>
                </a:highlight>
              </a:rPr>
              <a:t> </a:t>
            </a:r>
          </a:p>
          <a:p>
            <a:pPr marL="346075" indent="-346075">
              <a:buClr>
                <a:srgbClr val="993300"/>
              </a:buClr>
              <a:buSzPct val="155000"/>
              <a:buFont typeface="Arial" charset="0"/>
              <a:buChar char="•"/>
              <a:tabLst>
                <a:tab pos="346075" algn="l"/>
              </a:tabLst>
            </a:pPr>
            <a:r>
              <a:rPr lang="en-US" sz="2800" b="1" dirty="0">
                <a:solidFill>
                  <a:srgbClr val="000066"/>
                </a:solidFill>
              </a:rPr>
              <a:t>Properly archiving data</a:t>
            </a:r>
          </a:p>
          <a:p>
            <a:pPr marL="800100" lvl="2" indent="-342900">
              <a:buClr>
                <a:srgbClr val="993300"/>
              </a:buClr>
              <a:buSzPct val="155000"/>
              <a:buFont typeface="Arial" charset="0"/>
              <a:buChar char="•"/>
              <a:tabLst>
                <a:tab pos="346075" algn="l"/>
              </a:tabLst>
            </a:pPr>
            <a:r>
              <a:rPr lang="en-US" b="1" u="sng" dirty="0">
                <a:highlight>
                  <a:srgbClr val="FFFFFF"/>
                </a:highlight>
                <a:hlinkClick r:id="rId5">
                  <a:extLst>
                    <a:ext uri="{A12FA001-AC4F-418D-AE19-62706E023703}">
                      <ahyp:hlinkClr xmlns:ahyp="http://schemas.microsoft.com/office/drawing/2018/hyperlinkcolor" val="tx"/>
                    </a:ext>
                  </a:extLst>
                </a:hlinkClick>
              </a:rPr>
              <a:t>AD22</a:t>
            </a:r>
            <a:r>
              <a:rPr lang="en-US" b="1" u="sng" dirty="0">
                <a:highlight>
                  <a:srgbClr val="FFFFFF"/>
                </a:highlight>
              </a:rPr>
              <a:t> – Health Insurance Portability and Accountability Act (HIPAA) </a:t>
            </a:r>
          </a:p>
          <a:p>
            <a:pPr marL="800100" lvl="2" indent="-342900">
              <a:buClr>
                <a:srgbClr val="993300"/>
              </a:buClr>
              <a:buSzPct val="155000"/>
              <a:buFont typeface="Arial" charset="0"/>
              <a:buChar char="•"/>
              <a:tabLst>
                <a:tab pos="346075" algn="l"/>
              </a:tabLst>
            </a:pPr>
            <a:r>
              <a:rPr lang="en-US" b="1" u="sng" dirty="0">
                <a:highlight>
                  <a:srgbClr val="FFFFFF"/>
                </a:highlight>
                <a:hlinkClick r:id="rId6">
                  <a:extLst>
                    <a:ext uri="{A12FA001-AC4F-418D-AE19-62706E023703}">
                      <ahyp:hlinkClr xmlns:ahyp="http://schemas.microsoft.com/office/drawing/2018/hyperlinkcolor" val="tx"/>
                    </a:ext>
                  </a:extLst>
                </a:hlinkClick>
              </a:rPr>
              <a:t>AD35</a:t>
            </a:r>
            <a:r>
              <a:rPr lang="en-US" b="1" u="sng" dirty="0">
                <a:highlight>
                  <a:srgbClr val="FFFFFF"/>
                </a:highlight>
              </a:rPr>
              <a:t> – University Archives and Records Management </a:t>
            </a:r>
          </a:p>
          <a:p>
            <a:pPr marL="800100" lvl="2" indent="-342900">
              <a:buClr>
                <a:srgbClr val="993300"/>
              </a:buClr>
              <a:buSzPct val="155000"/>
              <a:buFont typeface="Arial" charset="0"/>
              <a:buChar char="•"/>
              <a:tabLst>
                <a:tab pos="346075" algn="l"/>
              </a:tabLst>
            </a:pPr>
            <a:r>
              <a:rPr lang="en-US" b="1" u="sng" dirty="0">
                <a:highlight>
                  <a:srgbClr val="FFFFFF"/>
                </a:highlight>
                <a:hlinkClick r:id="rId7">
                  <a:extLst>
                    <a:ext uri="{A12FA001-AC4F-418D-AE19-62706E023703}">
                      <ahyp:hlinkClr xmlns:ahyp="http://schemas.microsoft.com/office/drawing/2018/hyperlinkcolor" val="tx"/>
                    </a:ext>
                  </a:extLst>
                </a:hlinkClick>
              </a:rPr>
              <a:t>AD53</a:t>
            </a:r>
            <a:r>
              <a:rPr lang="en-US" b="1" u="sng" dirty="0">
                <a:highlight>
                  <a:srgbClr val="FFFFFF"/>
                </a:highlight>
              </a:rPr>
              <a:t> – Privacy Policy </a:t>
            </a:r>
          </a:p>
          <a:p>
            <a:pPr marL="800100" lvl="2" indent="-342900">
              <a:buClr>
                <a:srgbClr val="993300"/>
              </a:buClr>
              <a:buSzPct val="155000"/>
              <a:buFont typeface="Arial" charset="0"/>
              <a:buChar char="•"/>
              <a:tabLst>
                <a:tab pos="346075" algn="l"/>
              </a:tabLst>
            </a:pPr>
            <a:r>
              <a:rPr lang="en-US" b="1" u="sng" dirty="0">
                <a:highlight>
                  <a:srgbClr val="FFFFFF"/>
                </a:highlight>
                <a:hlinkClick r:id="rId8">
                  <a:extLst>
                    <a:ext uri="{A12FA001-AC4F-418D-AE19-62706E023703}">
                      <ahyp:hlinkClr xmlns:ahyp="http://schemas.microsoft.com/office/drawing/2018/hyperlinkcolor" val="tx"/>
                    </a:ext>
                  </a:extLst>
                </a:hlinkClick>
              </a:rPr>
              <a:t>AD95</a:t>
            </a:r>
            <a:r>
              <a:rPr lang="en-US" b="1" u="sng" dirty="0">
                <a:highlight>
                  <a:srgbClr val="FFFFFF"/>
                </a:highlight>
              </a:rPr>
              <a:t> – Information Assurance and IT Security </a:t>
            </a:r>
          </a:p>
          <a:p>
            <a:pPr marL="800100" lvl="2" indent="-342900">
              <a:buClr>
                <a:srgbClr val="993300"/>
              </a:buClr>
              <a:buSzPct val="155000"/>
              <a:buFont typeface="Arial" charset="0"/>
              <a:buChar char="•"/>
              <a:tabLst>
                <a:tab pos="346075" algn="l"/>
              </a:tabLst>
            </a:pPr>
            <a:r>
              <a:rPr lang="en-US" b="1" u="sng" dirty="0">
                <a:highlight>
                  <a:srgbClr val="FFFFFF"/>
                </a:highlight>
                <a:hlinkClick r:id="rId9">
                  <a:extLst>
                    <a:ext uri="{A12FA001-AC4F-418D-AE19-62706E023703}">
                      <ahyp:hlinkClr xmlns:ahyp="http://schemas.microsoft.com/office/drawing/2018/hyperlinkcolor" val="tx"/>
                    </a:ext>
                  </a:extLst>
                </a:hlinkClick>
              </a:rPr>
              <a:t>AD96</a:t>
            </a:r>
            <a:r>
              <a:rPr lang="en-US" b="1" u="sng" dirty="0">
                <a:highlight>
                  <a:srgbClr val="FFFFFF"/>
                </a:highlight>
              </a:rPr>
              <a:t> – Acceptable Use of University Information Resources </a:t>
            </a:r>
            <a:br>
              <a:rPr lang="en-US" b="1" dirty="0">
                <a:highlight>
                  <a:srgbClr val="FFFF00"/>
                </a:highlight>
              </a:rPr>
            </a:br>
            <a:r>
              <a:rPr lang="en-US" b="1" dirty="0">
                <a:highlight>
                  <a:srgbClr val="FFFF00"/>
                </a:highlight>
              </a:rPr>
              <a:t> </a:t>
            </a:r>
            <a:endParaRPr lang="en-US" dirty="0">
              <a:highlight>
                <a:srgbClr val="FFFF00"/>
              </a:highlight>
            </a:endParaRPr>
          </a:p>
          <a:p>
            <a:pPr marL="346075" indent="-346075">
              <a:buClr>
                <a:srgbClr val="993300"/>
              </a:buClr>
              <a:buSzPct val="155000"/>
              <a:buFont typeface="Arial" charset="0"/>
              <a:buChar char="•"/>
              <a:tabLst>
                <a:tab pos="346075" algn="l"/>
              </a:tabLst>
            </a:pPr>
            <a:endParaRPr lang="en-US" sz="2800" b="1" dirty="0">
              <a:solidFill>
                <a:srgbClr val="000066"/>
              </a:solidFill>
            </a:endParaRPr>
          </a:p>
          <a:p>
            <a:pPr marL="346075" indent="-346075">
              <a:buClr>
                <a:srgbClr val="993300"/>
              </a:buClr>
              <a:buSzPct val="155000"/>
              <a:buFont typeface="Arial" charset="0"/>
              <a:buChar char="•"/>
              <a:tabLst>
                <a:tab pos="346075" algn="l"/>
              </a:tabLst>
            </a:pPr>
            <a:endParaRPr lang="en-US" sz="2800" b="1" dirty="0">
              <a:solidFill>
                <a:srgbClr val="000066"/>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Text Box 3"/>
          <p:cNvSpPr txBox="1">
            <a:spLocks noChangeArrowheads="1"/>
          </p:cNvSpPr>
          <p:nvPr/>
        </p:nvSpPr>
        <p:spPr bwMode="auto">
          <a:xfrm>
            <a:off x="304800" y="990600"/>
            <a:ext cx="8686800" cy="4644348"/>
          </a:xfrm>
          <a:prstGeom prst="rect">
            <a:avLst/>
          </a:prstGeom>
          <a:noFill/>
          <a:ln w="9525">
            <a:noFill/>
            <a:miter lim="800000"/>
            <a:headEnd/>
            <a:tailEnd/>
          </a:ln>
          <a:effectLst/>
        </p:spPr>
        <p:txBody>
          <a:bodyPr wrap="square">
            <a:spAutoFit/>
          </a:bodyPr>
          <a:lstStyle/>
          <a:p>
            <a:pPr>
              <a:spcBef>
                <a:spcPct val="50000"/>
              </a:spcBef>
              <a:spcAft>
                <a:spcPct val="30000"/>
              </a:spcAft>
              <a:buClr>
                <a:srgbClr val="990000"/>
              </a:buClr>
              <a:buSzPct val="155000"/>
              <a:defRPr/>
            </a:pPr>
            <a:r>
              <a:rPr lang="en-US" sz="2800" b="1" dirty="0">
                <a:solidFill>
                  <a:srgbClr val="000066"/>
                </a:solidFill>
              </a:rPr>
              <a:t>Equipment </a:t>
            </a:r>
            <a:r>
              <a:rPr lang="en-US" sz="2000" b="1" dirty="0">
                <a:solidFill>
                  <a:srgbClr val="000066"/>
                </a:solidFill>
              </a:rPr>
              <a:t>(if required by sponsor)</a:t>
            </a:r>
            <a:r>
              <a:rPr lang="en-US" sz="2800" b="1" dirty="0">
                <a:solidFill>
                  <a:srgbClr val="000066"/>
                </a:solidFill>
              </a:rPr>
              <a:t>:</a:t>
            </a:r>
            <a:r>
              <a:rPr lang="en-US" sz="2400" dirty="0">
                <a:solidFill>
                  <a:srgbClr val="000066"/>
                </a:solidFill>
              </a:rPr>
              <a:t>  </a:t>
            </a:r>
          </a:p>
          <a:p>
            <a:pPr marL="571500" lvl="1" indent="-342900">
              <a:spcBef>
                <a:spcPts val="300"/>
              </a:spcBef>
              <a:buClr>
                <a:srgbClr val="990000"/>
              </a:buClr>
              <a:buSzPct val="155000"/>
              <a:buFontTx/>
              <a:buChar char="•"/>
              <a:defRPr/>
            </a:pPr>
            <a:r>
              <a:rPr lang="en-US" sz="2400" b="1" dirty="0">
                <a:solidFill>
                  <a:srgbClr val="000066"/>
                </a:solidFill>
              </a:rPr>
              <a:t>Match of 15% from central on minimum annual equipment cost of $100,000</a:t>
            </a:r>
          </a:p>
          <a:p>
            <a:pPr marL="571500" lvl="1" indent="-342900">
              <a:spcBef>
                <a:spcPts val="300"/>
              </a:spcBef>
              <a:buClr>
                <a:srgbClr val="990000"/>
              </a:buClr>
              <a:buSzPct val="155000"/>
              <a:buFontTx/>
              <a:buChar char="•"/>
              <a:defRPr/>
            </a:pPr>
            <a:r>
              <a:rPr lang="en-US" sz="2400" b="1" dirty="0">
                <a:solidFill>
                  <a:srgbClr val="000066"/>
                </a:solidFill>
              </a:rPr>
              <a:t>College/department must match at a minimum of 7.5%</a:t>
            </a:r>
          </a:p>
          <a:p>
            <a:pPr marL="2854325" lvl="5" indent="-796925">
              <a:spcBef>
                <a:spcPts val="300"/>
              </a:spcBef>
              <a:buClr>
                <a:srgbClr val="990000"/>
              </a:buClr>
              <a:buSzPct val="155000"/>
              <a:defRPr/>
            </a:pPr>
            <a:r>
              <a:rPr lang="en-US" sz="2400" b="1" dirty="0">
                <a:solidFill>
                  <a:srgbClr val="993300"/>
                </a:solidFill>
              </a:rPr>
              <a:t>	</a:t>
            </a:r>
            <a:r>
              <a:rPr lang="en-US" sz="2000" b="1" dirty="0">
                <a:solidFill>
                  <a:srgbClr val="993300"/>
                </a:solidFill>
              </a:rPr>
              <a:t> </a:t>
            </a:r>
            <a:r>
              <a:rPr lang="en-US" sz="2000" b="1" dirty="0">
                <a:solidFill>
                  <a:srgbClr val="993300"/>
                </a:solidFill>
                <a:hlinkClick r:id="rId3">
                  <a:extLst>
                    <a:ext uri="{A12FA001-AC4F-418D-AE19-62706E023703}">
                      <ahyp:hlinkClr xmlns:ahyp="http://schemas.microsoft.com/office/drawing/2018/hyperlinkcolor" val="tx"/>
                    </a:ext>
                  </a:extLst>
                </a:hlinkClick>
              </a:rPr>
              <a:t>https://policy.psu.edu/policies/rag51</a:t>
            </a:r>
            <a:br>
              <a:rPr lang="en-US" sz="2000" b="1" dirty="0">
                <a:solidFill>
                  <a:srgbClr val="993300"/>
                </a:solidFill>
              </a:rPr>
            </a:br>
            <a:endParaRPr lang="en-US" sz="1600" b="1" dirty="0">
              <a:solidFill>
                <a:srgbClr val="000066"/>
              </a:solidFill>
            </a:endParaRPr>
          </a:p>
          <a:p>
            <a:pPr>
              <a:spcAft>
                <a:spcPct val="30000"/>
              </a:spcAft>
              <a:buClr>
                <a:srgbClr val="990000"/>
              </a:buClr>
              <a:buSzPct val="155000"/>
              <a:defRPr/>
            </a:pPr>
            <a:r>
              <a:rPr lang="en-US" sz="2800" b="1" dirty="0">
                <a:solidFill>
                  <a:srgbClr val="000066"/>
                </a:solidFill>
              </a:rPr>
              <a:t>Graduate Assistantships/Traineeships (GA):</a:t>
            </a:r>
            <a:r>
              <a:rPr lang="en-US" sz="2800" dirty="0">
                <a:solidFill>
                  <a:srgbClr val="000066"/>
                </a:solidFill>
              </a:rPr>
              <a:t> </a:t>
            </a:r>
          </a:p>
          <a:p>
            <a:pPr marL="571500" lvl="1" indent="-342900">
              <a:spcBef>
                <a:spcPts val="300"/>
              </a:spcBef>
              <a:spcAft>
                <a:spcPts val="0"/>
              </a:spcAft>
              <a:buClr>
                <a:srgbClr val="990000"/>
              </a:buClr>
              <a:buSzPct val="155000"/>
              <a:buFontTx/>
              <a:buChar char="•"/>
              <a:defRPr/>
            </a:pPr>
            <a:r>
              <a:rPr lang="en-US" sz="2400" b="1" dirty="0">
                <a:solidFill>
                  <a:srgbClr val="000066"/>
                </a:solidFill>
              </a:rPr>
              <a:t>Match equal to  50% of F&amp;A generated on GA costs   or 10% of total </a:t>
            </a:r>
            <a:r>
              <a:rPr lang="en-US" sz="2400" b="1">
                <a:solidFill>
                  <a:srgbClr val="000066"/>
                </a:solidFill>
              </a:rPr>
              <a:t>GA costs</a:t>
            </a:r>
            <a:endParaRPr lang="en-US" sz="2400" b="1" dirty="0">
              <a:solidFill>
                <a:srgbClr val="000066"/>
              </a:solidFill>
            </a:endParaRPr>
          </a:p>
          <a:p>
            <a:pPr marL="571500" lvl="1" indent="-342900">
              <a:spcBef>
                <a:spcPts val="300"/>
              </a:spcBef>
              <a:spcAft>
                <a:spcPts val="0"/>
              </a:spcAft>
              <a:buClr>
                <a:srgbClr val="990000"/>
              </a:buClr>
              <a:buSzPct val="155000"/>
              <a:buFontTx/>
              <a:buChar char="•"/>
              <a:defRPr/>
            </a:pPr>
            <a:r>
              <a:rPr lang="en-US" sz="2400" b="1" dirty="0">
                <a:solidFill>
                  <a:srgbClr val="000066"/>
                </a:solidFill>
              </a:rPr>
              <a:t>Minimum annual match of $10,000</a:t>
            </a:r>
          </a:p>
          <a:p>
            <a:pPr marL="571500" lvl="1" indent="-342900">
              <a:spcBef>
                <a:spcPts val="300"/>
              </a:spcBef>
              <a:spcAft>
                <a:spcPts val="0"/>
              </a:spcAft>
              <a:buClr>
                <a:srgbClr val="990000"/>
              </a:buClr>
              <a:buSzPct val="155000"/>
              <a:tabLst>
                <a:tab pos="2397125" algn="l"/>
                <a:tab pos="2854325" algn="l"/>
              </a:tabLst>
              <a:defRPr/>
            </a:pPr>
            <a:r>
              <a:rPr lang="en-US" sz="2400" b="1" dirty="0">
                <a:solidFill>
                  <a:srgbClr val="993300"/>
                </a:solidFill>
              </a:rPr>
              <a:t>			</a:t>
            </a:r>
            <a:r>
              <a:rPr lang="en-US" sz="2000" b="1" dirty="0">
                <a:solidFill>
                  <a:srgbClr val="993300"/>
                </a:solidFill>
              </a:rPr>
              <a:t> https://policy.psu.edu/policies/rag52</a:t>
            </a:r>
          </a:p>
        </p:txBody>
      </p:sp>
      <p:sp>
        <p:nvSpPr>
          <p:cNvPr id="17411" name="Rectangle 4"/>
          <p:cNvSpPr>
            <a:spLocks noChangeArrowheads="1"/>
          </p:cNvSpPr>
          <p:nvPr/>
        </p:nvSpPr>
        <p:spPr bwMode="auto">
          <a:xfrm>
            <a:off x="-7938" y="174625"/>
            <a:ext cx="9151938" cy="641350"/>
          </a:xfrm>
          <a:prstGeom prst="rect">
            <a:avLst/>
          </a:prstGeom>
          <a:noFill/>
          <a:ln w="9525">
            <a:noFill/>
            <a:miter lim="800000"/>
            <a:headEnd/>
            <a:tailEnd/>
          </a:ln>
        </p:spPr>
        <p:txBody>
          <a:bodyPr>
            <a:spAutoFit/>
          </a:bodyPr>
          <a:lstStyle/>
          <a:p>
            <a:pPr algn="ctr"/>
            <a:r>
              <a:rPr lang="en-US" sz="3600" b="1" dirty="0">
                <a:solidFill>
                  <a:schemeClr val="bg1"/>
                </a:solidFill>
              </a:rPr>
              <a:t>Matching Funds Policy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idx="4294967295"/>
          </p:nvPr>
        </p:nvSpPr>
        <p:spPr>
          <a:xfrm>
            <a:off x="457200" y="152400"/>
            <a:ext cx="8229600" cy="1143000"/>
          </a:xfrm>
          <a:prstGeom prst="rect">
            <a:avLst/>
          </a:prstGeom>
        </p:spPr>
        <p:txBody>
          <a:bodyPr/>
          <a:lstStyle/>
          <a:p>
            <a:r>
              <a:rPr lang="en-US" sz="3600" b="1" dirty="0">
                <a:solidFill>
                  <a:schemeClr val="bg1"/>
                </a:solidFill>
              </a:rPr>
              <a:t>Researcher Resources</a:t>
            </a:r>
            <a:br>
              <a:rPr lang="en-US" sz="3600" b="1" dirty="0">
                <a:solidFill>
                  <a:schemeClr val="bg1"/>
                </a:solidFill>
              </a:rPr>
            </a:br>
            <a:r>
              <a:rPr lang="en-US" sz="2800" b="1" i="1" dirty="0">
                <a:solidFill>
                  <a:srgbClr val="C00000"/>
                </a:solidFill>
              </a:rPr>
              <a:t>www.research.psu.edu</a:t>
            </a:r>
          </a:p>
        </p:txBody>
      </p:sp>
      <p:sp>
        <p:nvSpPr>
          <p:cNvPr id="3" name="Content Placeholder 2"/>
          <p:cNvSpPr>
            <a:spLocks noGrp="1"/>
          </p:cNvSpPr>
          <p:nvPr>
            <p:ph idx="4294967295"/>
          </p:nvPr>
        </p:nvSpPr>
        <p:spPr>
          <a:xfrm>
            <a:off x="685800" y="1371600"/>
            <a:ext cx="7772399" cy="4724400"/>
          </a:xfrm>
          <a:prstGeom prst="rect">
            <a:avLst/>
          </a:prstGeom>
        </p:spPr>
        <p:txBody>
          <a:bodyPr rtlCol="0">
            <a:noAutofit/>
          </a:bodyPr>
          <a:lstStyle/>
          <a:p>
            <a:pPr marL="346075" indent="-346075">
              <a:spcBef>
                <a:spcPct val="0"/>
              </a:spcBef>
              <a:buClr>
                <a:srgbClr val="993300"/>
              </a:buClr>
              <a:buSzPct val="155000"/>
              <a:buFont typeface="Arial" charset="0"/>
              <a:buChar char="•"/>
              <a:tabLst>
                <a:tab pos="346075" algn="l"/>
              </a:tabLst>
              <a:defRPr/>
            </a:pPr>
            <a:r>
              <a:rPr lang="en-US" sz="2000" b="1" kern="1200" dirty="0">
                <a:solidFill>
                  <a:srgbClr val="000066"/>
                </a:solidFill>
                <a:latin typeface="Arial" charset="0"/>
              </a:rPr>
              <a:t>Find Research</a:t>
            </a:r>
          </a:p>
          <a:p>
            <a:pPr marL="400050" lvl="1" indent="0">
              <a:spcBef>
                <a:spcPct val="0"/>
              </a:spcBef>
              <a:buClr>
                <a:srgbClr val="993300"/>
              </a:buClr>
              <a:buSzPct val="155000"/>
              <a:buNone/>
              <a:tabLst>
                <a:tab pos="346075" algn="l"/>
              </a:tabLst>
              <a:defRPr/>
            </a:pPr>
            <a:r>
              <a:rPr lang="en-US" sz="1800" b="1" kern="1200" dirty="0">
                <a:solidFill>
                  <a:srgbClr val="000066"/>
                </a:solidFill>
                <a:latin typeface="Arial" charset="0"/>
              </a:rPr>
              <a:t>A searchable database of Penn State researchers and papers:</a:t>
            </a:r>
            <a:br>
              <a:rPr lang="en-US" sz="1800" b="1" kern="1200" dirty="0">
                <a:solidFill>
                  <a:srgbClr val="000066"/>
                </a:solidFill>
                <a:latin typeface="Arial" charset="0"/>
              </a:rPr>
            </a:br>
            <a:r>
              <a:rPr lang="en-US" sz="1800" b="1" kern="1200" dirty="0">
                <a:solidFill>
                  <a:srgbClr val="000066"/>
                </a:solidFill>
                <a:latin typeface="Arial" charset="0"/>
              </a:rPr>
              <a:t>	</a:t>
            </a:r>
            <a:r>
              <a:rPr lang="en-US" sz="1800" b="1" kern="1200" dirty="0">
                <a:solidFill>
                  <a:srgbClr val="993300"/>
                </a:solidFill>
                <a:latin typeface="Arial" charset="0"/>
                <a:hlinkClick r:id="rId3">
                  <a:extLst>
                    <a:ext uri="{A12FA001-AC4F-418D-AE19-62706E023703}">
                      <ahyp:hlinkClr xmlns:ahyp="http://schemas.microsoft.com/office/drawing/2018/hyperlinkcolor" val="tx"/>
                    </a:ext>
                  </a:extLst>
                </a:hlinkClick>
              </a:rPr>
              <a:t>http://pure.psu.edu</a:t>
            </a:r>
            <a:r>
              <a:rPr lang="en-US" sz="1800" b="1" kern="1200" dirty="0">
                <a:solidFill>
                  <a:srgbClr val="993300"/>
                </a:solidFill>
                <a:latin typeface="Arial" charset="0"/>
              </a:rPr>
              <a:t> </a:t>
            </a:r>
            <a:br>
              <a:rPr lang="en-US" sz="1800" b="1" kern="1200" dirty="0">
                <a:solidFill>
                  <a:srgbClr val="993300"/>
                </a:solidFill>
                <a:latin typeface="Arial" charset="0"/>
              </a:rPr>
            </a:br>
            <a:endParaRPr lang="en-US" sz="1800" b="1" kern="1200" dirty="0">
              <a:solidFill>
                <a:srgbClr val="993300"/>
              </a:solidFill>
              <a:latin typeface="Arial" charset="0"/>
            </a:endParaRPr>
          </a:p>
          <a:p>
            <a:pPr marL="346075" indent="-346075">
              <a:spcBef>
                <a:spcPct val="0"/>
              </a:spcBef>
              <a:buClr>
                <a:srgbClr val="993300"/>
              </a:buClr>
              <a:buSzPct val="155000"/>
              <a:buFont typeface="Arial" charset="0"/>
              <a:buChar char="•"/>
              <a:tabLst>
                <a:tab pos="346075" algn="l"/>
              </a:tabLst>
              <a:defRPr/>
            </a:pPr>
            <a:r>
              <a:rPr lang="en-US" sz="2000" b="1" kern="1200" dirty="0">
                <a:solidFill>
                  <a:srgbClr val="000066"/>
                </a:solidFill>
                <a:latin typeface="Arial" charset="0"/>
              </a:rPr>
              <a:t>Find Computing/Data Resources</a:t>
            </a:r>
          </a:p>
          <a:p>
            <a:pPr marL="400050" lvl="1" indent="0">
              <a:spcBef>
                <a:spcPct val="0"/>
              </a:spcBef>
              <a:buClr>
                <a:srgbClr val="993300"/>
              </a:buClr>
              <a:buSzPct val="155000"/>
              <a:buNone/>
              <a:tabLst>
                <a:tab pos="346075" algn="l"/>
              </a:tabLst>
              <a:defRPr/>
            </a:pPr>
            <a:r>
              <a:rPr lang="en-US" sz="1800" b="1" kern="1200" dirty="0">
                <a:solidFill>
                  <a:srgbClr val="000066"/>
                </a:solidFill>
                <a:latin typeface="Arial" charset="0"/>
              </a:rPr>
              <a:t>A searchable database of networking tools, services, cyberinfrastructure, data sources and more.</a:t>
            </a:r>
          </a:p>
          <a:p>
            <a:pPr marL="400050" lvl="1" indent="0">
              <a:spcBef>
                <a:spcPct val="0"/>
              </a:spcBef>
              <a:buClr>
                <a:srgbClr val="993300"/>
              </a:buClr>
              <a:buSzPct val="155000"/>
              <a:buNone/>
              <a:tabLst>
                <a:tab pos="346075" algn="l"/>
              </a:tabLst>
              <a:defRPr/>
            </a:pPr>
            <a:r>
              <a:rPr lang="en-US" sz="1800" b="1" kern="1200" dirty="0">
                <a:solidFill>
                  <a:srgbClr val="000066"/>
                </a:solidFill>
                <a:latin typeface="Arial" charset="0"/>
              </a:rPr>
              <a:t>	</a:t>
            </a:r>
            <a:r>
              <a:rPr lang="en-US" sz="1800" b="1" kern="1200" dirty="0">
                <a:solidFill>
                  <a:srgbClr val="993300"/>
                </a:solidFill>
                <a:latin typeface="Arial" charset="0"/>
                <a:hlinkClick r:id="rId4">
                  <a:extLst>
                    <a:ext uri="{A12FA001-AC4F-418D-AE19-62706E023703}">
                      <ahyp:hlinkClr xmlns:ahyp="http://schemas.microsoft.com/office/drawing/2018/hyperlinkcolor" val="tx"/>
                    </a:ext>
                  </a:extLst>
                </a:hlinkClick>
              </a:rPr>
              <a:t>http://researchdata.psu.edu</a:t>
            </a:r>
            <a:r>
              <a:rPr lang="en-US" sz="1800" b="1" kern="1200" dirty="0">
                <a:solidFill>
                  <a:srgbClr val="993300"/>
                </a:solidFill>
                <a:latin typeface="Arial" charset="0"/>
              </a:rPr>
              <a:t> </a:t>
            </a:r>
            <a:br>
              <a:rPr lang="en-US" sz="1800" b="1" kern="1200" dirty="0">
                <a:solidFill>
                  <a:srgbClr val="993300"/>
                </a:solidFill>
                <a:latin typeface="Arial" charset="0"/>
              </a:rPr>
            </a:br>
            <a:endParaRPr lang="en-US" sz="1800" b="1" kern="1200" dirty="0">
              <a:solidFill>
                <a:srgbClr val="993300"/>
              </a:solidFill>
              <a:latin typeface="Arial" charset="0"/>
            </a:endParaRPr>
          </a:p>
          <a:p>
            <a:pPr marL="346075" indent="-346075">
              <a:spcBef>
                <a:spcPct val="0"/>
              </a:spcBef>
              <a:buClr>
                <a:srgbClr val="993300"/>
              </a:buClr>
              <a:buSzPct val="155000"/>
              <a:buFont typeface="Arial" charset="0"/>
              <a:buChar char="•"/>
              <a:tabLst>
                <a:tab pos="346075" algn="l"/>
              </a:tabLst>
              <a:defRPr/>
            </a:pPr>
            <a:r>
              <a:rPr lang="en-US" sz="2000" b="1" kern="1200" dirty="0">
                <a:solidFill>
                  <a:srgbClr val="000066"/>
                </a:solidFill>
                <a:latin typeface="Arial" charset="0"/>
              </a:rPr>
              <a:t>Find Funding</a:t>
            </a:r>
          </a:p>
          <a:p>
            <a:pPr marL="400050" lvl="1" indent="0">
              <a:spcBef>
                <a:spcPct val="0"/>
              </a:spcBef>
              <a:buClr>
                <a:srgbClr val="993300"/>
              </a:buClr>
              <a:buSzPct val="155000"/>
              <a:buNone/>
              <a:tabLst>
                <a:tab pos="346075" algn="l"/>
              </a:tabLst>
              <a:defRPr/>
            </a:pPr>
            <a:r>
              <a:rPr lang="en-US" sz="1800" b="1" kern="1200" dirty="0">
                <a:solidFill>
                  <a:srgbClr val="000066"/>
                </a:solidFill>
                <a:latin typeface="Arial" charset="0"/>
              </a:rPr>
              <a:t>Links to internal and external funding resources</a:t>
            </a:r>
          </a:p>
          <a:p>
            <a:pPr marL="400050" lvl="1" indent="0">
              <a:spcBef>
                <a:spcPct val="0"/>
              </a:spcBef>
              <a:buClr>
                <a:srgbClr val="993300"/>
              </a:buClr>
              <a:buSzPct val="155000"/>
              <a:buNone/>
              <a:tabLst>
                <a:tab pos="346075" algn="l"/>
              </a:tabLst>
              <a:defRPr/>
            </a:pPr>
            <a:r>
              <a:rPr lang="en-US" sz="1800" b="1" kern="1200" dirty="0">
                <a:solidFill>
                  <a:srgbClr val="000066"/>
                </a:solidFill>
                <a:latin typeface="Arial" charset="0"/>
              </a:rPr>
              <a:t>	</a:t>
            </a:r>
            <a:r>
              <a:rPr lang="en-US" sz="1800" b="1" kern="1200" dirty="0">
                <a:solidFill>
                  <a:srgbClr val="993300"/>
                </a:solidFill>
                <a:latin typeface="Arial" charset="0"/>
                <a:hlinkClick r:id="rId5">
                  <a:extLst>
                    <a:ext uri="{A12FA001-AC4F-418D-AE19-62706E023703}">
                      <ahyp:hlinkClr xmlns:ahyp="http://schemas.microsoft.com/office/drawing/2018/hyperlinkcolor" val="tx"/>
                    </a:ext>
                  </a:extLst>
                </a:hlinkClick>
              </a:rPr>
              <a:t>http://funding.psu.edu</a:t>
            </a:r>
            <a:r>
              <a:rPr lang="en-US" sz="1800" b="1" kern="1200" dirty="0">
                <a:solidFill>
                  <a:srgbClr val="993300"/>
                </a:solidFill>
                <a:latin typeface="Arial" charset="0"/>
              </a:rPr>
              <a:t> </a:t>
            </a:r>
            <a:br>
              <a:rPr lang="en-US" sz="1800" b="1" kern="1200" dirty="0">
                <a:solidFill>
                  <a:srgbClr val="993300"/>
                </a:solidFill>
                <a:latin typeface="Arial" charset="0"/>
              </a:rPr>
            </a:br>
            <a:endParaRPr lang="en-US" sz="1800" b="1" kern="1200" dirty="0">
              <a:solidFill>
                <a:srgbClr val="993300"/>
              </a:solidFill>
              <a:latin typeface="Arial" charset="0"/>
            </a:endParaRPr>
          </a:p>
          <a:p>
            <a:pPr marL="346075" indent="-346075">
              <a:spcBef>
                <a:spcPct val="0"/>
              </a:spcBef>
              <a:buClr>
                <a:srgbClr val="993300"/>
              </a:buClr>
              <a:buSzPct val="155000"/>
              <a:buFont typeface="Arial" charset="0"/>
              <a:buChar char="•"/>
              <a:tabLst>
                <a:tab pos="346075" algn="l"/>
              </a:tabLst>
              <a:defRPr/>
            </a:pPr>
            <a:r>
              <a:rPr lang="en-US" sz="2000" b="1" kern="1200" dirty="0">
                <a:solidFill>
                  <a:srgbClr val="000066"/>
                </a:solidFill>
                <a:latin typeface="Arial" charset="0"/>
              </a:rPr>
              <a:t>Find Instrumentation</a:t>
            </a:r>
          </a:p>
          <a:p>
            <a:pPr marL="400050" lvl="1" indent="0">
              <a:spcBef>
                <a:spcPct val="0"/>
              </a:spcBef>
              <a:buClr>
                <a:srgbClr val="993300"/>
              </a:buClr>
              <a:buSzPct val="155000"/>
              <a:buNone/>
              <a:tabLst>
                <a:tab pos="346075" algn="l"/>
              </a:tabLst>
              <a:defRPr/>
            </a:pPr>
            <a:r>
              <a:rPr lang="en-US" sz="1800" b="1" kern="1200" dirty="0">
                <a:solidFill>
                  <a:srgbClr val="000066"/>
                </a:solidFill>
                <a:latin typeface="Arial" charset="0"/>
              </a:rPr>
              <a:t>Penn State’s shared core facilities</a:t>
            </a:r>
          </a:p>
          <a:p>
            <a:pPr marL="400050" lvl="1" indent="0">
              <a:spcBef>
                <a:spcPct val="0"/>
              </a:spcBef>
              <a:buClr>
                <a:srgbClr val="993300"/>
              </a:buClr>
              <a:buSzPct val="155000"/>
              <a:buNone/>
              <a:tabLst>
                <a:tab pos="346075" algn="l"/>
              </a:tabLst>
              <a:defRPr/>
            </a:pPr>
            <a:r>
              <a:rPr lang="en-US" sz="1800" b="1" kern="1200" dirty="0">
                <a:solidFill>
                  <a:srgbClr val="000066"/>
                </a:solidFill>
                <a:latin typeface="Arial" charset="0"/>
              </a:rPr>
              <a:t>	</a:t>
            </a:r>
            <a:r>
              <a:rPr lang="en-US" sz="1800" b="1" kern="1200" dirty="0">
                <a:solidFill>
                  <a:srgbClr val="993300"/>
                </a:solidFill>
                <a:latin typeface="Arial" charset="0"/>
                <a:hlinkClick r:id="rId6">
                  <a:extLst>
                    <a:ext uri="{A12FA001-AC4F-418D-AE19-62706E023703}">
                      <ahyp:hlinkClr xmlns:ahyp="http://schemas.microsoft.com/office/drawing/2018/hyperlinkcolor" val="tx"/>
                    </a:ext>
                  </a:extLst>
                </a:hlinkClick>
              </a:rPr>
              <a:t>http://capabilities.psu.edu</a:t>
            </a:r>
            <a:r>
              <a:rPr lang="en-US" sz="1800" b="1" kern="1200" dirty="0">
                <a:solidFill>
                  <a:srgbClr val="993300"/>
                </a:solidFill>
                <a:latin typeface="Arial" charset="0"/>
              </a:rPr>
              <a:t> </a:t>
            </a:r>
          </a:p>
          <a:p>
            <a:pPr marL="400050" lvl="1" indent="0">
              <a:spcBef>
                <a:spcPct val="0"/>
              </a:spcBef>
              <a:buClr>
                <a:srgbClr val="993300"/>
              </a:buClr>
              <a:buSzPct val="155000"/>
              <a:buNone/>
              <a:tabLst>
                <a:tab pos="346075" algn="l"/>
              </a:tabLst>
              <a:defRPr/>
            </a:pPr>
            <a:endParaRPr lang="en-US" sz="1800" b="1" kern="1200" dirty="0">
              <a:solidFill>
                <a:srgbClr val="000066"/>
              </a:solidFill>
              <a:latin typeface="Arial" charset="0"/>
            </a:endParaRPr>
          </a:p>
          <a:p>
            <a:pPr marL="400050" lvl="1" indent="0">
              <a:spcBef>
                <a:spcPct val="0"/>
              </a:spcBef>
              <a:buClr>
                <a:srgbClr val="993300"/>
              </a:buClr>
              <a:buSzPct val="155000"/>
              <a:buNone/>
              <a:tabLst>
                <a:tab pos="346075" algn="l"/>
              </a:tabLst>
              <a:defRPr/>
            </a:pPr>
            <a:endParaRPr lang="en-US" sz="1800" b="1" kern="1200" dirty="0">
              <a:solidFill>
                <a:srgbClr val="000066"/>
              </a:solidFill>
              <a:latin typeface="Arial" charset="0"/>
            </a:endParaRPr>
          </a:p>
          <a:p>
            <a:pPr marL="400050" lvl="1" indent="0">
              <a:spcBef>
                <a:spcPct val="0"/>
              </a:spcBef>
              <a:buClr>
                <a:srgbClr val="993300"/>
              </a:buClr>
              <a:buSzPct val="155000"/>
              <a:buNone/>
              <a:tabLst>
                <a:tab pos="346075" algn="l"/>
              </a:tabLst>
              <a:defRPr/>
            </a:pPr>
            <a:endParaRPr lang="en-US" sz="1800" b="1" kern="1200" dirty="0">
              <a:solidFill>
                <a:srgbClr val="000066"/>
              </a:solidFill>
              <a:latin typeface="Arial" charset="0"/>
            </a:endParaRPr>
          </a:p>
        </p:txBody>
      </p:sp>
    </p:spTree>
    <p:extLst>
      <p:ext uri="{BB962C8B-B14F-4D97-AF65-F5344CB8AC3E}">
        <p14:creationId xmlns:p14="http://schemas.microsoft.com/office/powerpoint/2010/main" val="11366854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idx="4294967295"/>
          </p:nvPr>
        </p:nvSpPr>
        <p:spPr>
          <a:xfrm>
            <a:off x="457200" y="152400"/>
            <a:ext cx="8229600" cy="1143000"/>
          </a:xfrm>
          <a:prstGeom prst="rect">
            <a:avLst/>
          </a:prstGeom>
        </p:spPr>
        <p:txBody>
          <a:bodyPr/>
          <a:lstStyle/>
          <a:p>
            <a:r>
              <a:rPr lang="en-US" sz="3600" b="1" dirty="0" err="1">
                <a:solidFill>
                  <a:schemeClr val="bg1"/>
                </a:solidFill>
              </a:rPr>
              <a:t>myResearch</a:t>
            </a:r>
            <a:r>
              <a:rPr lang="en-US" sz="3600" b="1" dirty="0">
                <a:solidFill>
                  <a:schemeClr val="bg1"/>
                </a:solidFill>
              </a:rPr>
              <a:t> Portal</a:t>
            </a:r>
            <a:br>
              <a:rPr lang="en-US" sz="3600" b="1" dirty="0">
                <a:solidFill>
                  <a:schemeClr val="bg1"/>
                </a:solidFill>
              </a:rPr>
            </a:br>
            <a:r>
              <a:rPr lang="en-US" sz="2800" b="1" i="1" dirty="0">
                <a:solidFill>
                  <a:srgbClr val="C00000"/>
                </a:solidFill>
              </a:rPr>
              <a:t>www.myresearch.psu.edu</a:t>
            </a:r>
          </a:p>
        </p:txBody>
      </p:sp>
      <p:sp>
        <p:nvSpPr>
          <p:cNvPr id="3" name="Content Placeholder 2"/>
          <p:cNvSpPr>
            <a:spLocks noGrp="1"/>
          </p:cNvSpPr>
          <p:nvPr>
            <p:ph idx="4294967295"/>
          </p:nvPr>
        </p:nvSpPr>
        <p:spPr>
          <a:xfrm>
            <a:off x="609600" y="1447800"/>
            <a:ext cx="8229600" cy="4724400"/>
          </a:xfrm>
          <a:prstGeom prst="rect">
            <a:avLst/>
          </a:prstGeom>
        </p:spPr>
        <p:txBody>
          <a:bodyPr rtlCol="0">
            <a:noAutofit/>
          </a:bodyPr>
          <a:lstStyle/>
          <a:p>
            <a:pPr marL="346075" indent="-346075">
              <a:spcBef>
                <a:spcPct val="0"/>
              </a:spcBef>
              <a:buClr>
                <a:srgbClr val="993300"/>
              </a:buClr>
              <a:buSzPct val="155000"/>
              <a:buFont typeface="Arial" charset="0"/>
              <a:buChar char="•"/>
              <a:tabLst>
                <a:tab pos="346075" algn="l"/>
              </a:tabLst>
              <a:defRPr/>
            </a:pPr>
            <a:r>
              <a:rPr lang="en-US" sz="2800" b="1" kern="1200" dirty="0">
                <a:solidFill>
                  <a:srgbClr val="000066"/>
                </a:solidFill>
                <a:latin typeface="Arial" charset="0"/>
              </a:rPr>
              <a:t>Provides investigators an integrated view of sponsored portfolio data</a:t>
            </a:r>
          </a:p>
          <a:p>
            <a:pPr marL="346075" indent="-346075">
              <a:spcBef>
                <a:spcPct val="0"/>
              </a:spcBef>
              <a:buClr>
                <a:srgbClr val="993300"/>
              </a:buClr>
              <a:buSzPct val="155000"/>
              <a:buFont typeface="Arial" charset="0"/>
              <a:buChar char="•"/>
              <a:tabLst>
                <a:tab pos="346075" algn="l"/>
              </a:tabLst>
              <a:defRPr/>
            </a:pPr>
            <a:r>
              <a:rPr lang="en-US" sz="2800" b="1" kern="1200" dirty="0">
                <a:solidFill>
                  <a:srgbClr val="000066"/>
                </a:solidFill>
                <a:latin typeface="Arial" charset="0"/>
              </a:rPr>
              <a:t>Simple tools to support the PI</a:t>
            </a:r>
          </a:p>
          <a:p>
            <a:pPr marL="346075" lvl="1" indent="-346075">
              <a:spcBef>
                <a:spcPct val="0"/>
              </a:spcBef>
              <a:buClr>
                <a:srgbClr val="993300"/>
              </a:buClr>
              <a:buSzPct val="155000"/>
              <a:buFont typeface="Arial" charset="0"/>
              <a:buChar char="•"/>
              <a:tabLst>
                <a:tab pos="346075" algn="l"/>
              </a:tabLst>
              <a:defRPr/>
            </a:pPr>
            <a:r>
              <a:rPr lang="en-US" b="1" kern="1200" dirty="0">
                <a:solidFill>
                  <a:srgbClr val="000066"/>
                </a:solidFill>
                <a:latin typeface="Arial" charset="0"/>
                <a:ea typeface="+mn-ea"/>
                <a:cs typeface="+mn-cs"/>
              </a:rPr>
              <a:t>Current and Pending report</a:t>
            </a:r>
          </a:p>
          <a:p>
            <a:pPr marL="346075" lvl="1" indent="-346075">
              <a:spcBef>
                <a:spcPct val="0"/>
              </a:spcBef>
              <a:buClr>
                <a:srgbClr val="993300"/>
              </a:buClr>
              <a:buSzPct val="155000"/>
              <a:buFont typeface="Arial" charset="0"/>
              <a:buChar char="•"/>
              <a:tabLst>
                <a:tab pos="346075" algn="l"/>
              </a:tabLst>
              <a:defRPr/>
            </a:pPr>
            <a:r>
              <a:rPr lang="en-US" b="1" kern="1200" dirty="0">
                <a:solidFill>
                  <a:srgbClr val="000066"/>
                </a:solidFill>
                <a:latin typeface="Arial" charset="0"/>
                <a:ea typeface="+mn-ea"/>
                <a:cs typeface="+mn-cs"/>
              </a:rPr>
              <a:t>Export financial data to Excel</a:t>
            </a:r>
          </a:p>
          <a:p>
            <a:pPr marL="346075" indent="-346075">
              <a:spcBef>
                <a:spcPct val="0"/>
              </a:spcBef>
              <a:buClr>
                <a:srgbClr val="993300"/>
              </a:buClr>
              <a:buSzPct val="155000"/>
              <a:buFont typeface="Arial" charset="0"/>
              <a:buChar char="•"/>
              <a:tabLst>
                <a:tab pos="346075" algn="l"/>
              </a:tabLst>
              <a:defRPr/>
            </a:pPr>
            <a:r>
              <a:rPr lang="en-US" sz="2800" b="1" kern="1200" dirty="0">
                <a:solidFill>
                  <a:srgbClr val="000066"/>
                </a:solidFill>
                <a:latin typeface="Arial" charset="0"/>
              </a:rPr>
              <a:t>Accessible anytime, anywhere</a:t>
            </a:r>
          </a:p>
          <a:p>
            <a:pPr marL="346075" indent="-346075">
              <a:spcBef>
                <a:spcPct val="0"/>
              </a:spcBef>
              <a:buClr>
                <a:srgbClr val="993300"/>
              </a:buClr>
              <a:buSzPct val="155000"/>
              <a:buFont typeface="Arial" charset="0"/>
              <a:buChar char="•"/>
              <a:tabLst>
                <a:tab pos="346075" algn="l"/>
              </a:tabLst>
              <a:defRPr/>
            </a:pPr>
            <a:r>
              <a:rPr lang="en-US" sz="2800" b="1" kern="1200" dirty="0">
                <a:solidFill>
                  <a:srgbClr val="000066"/>
                </a:solidFill>
                <a:latin typeface="Arial" charset="0"/>
              </a:rPr>
              <a:t>Simple to use, always evolving</a:t>
            </a:r>
          </a:p>
          <a:p>
            <a:pPr marL="346075" indent="-346075">
              <a:spcBef>
                <a:spcPct val="0"/>
              </a:spcBef>
              <a:buClr>
                <a:srgbClr val="993300"/>
              </a:buClr>
              <a:buSzPct val="155000"/>
              <a:buFont typeface="Arial" charset="0"/>
              <a:buChar char="•"/>
              <a:tabLst>
                <a:tab pos="346075" algn="l"/>
              </a:tabLst>
              <a:defRPr/>
            </a:pPr>
            <a:r>
              <a:rPr lang="en-US" sz="2800" b="1" kern="1200" dirty="0">
                <a:solidFill>
                  <a:srgbClr val="000066"/>
                </a:solidFill>
                <a:latin typeface="Arial" charset="0"/>
              </a:rPr>
              <a:t>Login with two-factor authentication </a:t>
            </a:r>
          </a:p>
        </p:txBody>
      </p:sp>
    </p:spTree>
    <p:extLst>
      <p:ext uri="{BB962C8B-B14F-4D97-AF65-F5344CB8AC3E}">
        <p14:creationId xmlns:p14="http://schemas.microsoft.com/office/powerpoint/2010/main" val="29907340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ChangeArrowheads="1"/>
          </p:cNvSpPr>
          <p:nvPr/>
        </p:nvSpPr>
        <p:spPr bwMode="auto">
          <a:xfrm>
            <a:off x="76200" y="2438400"/>
            <a:ext cx="9144000" cy="1754326"/>
          </a:xfrm>
          <a:prstGeom prst="rect">
            <a:avLst/>
          </a:prstGeom>
          <a:noFill/>
          <a:ln w="9525">
            <a:noFill/>
            <a:miter lim="800000"/>
            <a:headEnd/>
            <a:tailEnd/>
          </a:ln>
        </p:spPr>
        <p:txBody>
          <a:bodyPr>
            <a:spAutoFit/>
          </a:bodyPr>
          <a:lstStyle/>
          <a:p>
            <a:pPr algn="ctr"/>
            <a:r>
              <a:rPr lang="en-US" sz="5400" b="1" dirty="0">
                <a:solidFill>
                  <a:srgbClr val="000066"/>
                </a:solidFill>
              </a:rPr>
              <a:t>We are here to support </a:t>
            </a:r>
            <a:br>
              <a:rPr lang="en-US" sz="5400" b="1" dirty="0">
                <a:solidFill>
                  <a:srgbClr val="000066"/>
                </a:solidFill>
              </a:rPr>
            </a:br>
            <a:r>
              <a:rPr lang="en-US" sz="5400" b="1" dirty="0">
                <a:solidFill>
                  <a:srgbClr val="000066"/>
                </a:solidFill>
              </a:rPr>
              <a:t>your efforts!</a:t>
            </a:r>
          </a:p>
        </p:txBody>
      </p:sp>
      <p:sp>
        <p:nvSpPr>
          <p:cNvPr id="3" name="Text Box 7"/>
          <p:cNvSpPr txBox="1">
            <a:spLocks noChangeArrowheads="1"/>
          </p:cNvSpPr>
          <p:nvPr/>
        </p:nvSpPr>
        <p:spPr bwMode="auto">
          <a:xfrm>
            <a:off x="76200" y="228600"/>
            <a:ext cx="9144000" cy="646331"/>
          </a:xfrm>
          <a:prstGeom prst="rect">
            <a:avLst/>
          </a:prstGeom>
          <a:noFill/>
          <a:ln w="9525">
            <a:noFill/>
            <a:miter lim="800000"/>
            <a:headEnd/>
            <a:tailEnd/>
          </a:ln>
        </p:spPr>
        <p:txBody>
          <a:bodyPr>
            <a:spAutoFit/>
          </a:bodyPr>
          <a:lstStyle/>
          <a:p>
            <a:pPr algn="ctr">
              <a:spcBef>
                <a:spcPts val="0"/>
              </a:spcBef>
            </a:pPr>
            <a:r>
              <a:rPr lang="en-US" sz="3600" b="1" dirty="0">
                <a:solidFill>
                  <a:schemeClr val="bg1"/>
                </a:solidFill>
              </a:rPr>
              <a:t>WELCOME!</a:t>
            </a:r>
            <a:endParaRPr lang="en-US" sz="2800" b="1" dirty="0">
              <a:solidFill>
                <a:schemeClr val="bg1"/>
              </a:solidFill>
            </a:endParaRPr>
          </a:p>
        </p:txBody>
      </p:sp>
      <p:sp>
        <p:nvSpPr>
          <p:cNvPr id="2" name="Rectangle 1"/>
          <p:cNvSpPr/>
          <p:nvPr/>
        </p:nvSpPr>
        <p:spPr>
          <a:xfrm>
            <a:off x="2605268" y="4648200"/>
            <a:ext cx="4085863" cy="523220"/>
          </a:xfrm>
          <a:prstGeom prst="rect">
            <a:avLst/>
          </a:prstGeom>
        </p:spPr>
        <p:txBody>
          <a:bodyPr wrap="none">
            <a:spAutoFit/>
          </a:bodyPr>
          <a:lstStyle/>
          <a:p>
            <a:pPr algn="ctr"/>
            <a:r>
              <a:rPr lang="en-US" sz="2800" b="1" dirty="0">
                <a:solidFill>
                  <a:srgbClr val="990000"/>
                </a:solidFill>
              </a:rPr>
              <a:t>www.research.psu.edu</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3B0F47-DF13-4320-912D-0228E7279DFB}"/>
              </a:ext>
            </a:extLst>
          </p:cNvPr>
          <p:cNvSpPr txBox="1"/>
          <p:nvPr/>
        </p:nvSpPr>
        <p:spPr>
          <a:xfrm>
            <a:off x="1569047" y="152400"/>
            <a:ext cx="6477000" cy="646331"/>
          </a:xfrm>
          <a:prstGeom prst="rect">
            <a:avLst/>
          </a:prstGeom>
          <a:noFill/>
        </p:spPr>
        <p:txBody>
          <a:bodyPr wrap="square" rtlCol="0">
            <a:spAutoFit/>
          </a:bodyPr>
          <a:lstStyle/>
          <a:p>
            <a:r>
              <a:rPr lang="en-US" sz="3600" dirty="0">
                <a:solidFill>
                  <a:schemeClr val="bg1"/>
                </a:solidFill>
              </a:rPr>
              <a:t>OVPR Organizational Chart </a:t>
            </a:r>
          </a:p>
        </p:txBody>
      </p:sp>
      <p:pic>
        <p:nvPicPr>
          <p:cNvPr id="167" name="Picture 166">
            <a:extLst>
              <a:ext uri="{FF2B5EF4-FFF2-40B4-BE49-F238E27FC236}">
                <a16:creationId xmlns:a16="http://schemas.microsoft.com/office/drawing/2014/main" id="{31866BC1-1A4F-42EB-8861-B19959F00387}"/>
              </a:ext>
            </a:extLst>
          </p:cNvPr>
          <p:cNvPicPr>
            <a:picLocks noChangeAspect="1"/>
          </p:cNvPicPr>
          <p:nvPr/>
        </p:nvPicPr>
        <p:blipFill>
          <a:blip r:embed="rId3"/>
          <a:stretch>
            <a:fillRect/>
          </a:stretch>
        </p:blipFill>
        <p:spPr>
          <a:xfrm>
            <a:off x="762000" y="761576"/>
            <a:ext cx="7245947" cy="5604236"/>
          </a:xfrm>
          <a:prstGeom prst="rect">
            <a:avLst/>
          </a:prstGeom>
        </p:spPr>
      </p:pic>
    </p:spTree>
    <p:extLst>
      <p:ext uri="{BB962C8B-B14F-4D97-AF65-F5344CB8AC3E}">
        <p14:creationId xmlns:p14="http://schemas.microsoft.com/office/powerpoint/2010/main" val="32305726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ChangeArrowheads="1"/>
          </p:cNvSpPr>
          <p:nvPr/>
        </p:nvSpPr>
        <p:spPr bwMode="auto">
          <a:xfrm>
            <a:off x="-38548" y="1450500"/>
            <a:ext cx="9144000" cy="1754326"/>
          </a:xfrm>
          <a:prstGeom prst="rect">
            <a:avLst/>
          </a:prstGeom>
          <a:noFill/>
          <a:ln w="9525">
            <a:noFill/>
            <a:miter lim="800000"/>
            <a:headEnd/>
            <a:tailEnd/>
          </a:ln>
        </p:spPr>
        <p:txBody>
          <a:bodyPr>
            <a:spAutoFit/>
          </a:bodyPr>
          <a:lstStyle/>
          <a:p>
            <a:pPr algn="ctr"/>
            <a:r>
              <a:rPr lang="en-US" sz="5400" b="1" dirty="0">
                <a:solidFill>
                  <a:srgbClr val="000066"/>
                </a:solidFill>
              </a:rPr>
              <a:t>We are here to support </a:t>
            </a:r>
            <a:br>
              <a:rPr lang="en-US" sz="5400" b="1" dirty="0">
                <a:solidFill>
                  <a:srgbClr val="000066"/>
                </a:solidFill>
              </a:rPr>
            </a:br>
            <a:r>
              <a:rPr lang="en-US" sz="5400" b="1" dirty="0">
                <a:solidFill>
                  <a:srgbClr val="000066"/>
                </a:solidFill>
              </a:rPr>
              <a:t>your efforts!</a:t>
            </a:r>
          </a:p>
        </p:txBody>
      </p:sp>
      <p:sp>
        <p:nvSpPr>
          <p:cNvPr id="3" name="Text Box 7"/>
          <p:cNvSpPr txBox="1">
            <a:spLocks noChangeArrowheads="1"/>
          </p:cNvSpPr>
          <p:nvPr/>
        </p:nvSpPr>
        <p:spPr bwMode="auto">
          <a:xfrm>
            <a:off x="76200" y="228600"/>
            <a:ext cx="9144000" cy="646331"/>
          </a:xfrm>
          <a:prstGeom prst="rect">
            <a:avLst/>
          </a:prstGeom>
          <a:noFill/>
          <a:ln w="9525">
            <a:noFill/>
            <a:miter lim="800000"/>
            <a:headEnd/>
            <a:tailEnd/>
          </a:ln>
        </p:spPr>
        <p:txBody>
          <a:bodyPr>
            <a:spAutoFit/>
          </a:bodyPr>
          <a:lstStyle/>
          <a:p>
            <a:pPr algn="ctr">
              <a:spcBef>
                <a:spcPts val="0"/>
              </a:spcBef>
            </a:pPr>
            <a:r>
              <a:rPr lang="en-US" sz="3600" b="1" dirty="0">
                <a:solidFill>
                  <a:schemeClr val="bg1"/>
                </a:solidFill>
              </a:rPr>
              <a:t>WELCOME!</a:t>
            </a:r>
            <a:endParaRPr lang="en-US" sz="2800" b="1" dirty="0">
              <a:solidFill>
                <a:schemeClr val="bg1"/>
              </a:solidFill>
            </a:endParaRPr>
          </a:p>
        </p:txBody>
      </p:sp>
      <p:sp>
        <p:nvSpPr>
          <p:cNvPr id="2" name="Rectangle 1"/>
          <p:cNvSpPr/>
          <p:nvPr/>
        </p:nvSpPr>
        <p:spPr>
          <a:xfrm>
            <a:off x="4181836" y="5638800"/>
            <a:ext cx="4085863" cy="523220"/>
          </a:xfrm>
          <a:prstGeom prst="rect">
            <a:avLst/>
          </a:prstGeom>
        </p:spPr>
        <p:txBody>
          <a:bodyPr wrap="none">
            <a:spAutoFit/>
          </a:bodyPr>
          <a:lstStyle/>
          <a:p>
            <a:pPr algn="ctr"/>
            <a:r>
              <a:rPr lang="en-US" sz="2800" b="1" dirty="0">
                <a:solidFill>
                  <a:srgbClr val="990000"/>
                </a:solidFill>
              </a:rPr>
              <a:t>www.research.psu.edu</a:t>
            </a:r>
          </a:p>
        </p:txBody>
      </p:sp>
      <p:sp>
        <p:nvSpPr>
          <p:cNvPr id="5" name="TextBox 4">
            <a:extLst>
              <a:ext uri="{FF2B5EF4-FFF2-40B4-BE49-F238E27FC236}">
                <a16:creationId xmlns:a16="http://schemas.microsoft.com/office/drawing/2014/main" id="{AA4D7B6C-7D49-499C-B9CB-4EFEF7527655}"/>
              </a:ext>
            </a:extLst>
          </p:cNvPr>
          <p:cNvSpPr txBox="1"/>
          <p:nvPr/>
        </p:nvSpPr>
        <p:spPr>
          <a:xfrm>
            <a:off x="838200" y="3254276"/>
            <a:ext cx="5533664" cy="2308324"/>
          </a:xfrm>
          <a:prstGeom prst="rect">
            <a:avLst/>
          </a:prstGeom>
          <a:noFill/>
        </p:spPr>
        <p:txBody>
          <a:bodyPr wrap="square" rtlCol="0">
            <a:spAutoFit/>
          </a:bodyPr>
          <a:lstStyle/>
          <a:p>
            <a:pPr algn="ctr"/>
            <a:r>
              <a:rPr lang="en-US" dirty="0"/>
              <a:t>Also joining us here today, is, Dr. Lora G. Weiss, interim senior vice president at </a:t>
            </a:r>
            <a:br>
              <a:rPr lang="en-US" dirty="0"/>
            </a:br>
            <a:r>
              <a:rPr lang="en-US" dirty="0"/>
              <a:t>Georgia Institute of Technology, and interim director of the Georgia Tech Research Institute; </a:t>
            </a:r>
            <a:br>
              <a:rPr lang="en-US" dirty="0"/>
            </a:br>
            <a:r>
              <a:rPr lang="en-US" dirty="0"/>
              <a:t>and Regents’ Researcher, </a:t>
            </a:r>
            <a:br>
              <a:rPr lang="en-US" dirty="0"/>
            </a:br>
            <a:r>
              <a:rPr lang="en-US" dirty="0"/>
              <a:t>University System of Georgia.   </a:t>
            </a:r>
          </a:p>
          <a:p>
            <a:pPr algn="ctr"/>
            <a:r>
              <a:rPr lang="en-US" dirty="0"/>
              <a:t>She will begin her tenure as senior vice president for research at Penn State on September 16. </a:t>
            </a:r>
          </a:p>
        </p:txBody>
      </p:sp>
      <p:pic>
        <p:nvPicPr>
          <p:cNvPr id="7" name="Picture 6" descr="A person smiling for the camera&#10;&#10;Description automatically generated">
            <a:extLst>
              <a:ext uri="{FF2B5EF4-FFF2-40B4-BE49-F238E27FC236}">
                <a16:creationId xmlns:a16="http://schemas.microsoft.com/office/drawing/2014/main" id="{E373ECA2-7F3D-41F7-854A-8B8EF381A2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0210" y="3050213"/>
            <a:ext cx="1763190" cy="265176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6BEA5E5-9264-4568-B765-B3AF61BB8A8D}"/>
              </a:ext>
            </a:extLst>
          </p:cNvPr>
          <p:cNvPicPr>
            <a:picLocks noChangeAspect="1"/>
          </p:cNvPicPr>
          <p:nvPr/>
        </p:nvPicPr>
        <p:blipFill>
          <a:blip r:embed="rId3"/>
          <a:stretch>
            <a:fillRect/>
          </a:stretch>
        </p:blipFill>
        <p:spPr>
          <a:xfrm>
            <a:off x="5366379" y="2335755"/>
            <a:ext cx="3747215" cy="2698855"/>
          </a:xfrm>
          <a:prstGeom prst="rect">
            <a:avLst/>
          </a:prstGeom>
        </p:spPr>
      </p:pic>
      <p:sp>
        <p:nvSpPr>
          <p:cNvPr id="5" name="Text Box 7"/>
          <p:cNvSpPr txBox="1">
            <a:spLocks noChangeArrowheads="1"/>
          </p:cNvSpPr>
          <p:nvPr/>
        </p:nvSpPr>
        <p:spPr bwMode="auto">
          <a:xfrm>
            <a:off x="97766" y="304800"/>
            <a:ext cx="9144000" cy="646331"/>
          </a:xfrm>
          <a:prstGeom prst="rect">
            <a:avLst/>
          </a:prstGeom>
          <a:noFill/>
          <a:ln w="9525">
            <a:noFill/>
            <a:miter lim="800000"/>
            <a:headEnd/>
            <a:tailEnd/>
          </a:ln>
        </p:spPr>
        <p:txBody>
          <a:bodyPr>
            <a:spAutoFit/>
          </a:bodyPr>
          <a:lstStyle/>
          <a:p>
            <a:pPr algn="ctr">
              <a:spcBef>
                <a:spcPts val="0"/>
              </a:spcBef>
            </a:pPr>
            <a:r>
              <a:rPr lang="en-US" sz="3600" b="1" dirty="0">
                <a:solidFill>
                  <a:schemeClr val="bg1"/>
                </a:solidFill>
              </a:rPr>
              <a:t>Research Expenditures</a:t>
            </a:r>
            <a:endParaRPr lang="en-US" sz="2800" b="1" dirty="0">
              <a:solidFill>
                <a:schemeClr val="bg1"/>
              </a:solidFill>
            </a:endParaRPr>
          </a:p>
        </p:txBody>
      </p:sp>
      <p:graphicFrame>
        <p:nvGraphicFramePr>
          <p:cNvPr id="6" name="Chart 5">
            <a:extLst>
              <a:ext uri="{FF2B5EF4-FFF2-40B4-BE49-F238E27FC236}">
                <a16:creationId xmlns:a16="http://schemas.microsoft.com/office/drawing/2014/main" id="{3351C47D-EB88-4D1B-8B9B-549F7E8C89DA}"/>
              </a:ext>
            </a:extLst>
          </p:cNvPr>
          <p:cNvGraphicFramePr>
            <a:graphicFrameLocks/>
          </p:cNvGraphicFramePr>
          <p:nvPr/>
        </p:nvGraphicFramePr>
        <p:xfrm>
          <a:off x="-304800" y="1447800"/>
          <a:ext cx="6477000" cy="4724400"/>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8D83B6BE-DE09-441F-9F4A-BCB5D687F0E7}"/>
              </a:ext>
            </a:extLst>
          </p:cNvPr>
          <p:cNvSpPr txBox="1"/>
          <p:nvPr/>
        </p:nvSpPr>
        <p:spPr>
          <a:xfrm>
            <a:off x="609600" y="5376446"/>
            <a:ext cx="1066800" cy="338554"/>
          </a:xfrm>
          <a:prstGeom prst="rect">
            <a:avLst/>
          </a:prstGeom>
          <a:noFill/>
        </p:spPr>
        <p:txBody>
          <a:bodyPr wrap="square" rtlCol="0">
            <a:spAutoFit/>
          </a:bodyPr>
          <a:lstStyle/>
          <a:p>
            <a:r>
              <a:rPr lang="en-US" sz="1600" dirty="0"/>
              <a:t>1931</a:t>
            </a:r>
          </a:p>
        </p:txBody>
      </p:sp>
      <p:sp>
        <p:nvSpPr>
          <p:cNvPr id="8" name="TextBox 7">
            <a:extLst>
              <a:ext uri="{FF2B5EF4-FFF2-40B4-BE49-F238E27FC236}">
                <a16:creationId xmlns:a16="http://schemas.microsoft.com/office/drawing/2014/main" id="{612EE1DE-3D2D-4709-B5AB-BCA3DC3918FB}"/>
              </a:ext>
            </a:extLst>
          </p:cNvPr>
          <p:cNvSpPr txBox="1"/>
          <p:nvPr/>
        </p:nvSpPr>
        <p:spPr>
          <a:xfrm>
            <a:off x="4876800" y="5409971"/>
            <a:ext cx="1066800" cy="338554"/>
          </a:xfrm>
          <a:prstGeom prst="rect">
            <a:avLst/>
          </a:prstGeom>
          <a:noFill/>
        </p:spPr>
        <p:txBody>
          <a:bodyPr wrap="square" rtlCol="0">
            <a:spAutoFit/>
          </a:bodyPr>
          <a:lstStyle/>
          <a:p>
            <a:r>
              <a:rPr lang="en-US" sz="1600" dirty="0"/>
              <a:t>2018</a:t>
            </a:r>
          </a:p>
        </p:txBody>
      </p:sp>
      <p:sp>
        <p:nvSpPr>
          <p:cNvPr id="9" name="TextBox 8">
            <a:extLst>
              <a:ext uri="{FF2B5EF4-FFF2-40B4-BE49-F238E27FC236}">
                <a16:creationId xmlns:a16="http://schemas.microsoft.com/office/drawing/2014/main" id="{BAA7179A-E4A6-43BA-9033-35CEEEBB7119}"/>
              </a:ext>
            </a:extLst>
          </p:cNvPr>
          <p:cNvSpPr txBox="1"/>
          <p:nvPr/>
        </p:nvSpPr>
        <p:spPr>
          <a:xfrm rot="16200000">
            <a:off x="-382489" y="3456426"/>
            <a:ext cx="1066800" cy="276999"/>
          </a:xfrm>
          <a:prstGeom prst="rect">
            <a:avLst/>
          </a:prstGeom>
          <a:noFill/>
        </p:spPr>
        <p:txBody>
          <a:bodyPr wrap="square" rtlCol="0">
            <a:spAutoFit/>
          </a:bodyPr>
          <a:lstStyle/>
          <a:p>
            <a:r>
              <a:rPr lang="en-US" sz="1200" dirty="0"/>
              <a:t>Dollars</a:t>
            </a:r>
          </a:p>
        </p:txBody>
      </p:sp>
      <p:sp>
        <p:nvSpPr>
          <p:cNvPr id="11" name="Rectangle 10">
            <a:extLst>
              <a:ext uri="{FF2B5EF4-FFF2-40B4-BE49-F238E27FC236}">
                <a16:creationId xmlns:a16="http://schemas.microsoft.com/office/drawing/2014/main" id="{809A3E78-B510-4002-A88F-0A832A4062A4}"/>
              </a:ext>
            </a:extLst>
          </p:cNvPr>
          <p:cNvSpPr/>
          <p:nvPr/>
        </p:nvSpPr>
        <p:spPr>
          <a:xfrm>
            <a:off x="9448800" y="1750980"/>
            <a:ext cx="3823739" cy="584775"/>
          </a:xfrm>
          <a:prstGeom prst="rect">
            <a:avLst/>
          </a:prstGeom>
        </p:spPr>
        <p:txBody>
          <a:bodyPr wrap="none">
            <a:spAutoFit/>
          </a:bodyPr>
          <a:lstStyle/>
          <a:p>
            <a:pPr algn="ctr"/>
            <a:r>
              <a:rPr lang="en-US" sz="1600" b="1" dirty="0"/>
              <a:t>Total Research Expenditures FY 2018</a:t>
            </a:r>
            <a:br>
              <a:rPr lang="en-US" sz="1600" b="1" dirty="0"/>
            </a:br>
            <a:r>
              <a:rPr lang="en-US" sz="1600" b="1" dirty="0"/>
              <a:t>Total: $927 Million</a:t>
            </a:r>
            <a:endParaRPr lang="en-US" sz="1600" dirty="0"/>
          </a:p>
        </p:txBody>
      </p:sp>
    </p:spTree>
    <p:extLst>
      <p:ext uri="{BB962C8B-B14F-4D97-AF65-F5344CB8AC3E}">
        <p14:creationId xmlns:p14="http://schemas.microsoft.com/office/powerpoint/2010/main" val="27144387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7"/>
          <p:cNvSpPr txBox="1">
            <a:spLocks noChangeArrowheads="1"/>
          </p:cNvSpPr>
          <p:nvPr/>
        </p:nvSpPr>
        <p:spPr bwMode="auto">
          <a:xfrm>
            <a:off x="-16476" y="152400"/>
            <a:ext cx="9144000" cy="1077218"/>
          </a:xfrm>
          <a:prstGeom prst="rect">
            <a:avLst/>
          </a:prstGeom>
          <a:noFill/>
          <a:ln w="9525">
            <a:noFill/>
            <a:miter lim="800000"/>
            <a:headEnd/>
            <a:tailEnd/>
          </a:ln>
        </p:spPr>
        <p:txBody>
          <a:bodyPr>
            <a:spAutoFit/>
          </a:bodyPr>
          <a:lstStyle/>
          <a:p>
            <a:pPr algn="ctr">
              <a:spcBef>
                <a:spcPts val="0"/>
              </a:spcBef>
            </a:pPr>
            <a:r>
              <a:rPr lang="en-US" sz="3600" b="1" dirty="0">
                <a:solidFill>
                  <a:schemeClr val="bg1"/>
                </a:solidFill>
              </a:rPr>
              <a:t>NSF Rankings for FY 2017</a:t>
            </a:r>
          </a:p>
          <a:p>
            <a:pPr algn="ctr">
              <a:spcBef>
                <a:spcPts val="0"/>
              </a:spcBef>
            </a:pPr>
            <a:r>
              <a:rPr lang="en-US" sz="2800" b="1" dirty="0">
                <a:solidFill>
                  <a:schemeClr val="bg1"/>
                </a:solidFill>
              </a:rPr>
              <a:t>Top 25 by Fields and Subfields</a:t>
            </a:r>
          </a:p>
        </p:txBody>
      </p:sp>
      <p:pic>
        <p:nvPicPr>
          <p:cNvPr id="2" name="Picture 1">
            <a:extLst>
              <a:ext uri="{FF2B5EF4-FFF2-40B4-BE49-F238E27FC236}">
                <a16:creationId xmlns:a16="http://schemas.microsoft.com/office/drawing/2014/main" id="{C3415597-6F85-49D1-A010-2FDA2C4CC36D}"/>
              </a:ext>
            </a:extLst>
          </p:cNvPr>
          <p:cNvPicPr>
            <a:picLocks noChangeAspect="1"/>
          </p:cNvPicPr>
          <p:nvPr/>
        </p:nvPicPr>
        <p:blipFill>
          <a:blip r:embed="rId3"/>
          <a:stretch>
            <a:fillRect/>
          </a:stretch>
        </p:blipFill>
        <p:spPr>
          <a:xfrm>
            <a:off x="609600" y="1229618"/>
            <a:ext cx="8077199" cy="5055818"/>
          </a:xfrm>
          <a:prstGeom prst="rect">
            <a:avLst/>
          </a:prstGeom>
        </p:spPr>
      </p:pic>
    </p:spTree>
    <p:extLst>
      <p:ext uri="{BB962C8B-B14F-4D97-AF65-F5344CB8AC3E}">
        <p14:creationId xmlns:p14="http://schemas.microsoft.com/office/powerpoint/2010/main" val="1406055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3"/>
          <p:cNvSpPr txBox="1">
            <a:spLocks noChangeArrowheads="1"/>
          </p:cNvSpPr>
          <p:nvPr/>
        </p:nvSpPr>
        <p:spPr bwMode="auto">
          <a:xfrm>
            <a:off x="685800" y="1752600"/>
            <a:ext cx="8166100" cy="3814763"/>
          </a:xfrm>
          <a:prstGeom prst="rect">
            <a:avLst/>
          </a:prstGeom>
          <a:noFill/>
          <a:ln w="9525">
            <a:noFill/>
            <a:miter lim="800000"/>
            <a:headEnd/>
            <a:tailEnd/>
          </a:ln>
        </p:spPr>
        <p:txBody>
          <a:bodyPr>
            <a:spAutoFit/>
          </a:bodyPr>
          <a:lstStyle/>
          <a:p>
            <a:pPr marL="341313" indent="-341313">
              <a:buClr>
                <a:srgbClr val="990000"/>
              </a:buClr>
              <a:buSzPct val="135000"/>
              <a:buFontTx/>
              <a:buChar char="•"/>
            </a:pPr>
            <a:r>
              <a:rPr lang="en-US" sz="2800" b="1" dirty="0">
                <a:solidFill>
                  <a:srgbClr val="000066"/>
                </a:solidFill>
              </a:rPr>
              <a:t>Community of Colleagues</a:t>
            </a:r>
          </a:p>
          <a:p>
            <a:pPr marL="1028700" lvl="2" indent="-452438">
              <a:buClr>
                <a:srgbClr val="990000"/>
              </a:buClr>
              <a:buSzPct val="135000"/>
              <a:buFont typeface="Wingdings" pitchFamily="2" charset="2"/>
              <a:buChar char="ü"/>
            </a:pPr>
            <a:r>
              <a:rPr lang="en-US" sz="2800" b="1" dirty="0">
                <a:solidFill>
                  <a:srgbClr val="000066"/>
                </a:solidFill>
              </a:rPr>
              <a:t>Seminars</a:t>
            </a:r>
          </a:p>
          <a:p>
            <a:pPr marL="1028700" lvl="2" indent="-452438">
              <a:buClr>
                <a:srgbClr val="990000"/>
              </a:buClr>
              <a:buSzPct val="135000"/>
              <a:buFont typeface="Wingdings" pitchFamily="2" charset="2"/>
              <a:buChar char="ü"/>
            </a:pPr>
            <a:r>
              <a:rPr lang="en-US" sz="2800" b="1" dirty="0">
                <a:solidFill>
                  <a:srgbClr val="000066"/>
                </a:solidFill>
              </a:rPr>
              <a:t>Workshops</a:t>
            </a:r>
          </a:p>
          <a:p>
            <a:pPr marL="1028700" lvl="2" indent="-452438">
              <a:buClr>
                <a:srgbClr val="990000"/>
              </a:buClr>
              <a:buSzPct val="135000"/>
              <a:buFont typeface="Wingdings" pitchFamily="2" charset="2"/>
              <a:buChar char="ü"/>
            </a:pPr>
            <a:r>
              <a:rPr lang="en-US" sz="2800" b="1" dirty="0">
                <a:solidFill>
                  <a:srgbClr val="000066"/>
                </a:solidFill>
              </a:rPr>
              <a:t>Team Building for Research Initiatives</a:t>
            </a:r>
          </a:p>
          <a:p>
            <a:pPr marL="461963" lvl="1" indent="-6350">
              <a:buClr>
                <a:srgbClr val="990000"/>
              </a:buClr>
              <a:buSzPct val="135000"/>
              <a:buFontTx/>
              <a:buChar char="•"/>
            </a:pPr>
            <a:endParaRPr lang="en-US" sz="2000" b="1" dirty="0">
              <a:solidFill>
                <a:srgbClr val="000066"/>
              </a:solidFill>
            </a:endParaRPr>
          </a:p>
          <a:p>
            <a:pPr marL="341313" indent="-341313">
              <a:spcAft>
                <a:spcPct val="50000"/>
              </a:spcAft>
              <a:buClr>
                <a:srgbClr val="990000"/>
              </a:buClr>
              <a:buSzPct val="135000"/>
              <a:buFontTx/>
              <a:buChar char="•"/>
            </a:pPr>
            <a:r>
              <a:rPr lang="en-US" sz="2800" b="1" dirty="0">
                <a:solidFill>
                  <a:srgbClr val="000066"/>
                </a:solidFill>
              </a:rPr>
              <a:t>Co-Funded Appointments</a:t>
            </a:r>
          </a:p>
          <a:p>
            <a:pPr marL="341313" indent="-341313">
              <a:spcAft>
                <a:spcPct val="50000"/>
              </a:spcAft>
              <a:buClr>
                <a:srgbClr val="990000"/>
              </a:buClr>
              <a:buSzPct val="135000"/>
              <a:buFontTx/>
              <a:buChar char="•"/>
            </a:pPr>
            <a:r>
              <a:rPr lang="en-US" sz="2800" b="1" dirty="0">
                <a:solidFill>
                  <a:srgbClr val="000066"/>
                </a:solidFill>
              </a:rPr>
              <a:t>Core Facilities</a:t>
            </a:r>
          </a:p>
          <a:p>
            <a:pPr marL="341313" indent="-341313">
              <a:spcAft>
                <a:spcPct val="50000"/>
              </a:spcAft>
              <a:buClr>
                <a:srgbClr val="990000"/>
              </a:buClr>
              <a:buSzPct val="135000"/>
              <a:buFontTx/>
              <a:buChar char="•"/>
            </a:pPr>
            <a:r>
              <a:rPr lang="en-US" sz="2800" b="1" dirty="0">
                <a:solidFill>
                  <a:srgbClr val="000066"/>
                </a:solidFill>
              </a:rPr>
              <a:t>Seed Funds for Scholarship/Research</a:t>
            </a:r>
          </a:p>
        </p:txBody>
      </p:sp>
      <p:sp>
        <p:nvSpPr>
          <p:cNvPr id="12291" name="Rectangle 4"/>
          <p:cNvSpPr>
            <a:spLocks noChangeArrowheads="1"/>
          </p:cNvSpPr>
          <p:nvPr/>
        </p:nvSpPr>
        <p:spPr bwMode="auto">
          <a:xfrm>
            <a:off x="0" y="152400"/>
            <a:ext cx="9148763" cy="646331"/>
          </a:xfrm>
          <a:prstGeom prst="rect">
            <a:avLst/>
          </a:prstGeom>
          <a:noFill/>
          <a:ln w="9525">
            <a:noFill/>
            <a:miter lim="800000"/>
            <a:headEnd/>
            <a:tailEnd/>
          </a:ln>
        </p:spPr>
        <p:txBody>
          <a:bodyPr>
            <a:spAutoFit/>
          </a:bodyPr>
          <a:lstStyle/>
          <a:p>
            <a:pPr algn="ctr"/>
            <a:r>
              <a:rPr lang="en-US" sz="3600" b="1" dirty="0">
                <a:solidFill>
                  <a:schemeClr val="bg1"/>
                </a:solidFill>
              </a:rPr>
              <a:t>The Mission of the OVPR Institutes</a:t>
            </a:r>
            <a:endParaRPr lang="en-US" b="1" dirty="0">
              <a:solidFill>
                <a:schemeClr val="bg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7"/>
          <p:cNvSpPr txBox="1">
            <a:spLocks noChangeArrowheads="1"/>
          </p:cNvSpPr>
          <p:nvPr/>
        </p:nvSpPr>
        <p:spPr bwMode="auto">
          <a:xfrm>
            <a:off x="-28575" y="171450"/>
            <a:ext cx="9144000" cy="641350"/>
          </a:xfrm>
          <a:prstGeom prst="rect">
            <a:avLst/>
          </a:prstGeom>
          <a:noFill/>
          <a:ln w="9525">
            <a:noFill/>
            <a:miter lim="800000"/>
            <a:headEnd/>
            <a:tailEnd/>
          </a:ln>
        </p:spPr>
        <p:txBody>
          <a:bodyPr>
            <a:spAutoFit/>
          </a:bodyPr>
          <a:lstStyle/>
          <a:p>
            <a:pPr algn="ctr">
              <a:spcBef>
                <a:spcPct val="50000"/>
              </a:spcBef>
            </a:pPr>
            <a:r>
              <a:rPr lang="en-US" sz="3600" b="1" dirty="0">
                <a:solidFill>
                  <a:schemeClr val="bg1"/>
                </a:solidFill>
              </a:rPr>
              <a:t>Materials Research Institute</a:t>
            </a:r>
          </a:p>
        </p:txBody>
      </p:sp>
      <p:sp>
        <p:nvSpPr>
          <p:cNvPr id="8199" name="Rectangle 6"/>
          <p:cNvSpPr>
            <a:spLocks noChangeArrowheads="1"/>
          </p:cNvSpPr>
          <p:nvPr/>
        </p:nvSpPr>
        <p:spPr bwMode="auto">
          <a:xfrm>
            <a:off x="7056437" y="6488112"/>
            <a:ext cx="2087563" cy="369888"/>
          </a:xfrm>
          <a:prstGeom prst="rect">
            <a:avLst/>
          </a:prstGeom>
          <a:noFill/>
          <a:ln w="9525">
            <a:noFill/>
            <a:miter lim="800000"/>
            <a:headEnd/>
            <a:tailEnd/>
          </a:ln>
        </p:spPr>
        <p:txBody>
          <a:bodyPr wrap="none">
            <a:spAutoFit/>
          </a:bodyPr>
          <a:lstStyle/>
          <a:p>
            <a:r>
              <a:rPr lang="en-US" b="1" dirty="0">
                <a:solidFill>
                  <a:srgbClr val="993300"/>
                </a:solidFill>
              </a:rPr>
              <a:t>www.mri.psu.edu</a:t>
            </a:r>
          </a:p>
        </p:txBody>
      </p:sp>
      <p:pic>
        <p:nvPicPr>
          <p:cNvPr id="2" name="Picture 4" descr="https://www.mri.psu.edu/sites/default/files/mcl-sample-prep-nicho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4017" y="843905"/>
            <a:ext cx="7094220" cy="1809750"/>
          </a:xfrm>
          <a:prstGeom prst="rect">
            <a:avLst/>
          </a:prstGeom>
          <a:ln>
            <a:noFill/>
          </a:ln>
          <a:effectLst>
            <a:softEdge rad="112500"/>
          </a:effectLst>
        </p:spPr>
      </p:pic>
      <p:pic>
        <p:nvPicPr>
          <p:cNvPr id="3078" name="Picture 6" descr="https://www.mri.psu.edu/sites/default/files/nanofab-sound-wav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644130"/>
            <a:ext cx="7000875" cy="1785938"/>
          </a:xfrm>
          <a:prstGeom prst="rect">
            <a:avLst/>
          </a:prstGeom>
          <a:ln>
            <a:noFill/>
          </a:ln>
          <a:effectLst>
            <a:softEdge rad="112500"/>
          </a:effectLst>
        </p:spPr>
      </p:pic>
      <p:pic>
        <p:nvPicPr>
          <p:cNvPr id="3080" name="Picture 8" descr="https://www.mri.psu.edu/sites/default/files/mcc-carbon-atom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3999" y="4430068"/>
            <a:ext cx="7374255" cy="1881188"/>
          </a:xfrm>
          <a:prstGeom prst="rect">
            <a:avLst/>
          </a:prstGeom>
          <a:ln>
            <a:noFill/>
          </a:ln>
          <a:effectLst>
            <a:softEdge rad="112500"/>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 Box 8"/>
          <p:cNvSpPr txBox="1">
            <a:spLocks noChangeArrowheads="1"/>
          </p:cNvSpPr>
          <p:nvPr/>
        </p:nvSpPr>
        <p:spPr bwMode="auto">
          <a:xfrm>
            <a:off x="0" y="233440"/>
            <a:ext cx="9144000" cy="641350"/>
          </a:xfrm>
          <a:prstGeom prst="rect">
            <a:avLst/>
          </a:prstGeom>
          <a:noFill/>
          <a:ln w="9525">
            <a:noFill/>
            <a:miter lim="800000"/>
            <a:headEnd/>
            <a:tailEnd/>
          </a:ln>
        </p:spPr>
        <p:txBody>
          <a:bodyPr>
            <a:spAutoFit/>
          </a:bodyPr>
          <a:lstStyle/>
          <a:p>
            <a:pPr algn="ctr">
              <a:spcBef>
                <a:spcPct val="50000"/>
              </a:spcBef>
            </a:pPr>
            <a:r>
              <a:rPr lang="en-US" sz="3600" b="1" dirty="0">
                <a:solidFill>
                  <a:schemeClr val="bg1"/>
                </a:solidFill>
              </a:rPr>
              <a:t>Huck Institutes of the Life Sciences</a:t>
            </a:r>
          </a:p>
        </p:txBody>
      </p:sp>
      <p:sp>
        <p:nvSpPr>
          <p:cNvPr id="9223" name="Rectangle 6"/>
          <p:cNvSpPr>
            <a:spLocks noChangeArrowheads="1"/>
          </p:cNvSpPr>
          <p:nvPr/>
        </p:nvSpPr>
        <p:spPr bwMode="auto">
          <a:xfrm>
            <a:off x="6742113" y="6411913"/>
            <a:ext cx="2266950" cy="369887"/>
          </a:xfrm>
          <a:prstGeom prst="rect">
            <a:avLst/>
          </a:prstGeom>
          <a:noFill/>
          <a:ln w="9525">
            <a:noFill/>
            <a:miter lim="800000"/>
            <a:headEnd/>
            <a:tailEnd/>
          </a:ln>
        </p:spPr>
        <p:txBody>
          <a:bodyPr wrap="none">
            <a:spAutoFit/>
          </a:bodyPr>
          <a:lstStyle/>
          <a:p>
            <a:r>
              <a:rPr lang="en-US" b="1" dirty="0">
                <a:solidFill>
                  <a:srgbClr val="993300"/>
                </a:solidFill>
              </a:rPr>
              <a:t>www.huck.psu.edu</a:t>
            </a:r>
          </a:p>
        </p:txBody>
      </p:sp>
      <p:pic>
        <p:nvPicPr>
          <p:cNvPr id="7" name="Picture 2" descr="Cryo-electron microscopes enable the creation of detailed atomic and molecular models such as this one, a full cryo-EM reconstruction of F-actin and a corresponding close-up view with the atomic and molecular model of an F-actin subunit (cyan) and tropomyosin (yellow). Credit: Julian von der Ecken and Prof. Dr. Stefan Raunser, Max Planck Institute of Molecular Physiology, Dortmund, Germa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07498">
            <a:off x="537966" y="1210309"/>
            <a:ext cx="4480560" cy="252031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Research Hero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4037568"/>
            <a:ext cx="7956995" cy="212426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4110" name="Picture 14" descr="sea anemon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202"/>
          <a:stretch/>
        </p:blipFill>
        <p:spPr bwMode="auto">
          <a:xfrm>
            <a:off x="5410200" y="930647"/>
            <a:ext cx="3023616" cy="28793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52400"/>
            <a:ext cx="9144000" cy="584775"/>
          </a:xfrm>
          <a:prstGeom prst="rect">
            <a:avLst/>
          </a:prstGeom>
          <a:noFill/>
        </p:spPr>
        <p:txBody>
          <a:bodyPr wrap="square" rtlCol="0">
            <a:spAutoFit/>
          </a:bodyPr>
          <a:lstStyle/>
          <a:p>
            <a:pPr algn="ctr"/>
            <a:r>
              <a:rPr lang="en-US" sz="3200" b="1" dirty="0">
                <a:solidFill>
                  <a:schemeClr val="bg1"/>
                </a:solidFill>
              </a:rPr>
              <a:t>The Millennium Science Complex</a:t>
            </a:r>
          </a:p>
        </p:txBody>
      </p:sp>
      <p:pic>
        <p:nvPicPr>
          <p:cNvPr id="5124" name="Picture 4" descr="http://www.mri.psu.edu/images/msc-building/msc-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5622" y="4267200"/>
            <a:ext cx="4762500" cy="24955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6" descr="Millennium Science Complex view from an airplane"/>
          <p:cNvPicPr>
            <a:picLocks noChangeAspect="1" noChangeArrowheads="1"/>
          </p:cNvPicPr>
          <p:nvPr/>
        </p:nvPicPr>
        <p:blipFill rotWithShape="1">
          <a:blip r:embed="rId4">
            <a:extLst>
              <a:ext uri="{28A0092B-C50C-407E-A947-70E740481C1C}">
                <a14:useLocalDpi xmlns:a14="http://schemas.microsoft.com/office/drawing/2010/main" val="0"/>
              </a:ext>
            </a:extLst>
          </a:blip>
          <a:srcRect l="14564" t="-3120" r="239" b="12803"/>
          <a:stretch/>
        </p:blipFill>
        <p:spPr bwMode="auto">
          <a:xfrm rot="21241123">
            <a:off x="163300" y="2277638"/>
            <a:ext cx="5849147" cy="30540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122" name="Picture 2" descr="Millennium Science Complex - MRI and The Huck Institute Life Sciences Converge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74" y="737174"/>
            <a:ext cx="9173947" cy="15245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CD655222FAC69478FDB4DB9A1082BF0" ma:contentTypeVersion="17" ma:contentTypeDescription="Create a new document." ma:contentTypeScope="" ma:versionID="99db1f442b43bc3adf59010e07bb8140">
  <xsd:schema xmlns:xsd="http://www.w3.org/2001/XMLSchema" xmlns:xs="http://www.w3.org/2001/XMLSchema" xmlns:p="http://schemas.microsoft.com/office/2006/metadata/properties" xmlns:ns2="5596cf31-caaa-46ba-a55f-3befb4344fdf" xmlns:ns3="dba65f00-9443-482a-bf30-bb5af139a501" targetNamespace="http://schemas.microsoft.com/office/2006/metadata/properties" ma:root="true" ma:fieldsID="a911e49cffe0f173fcf356a408ece3b3" ns2:_="" ns3:_="">
    <xsd:import namespace="5596cf31-caaa-46ba-a55f-3befb4344fdf"/>
    <xsd:import namespace="dba65f00-9443-482a-bf30-bb5af139a501"/>
    <xsd:element name="properties">
      <xsd:complexType>
        <xsd:sequence>
          <xsd:element name="documentManagement">
            <xsd:complexType>
              <xsd:all>
                <xsd:element ref="ns2:MigrationWizId" minOccurs="0"/>
                <xsd:element ref="ns2:MigrationWizIdPermissions" minOccurs="0"/>
                <xsd:element ref="ns2:MigrationWizIdPermissionLevels" minOccurs="0"/>
                <xsd:element ref="ns2:MigrationWizIdDocumentLibraryPermissions" minOccurs="0"/>
                <xsd:element ref="ns2:MigrationWizIdSecurityGroups" minOccurs="0"/>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96cf31-caaa-46ba-a55f-3befb4344fdf"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PermissionLevels" ma:index="10" nillable="true" ma:displayName="MigrationWizIdPermissionLevels" ma:internalName="MigrationWizIdPermissionLevels">
      <xsd:simpleType>
        <xsd:restriction base="dms:Text"/>
      </xsd:simpleType>
    </xsd:element>
    <xsd:element name="MigrationWizIdDocumentLibraryPermissions" ma:index="11" nillable="true" ma:displayName="MigrationWizIdDocumentLibraryPermissions" ma:internalName="MigrationWizIdDocumentLibraryPermissions">
      <xsd:simpleType>
        <xsd:restriction base="dms:Text"/>
      </xsd:simpleType>
    </xsd:element>
    <xsd:element name="MigrationWizIdSecurityGroups" ma:index="12" nillable="true" ma:displayName="MigrationWizIdSecurityGroups" ma:internalName="MigrationWizIdSecurityGroups">
      <xsd:simpleType>
        <xsd:restriction base="dms:Text"/>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Tags" ma:index="15" nillable="true" ma:displayName="MediaServiceAutoTags"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MediaServiceLocation" ma:internalName="MediaServiceLocation"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ba65f00-9443-482a-bf30-bb5af139a501" elementFormDefault="qualified">
    <xsd:import namespace="http://schemas.microsoft.com/office/2006/documentManagement/types"/>
    <xsd:import namespace="http://schemas.microsoft.com/office/infopath/2007/PartnerControls"/>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igrationWizId xmlns="5596cf31-caaa-46ba-a55f-3befb4344fdf" xsi:nil="true"/>
    <MigrationWizIdPermissions xmlns="5596cf31-caaa-46ba-a55f-3befb4344fdf" xsi:nil="true"/>
    <MigrationWizIdPermissionLevels xmlns="5596cf31-caaa-46ba-a55f-3befb4344fdf" xsi:nil="true"/>
    <MigrationWizIdDocumentLibraryPermissions xmlns="5596cf31-caaa-46ba-a55f-3befb4344fdf" xsi:nil="true"/>
    <MigrationWizIdSecurityGroups xmlns="5596cf31-caaa-46ba-a55f-3befb4344fdf" xsi:nil="true"/>
  </documentManagement>
</p:properties>
</file>

<file path=customXml/itemProps1.xml><?xml version="1.0" encoding="utf-8"?>
<ds:datastoreItem xmlns:ds="http://schemas.openxmlformats.org/officeDocument/2006/customXml" ds:itemID="{4F12F059-F129-4B75-9FCD-13033AA88E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96cf31-caaa-46ba-a55f-3befb4344fdf"/>
    <ds:schemaRef ds:uri="dba65f00-9443-482a-bf30-bb5af139a5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599FD03-F34B-4D15-949E-1A287292F9DE}">
  <ds:schemaRefs>
    <ds:schemaRef ds:uri="http://schemas.microsoft.com/sharepoint/v3/contenttype/forms"/>
  </ds:schemaRefs>
</ds:datastoreItem>
</file>

<file path=customXml/itemProps3.xml><?xml version="1.0" encoding="utf-8"?>
<ds:datastoreItem xmlns:ds="http://schemas.openxmlformats.org/officeDocument/2006/customXml" ds:itemID="{89D5B28E-6A3C-450F-87FC-637EC927EFC3}">
  <ds:schemaRefs>
    <ds:schemaRef ds:uri="5596cf31-caaa-46ba-a55f-3befb4344fdf"/>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dba65f00-9443-482a-bf30-bb5af139a501"/>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Facet</Template>
  <TotalTime>7157</TotalTime>
  <Words>2062</Words>
  <Application>Microsoft Office PowerPoint</Application>
  <PresentationFormat>On-screen Show (4:3)</PresentationFormat>
  <Paragraphs>265</Paragraphs>
  <Slides>30</Slides>
  <Notes>30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Arial Narrow</vt:lpstr>
      <vt:lpstr>Calibri</vt:lpstr>
      <vt:lpstr>Tahoma</vt:lpstr>
      <vt:lpstr>Times New Roman</vt:lpstr>
      <vt:lpstr>Wingdings</vt:lpstr>
      <vt:lpstr>Default Design</vt:lpstr>
      <vt:lpstr>PowerPoint Presentation</vt:lpstr>
      <vt:lpstr>    EDUCATION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Institutes of Energy  and the Environment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Disclosing International Collaborations</vt:lpstr>
      <vt:lpstr>Outside Professional Commitments</vt:lpstr>
      <vt:lpstr>PowerPoint Presentation</vt:lpstr>
      <vt:lpstr>PowerPoint Presentation</vt:lpstr>
      <vt:lpstr>Researcher Resources www.research.psu.edu</vt:lpstr>
      <vt:lpstr>myResearch Portal www.myresearch.psu.edu</vt:lpstr>
      <vt:lpstr>PowerPoint Presentation</vt:lpstr>
      <vt:lpstr>PowerPoint Presentation</vt:lpstr>
    </vt:vector>
  </TitlesOfParts>
  <Company>Penn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EDUCATION</dc:title>
  <dc:creator>llb2</dc:creator>
  <cp:lastModifiedBy>Blumenthal, Wendy J</cp:lastModifiedBy>
  <cp:revision>611</cp:revision>
  <cp:lastPrinted>2019-08-13T17:51:58Z</cp:lastPrinted>
  <dcterms:created xsi:type="dcterms:W3CDTF">2008-08-11T15:24:22Z</dcterms:created>
  <dcterms:modified xsi:type="dcterms:W3CDTF">2019-08-13T20:13:46Z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0x0101001CD655222FAC69478FDB4DB9A1082BF0</vt:lpwstr>
  </property>
</Properties>
</file>