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0" r:id="rId4"/>
  </p:sldMasterIdLst>
  <p:notesMasterIdLst>
    <p:notesMasterId r:id="rId38"/>
  </p:notesMasterIdLst>
  <p:handoutMasterIdLst>
    <p:handoutMasterId r:id="rId39"/>
  </p:handoutMasterIdLst>
  <p:sldIdLst>
    <p:sldId id="540" r:id="rId5"/>
    <p:sldId id="541" r:id="rId6"/>
    <p:sldId id="593" r:id="rId7"/>
    <p:sldId id="795" r:id="rId8"/>
    <p:sldId id="563" r:id="rId9"/>
    <p:sldId id="564" r:id="rId10"/>
    <p:sldId id="565" r:id="rId11"/>
    <p:sldId id="361" r:id="rId12"/>
    <p:sldId id="567" r:id="rId13"/>
    <p:sldId id="568" r:id="rId14"/>
    <p:sldId id="569" r:id="rId15"/>
    <p:sldId id="594" r:id="rId16"/>
    <p:sldId id="432" r:id="rId17"/>
    <p:sldId id="435" r:id="rId18"/>
    <p:sldId id="777" r:id="rId19"/>
    <p:sldId id="766" r:id="rId20"/>
    <p:sldId id="768" r:id="rId21"/>
    <p:sldId id="770" r:id="rId22"/>
    <p:sldId id="793" r:id="rId23"/>
    <p:sldId id="258" r:id="rId24"/>
    <p:sldId id="261" r:id="rId25"/>
    <p:sldId id="262" r:id="rId26"/>
    <p:sldId id="264" r:id="rId27"/>
    <p:sldId id="266" r:id="rId28"/>
    <p:sldId id="267" r:id="rId29"/>
    <p:sldId id="271" r:id="rId30"/>
    <p:sldId id="289" r:id="rId31"/>
    <p:sldId id="794" r:id="rId32"/>
    <p:sldId id="589" r:id="rId33"/>
    <p:sldId id="545" r:id="rId34"/>
    <p:sldId id="546" r:id="rId35"/>
    <p:sldId id="291" r:id="rId36"/>
    <p:sldId id="562" r:id="rId3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g, Karen T" initials="WKT" lastIdx="2" clrIdx="0">
    <p:extLst>
      <p:ext uri="{19B8F6BF-5375-455C-9EA6-DF929625EA0E}">
        <p15:presenceInfo xmlns:p15="http://schemas.microsoft.com/office/powerpoint/2012/main" userId="Wing, Karen T" providerId="None"/>
      </p:ext>
    </p:extLst>
  </p:cmAuthor>
  <p:cmAuthor id="2" name="Wing, Karen T" initials="WKT [2]" lastIdx="1" clrIdx="1">
    <p:extLst>
      <p:ext uri="{19B8F6BF-5375-455C-9EA6-DF929625EA0E}">
        <p15:presenceInfo xmlns:p15="http://schemas.microsoft.com/office/powerpoint/2012/main" userId="S::ktw2@psu.edu::836fc43d-7a44-4559-806c-6713837d60a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9DD1"/>
    <a:srgbClr val="7794AE"/>
    <a:srgbClr val="0170CE"/>
    <a:srgbClr val="80B7ED"/>
    <a:srgbClr val="0052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897A8F3-57CC-4FA4-A2A0-5A796E2014F1}" v="9" dt="2019-08-13T18:33:17.56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822" autoAdjust="0"/>
    <p:restoredTop sz="95584" autoAdjust="0"/>
  </p:normalViewPr>
  <p:slideViewPr>
    <p:cSldViewPr snapToGrid="0">
      <p:cViewPr varScale="1">
        <p:scale>
          <a:sx n="72" d="100"/>
          <a:sy n="72" d="100"/>
        </p:scale>
        <p:origin x="594" y="54"/>
      </p:cViewPr>
      <p:guideLst/>
    </p:cSldViewPr>
  </p:slideViewPr>
  <p:outlineViewPr>
    <p:cViewPr>
      <p:scale>
        <a:sx n="33" d="100"/>
        <a:sy n="33" d="100"/>
      </p:scale>
      <p:origin x="0" y="-9348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2358"/>
    </p:cViewPr>
  </p:sorterViewPr>
  <p:notesViewPr>
    <p:cSldViewPr snapToGrid="0">
      <p:cViewPr varScale="1">
        <p:scale>
          <a:sx n="77" d="100"/>
          <a:sy n="77" d="100"/>
        </p:scale>
        <p:origin x="1776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file:///C:\Users\ktw2\AppData\Local\Microsoft\Windows\INetCache\Content.Outlook\4TJOH1NA\Updated_Median_Income_Chart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8.241963415113833E-2"/>
          <c:y val="3.3909964155937097E-2"/>
          <c:w val="0.89950477806231766"/>
          <c:h val="0.7879201479778787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'C:\Users\pup12\OneDrive - The Pennsylvania State University\OM U Drive\Mis_CC_Requests\BOT_November_2018\[StudentAidData.xlsx]Campus_data'!$A$14</c:f>
              <c:strCache>
                <c:ptCount val="1"/>
                <c:pt idx="0">
                  <c:v>Median Household Income of Student Who Applied for Aid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9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1944-481F-B9FD-90F3773AC056}"/>
              </c:ext>
            </c:extLst>
          </c:dPt>
          <c:cat>
            <c:strRef>
              <c:f>[1]Campus_data!$B$1:$X$1</c:f>
              <c:strCache>
                <c:ptCount val="20"/>
                <c:pt idx="0">
                  <c:v>Abington</c:v>
                </c:pt>
                <c:pt idx="1">
                  <c:v>Altoona</c:v>
                </c:pt>
                <c:pt idx="2">
                  <c:v>Beaver</c:v>
                </c:pt>
                <c:pt idx="3">
                  <c:v>Berks</c:v>
                </c:pt>
                <c:pt idx="4">
                  <c:v>Brandywine</c:v>
                </c:pt>
                <c:pt idx="5">
                  <c:v>DuBois</c:v>
                </c:pt>
                <c:pt idx="6">
                  <c:v>Erie</c:v>
                </c:pt>
                <c:pt idx="7">
                  <c:v>Fayette</c:v>
                </c:pt>
                <c:pt idx="8">
                  <c:v>Greater Allegheny</c:v>
                </c:pt>
                <c:pt idx="9">
                  <c:v>Harrisburg</c:v>
                </c:pt>
                <c:pt idx="10">
                  <c:v>Hazleton</c:v>
                </c:pt>
                <c:pt idx="11">
                  <c:v>Lehigh Valley</c:v>
                </c:pt>
                <c:pt idx="12">
                  <c:v>Mont Alto</c:v>
                </c:pt>
                <c:pt idx="13">
                  <c:v>New Kensington</c:v>
                </c:pt>
                <c:pt idx="14">
                  <c:v>Schuylkill</c:v>
                </c:pt>
                <c:pt idx="15">
                  <c:v>Scranton</c:v>
                </c:pt>
                <c:pt idx="16">
                  <c:v>Shenango</c:v>
                </c:pt>
                <c:pt idx="17">
                  <c:v>Wilkes-Barre</c:v>
                </c:pt>
                <c:pt idx="18">
                  <c:v>York</c:v>
                </c:pt>
                <c:pt idx="19">
                  <c:v>University Park</c:v>
                </c:pt>
              </c:strCache>
              <c:extLst/>
            </c:strRef>
          </c:cat>
          <c:val>
            <c:numRef>
              <c:f>[1]Campus_data!$B$14:$X$14</c:f>
              <c:numCache>
                <c:formatCode>General</c:formatCode>
                <c:ptCount val="20"/>
                <c:pt idx="0">
                  <c:v>44228</c:v>
                </c:pt>
                <c:pt idx="1">
                  <c:v>79746.5</c:v>
                </c:pt>
                <c:pt idx="2">
                  <c:v>71411.5</c:v>
                </c:pt>
                <c:pt idx="3">
                  <c:v>71255.5</c:v>
                </c:pt>
                <c:pt idx="4">
                  <c:v>57899</c:v>
                </c:pt>
                <c:pt idx="5">
                  <c:v>63088</c:v>
                </c:pt>
                <c:pt idx="6">
                  <c:v>80572</c:v>
                </c:pt>
                <c:pt idx="7">
                  <c:v>57624</c:v>
                </c:pt>
                <c:pt idx="8">
                  <c:v>52000</c:v>
                </c:pt>
                <c:pt idx="9">
                  <c:v>64448</c:v>
                </c:pt>
                <c:pt idx="10">
                  <c:v>57895</c:v>
                </c:pt>
                <c:pt idx="11">
                  <c:v>59874</c:v>
                </c:pt>
                <c:pt idx="12">
                  <c:v>67785</c:v>
                </c:pt>
                <c:pt idx="13">
                  <c:v>71300</c:v>
                </c:pt>
                <c:pt idx="14">
                  <c:v>51360.5</c:v>
                </c:pt>
                <c:pt idx="15">
                  <c:v>48490</c:v>
                </c:pt>
                <c:pt idx="16">
                  <c:v>27394</c:v>
                </c:pt>
                <c:pt idx="17">
                  <c:v>70826.5</c:v>
                </c:pt>
                <c:pt idx="18">
                  <c:v>61763</c:v>
                </c:pt>
                <c:pt idx="19">
                  <c:v>114009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2-1944-481F-B9FD-90F3773AC0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547805744"/>
        <c:axId val="547808040"/>
      </c:barChart>
      <c:lineChart>
        <c:grouping val="standard"/>
        <c:varyColors val="0"/>
        <c:ser>
          <c:idx val="1"/>
          <c:order val="1"/>
          <c:tx>
            <c:strRef>
              <c:f>'C:\Users\pup12\OneDrive - The Pennsylvania State University\OM U Drive\Mis_CC_Requests\BOT_November_2018\[StudentAidData.xlsx]Campus_data'!$A$23</c:f>
              <c:strCache>
                <c:ptCount val="1"/>
                <c:pt idx="0">
                  <c:v>PA Average Median Income</c:v>
                </c:pt>
              </c:strCache>
            </c:strRef>
          </c:tx>
          <c:spPr>
            <a:ln w="98425" cap="rnd">
              <a:solidFill>
                <a:srgbClr val="FF0000"/>
              </a:solidFill>
              <a:round/>
            </a:ln>
            <a:effectLst/>
          </c:spPr>
          <c:marker>
            <c:symbol val="none"/>
          </c:marker>
          <c:cat>
            <c:strRef>
              <c:f>[1]Campus_data!$B$1:$X$1</c:f>
              <c:strCache>
                <c:ptCount val="20"/>
                <c:pt idx="0">
                  <c:v>Abington</c:v>
                </c:pt>
                <c:pt idx="1">
                  <c:v>Altoona</c:v>
                </c:pt>
                <c:pt idx="2">
                  <c:v>Beaver</c:v>
                </c:pt>
                <c:pt idx="3">
                  <c:v>Berks</c:v>
                </c:pt>
                <c:pt idx="4">
                  <c:v>Brandywine</c:v>
                </c:pt>
                <c:pt idx="5">
                  <c:v>DuBois</c:v>
                </c:pt>
                <c:pt idx="6">
                  <c:v>Erie</c:v>
                </c:pt>
                <c:pt idx="7">
                  <c:v>Fayette</c:v>
                </c:pt>
                <c:pt idx="8">
                  <c:v>Greater Allegheny</c:v>
                </c:pt>
                <c:pt idx="9">
                  <c:v>Harrisburg</c:v>
                </c:pt>
                <c:pt idx="10">
                  <c:v>Hazleton</c:v>
                </c:pt>
                <c:pt idx="11">
                  <c:v>Lehigh Valley</c:v>
                </c:pt>
                <c:pt idx="12">
                  <c:v>Mont Alto</c:v>
                </c:pt>
                <c:pt idx="13">
                  <c:v>New Kensington</c:v>
                </c:pt>
                <c:pt idx="14">
                  <c:v>Schuylkill</c:v>
                </c:pt>
                <c:pt idx="15">
                  <c:v>Scranton</c:v>
                </c:pt>
                <c:pt idx="16">
                  <c:v>Shenango</c:v>
                </c:pt>
                <c:pt idx="17">
                  <c:v>Wilkes-Barre</c:v>
                </c:pt>
                <c:pt idx="18">
                  <c:v>York</c:v>
                </c:pt>
                <c:pt idx="19">
                  <c:v>University Park</c:v>
                </c:pt>
              </c:strCache>
              <c:extLst/>
            </c:strRef>
          </c:cat>
          <c:val>
            <c:numRef>
              <c:f>[1]Campus_data!$B$23:$X$23</c:f>
              <c:numCache>
                <c:formatCode>General</c:formatCode>
                <c:ptCount val="20"/>
                <c:pt idx="0">
                  <c:v>56907</c:v>
                </c:pt>
                <c:pt idx="1">
                  <c:v>56907</c:v>
                </c:pt>
                <c:pt idx="2">
                  <c:v>56907</c:v>
                </c:pt>
                <c:pt idx="3">
                  <c:v>56907</c:v>
                </c:pt>
                <c:pt idx="4">
                  <c:v>56907</c:v>
                </c:pt>
                <c:pt idx="5">
                  <c:v>56907</c:v>
                </c:pt>
                <c:pt idx="6">
                  <c:v>56907</c:v>
                </c:pt>
                <c:pt idx="7">
                  <c:v>56907</c:v>
                </c:pt>
                <c:pt idx="8">
                  <c:v>56907</c:v>
                </c:pt>
                <c:pt idx="9">
                  <c:v>56907</c:v>
                </c:pt>
                <c:pt idx="10">
                  <c:v>56907</c:v>
                </c:pt>
                <c:pt idx="11">
                  <c:v>56907</c:v>
                </c:pt>
                <c:pt idx="12">
                  <c:v>56907</c:v>
                </c:pt>
                <c:pt idx="13">
                  <c:v>56907</c:v>
                </c:pt>
                <c:pt idx="14">
                  <c:v>56907</c:v>
                </c:pt>
                <c:pt idx="15">
                  <c:v>56907</c:v>
                </c:pt>
                <c:pt idx="16">
                  <c:v>56907</c:v>
                </c:pt>
                <c:pt idx="17">
                  <c:v>56907</c:v>
                </c:pt>
                <c:pt idx="18">
                  <c:v>56907</c:v>
                </c:pt>
                <c:pt idx="19">
                  <c:v>56907</c:v>
                </c:pt>
              </c:numCache>
              <c:extLst/>
            </c:numRef>
          </c:val>
          <c:smooth val="0"/>
          <c:extLst>
            <c:ext xmlns:c16="http://schemas.microsoft.com/office/drawing/2014/chart" uri="{C3380CC4-5D6E-409C-BE32-E72D297353CC}">
              <c16:uniqueId val="{00000003-1944-481F-B9FD-90F3773AC0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47805744"/>
        <c:axId val="547808040"/>
      </c:lineChart>
      <c:catAx>
        <c:axId val="5478057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808040"/>
        <c:crosses val="autoZero"/>
        <c:auto val="1"/>
        <c:lblAlgn val="ctr"/>
        <c:lblOffset val="100"/>
        <c:noMultiLvlLbl val="0"/>
      </c:catAx>
      <c:valAx>
        <c:axId val="54780804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4780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rgbClr val="AAB5D0">
        <a:lumMod val="20000"/>
        <a:lumOff val="80000"/>
      </a:srgbClr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0.95664</cdr:y>
    </cdr:from>
    <cdr:to>
      <cdr:x>0.24248</cdr:x>
      <cdr:y>0.98034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1EDCD1A0-C9BC-46B6-8442-045E1186B7E4}"/>
            </a:ext>
          </a:extLst>
        </cdr:cNvPr>
        <cdr:cNvSpPr txBox="1"/>
      </cdr:nvSpPr>
      <cdr:spPr>
        <a:xfrm xmlns:a="http://schemas.openxmlformats.org/drawingml/2006/main">
          <a:off x="0" y="5476138"/>
          <a:ext cx="2383530" cy="1356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Source:  Penn State Office of Student Aid, Fall 2016</a:t>
          </a:r>
        </a:p>
      </cdr:txBody>
    </cdr:sp>
  </cdr:relSizeAnchor>
  <cdr:relSizeAnchor xmlns:cdr="http://schemas.openxmlformats.org/drawingml/2006/chartDrawing">
    <cdr:from>
      <cdr:x>0.39756</cdr:x>
      <cdr:y>0.37387</cdr:y>
    </cdr:from>
    <cdr:to>
      <cdr:x>0.50312</cdr:x>
      <cdr:y>0.51917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D737B1C8-B736-43F9-88C6-71CB80C1E30A}"/>
            </a:ext>
          </a:extLst>
        </cdr:cNvPr>
        <cdr:cNvSpPr txBox="1"/>
      </cdr:nvSpPr>
      <cdr:spPr>
        <a:xfrm xmlns:a="http://schemas.openxmlformats.org/drawingml/2006/main">
          <a:off x="3443654" y="2352756"/>
          <a:ext cx="914400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en-US" sz="1100"/>
        </a:p>
      </cdr:txBody>
    </cdr:sp>
  </cdr:relSizeAnchor>
  <cdr:relSizeAnchor xmlns:cdr="http://schemas.openxmlformats.org/drawingml/2006/chartDrawing">
    <cdr:from>
      <cdr:x>0.43316</cdr:x>
      <cdr:y>0.30554</cdr:y>
    </cdr:from>
    <cdr:to>
      <cdr:x>0.61925</cdr:x>
      <cdr:y>0.34434</cdr:y>
    </cdr:to>
    <cdr:sp macro="" textlink="">
      <cdr:nvSpPr>
        <cdr:cNvPr id="4" name="TextBox 3">
          <a:extLst xmlns:a="http://schemas.openxmlformats.org/drawingml/2006/main">
            <a:ext uri="{FF2B5EF4-FFF2-40B4-BE49-F238E27FC236}">
              <a16:creationId xmlns:a16="http://schemas.microsoft.com/office/drawing/2014/main" id="{B4FDB732-AEBE-4E34-BDC4-254959E30DB8}"/>
            </a:ext>
          </a:extLst>
        </cdr:cNvPr>
        <cdr:cNvSpPr txBox="1"/>
      </cdr:nvSpPr>
      <cdr:spPr>
        <a:xfrm xmlns:a="http://schemas.openxmlformats.org/drawingml/2006/main">
          <a:off x="3347769" y="1683873"/>
          <a:ext cx="1438226" cy="21383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en-US" sz="1600" b="1" dirty="0"/>
            <a:t>Median</a:t>
          </a:r>
          <a:r>
            <a:rPr lang="en-US" sz="1400" b="1" dirty="0"/>
            <a:t> </a:t>
          </a:r>
          <a:r>
            <a:rPr lang="en-US" sz="1600" b="1" dirty="0"/>
            <a:t>PA income - 2016</a:t>
          </a:r>
          <a:endParaRPr lang="en-US" sz="1400" b="1" dirty="0"/>
        </a:p>
      </cdr:txBody>
    </cdr:sp>
  </cdr:relSizeAnchor>
  <cdr:relSizeAnchor xmlns:cdr="http://schemas.openxmlformats.org/drawingml/2006/chartDrawing">
    <cdr:from>
      <cdr:x>0.4307</cdr:x>
      <cdr:y>0.36618</cdr:y>
    </cdr:from>
    <cdr:to>
      <cdr:x>0.46547</cdr:x>
      <cdr:y>0.43733</cdr:y>
    </cdr:to>
    <cdr:cxnSp macro="">
      <cdr:nvCxnSpPr>
        <cdr:cNvPr id="6" name="Straight Arrow Connector 5">
          <a:extLst xmlns:a="http://schemas.openxmlformats.org/drawingml/2006/main">
            <a:ext uri="{FF2B5EF4-FFF2-40B4-BE49-F238E27FC236}">
              <a16:creationId xmlns:a16="http://schemas.microsoft.com/office/drawing/2014/main" id="{00032650-F746-47DB-901F-F5EFCC47383F}"/>
            </a:ext>
          </a:extLst>
        </cdr:cNvPr>
        <cdr:cNvCxnSpPr/>
      </cdr:nvCxnSpPr>
      <cdr:spPr>
        <a:xfrm xmlns:a="http://schemas.openxmlformats.org/drawingml/2006/main" flipH="1">
          <a:off x="3328711" y="2018063"/>
          <a:ext cx="268725" cy="392114"/>
        </a:xfrm>
        <a:prstGeom xmlns:a="http://schemas.openxmlformats.org/drawingml/2006/main" prst="straightConnector1">
          <a:avLst/>
        </a:prstGeom>
        <a:ln xmlns:a="http://schemas.openxmlformats.org/drawingml/2006/main">
          <a:tailEnd type="triangle"/>
        </a:ln>
      </cdr:spPr>
      <cdr:style>
        <a:lnRef xmlns:a="http://schemas.openxmlformats.org/drawingml/2006/main" idx="1">
          <a:schemeClr val="dk1"/>
        </a:lnRef>
        <a:fillRef xmlns:a="http://schemas.openxmlformats.org/drawingml/2006/main" idx="0">
          <a:schemeClr val="dk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0.67211</cdr:x>
      <cdr:y>0.95633</cdr:y>
    </cdr:from>
    <cdr:to>
      <cdr:x>0.91459</cdr:x>
      <cdr:y>0.98003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7D2A00EA-FEBB-425C-8388-69E7845E2927}"/>
            </a:ext>
          </a:extLst>
        </cdr:cNvPr>
        <cdr:cNvSpPr txBox="1"/>
      </cdr:nvSpPr>
      <cdr:spPr>
        <a:xfrm xmlns:a="http://schemas.openxmlformats.org/drawingml/2006/main">
          <a:off x="6606681" y="5474379"/>
          <a:ext cx="2383530" cy="13566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000" dirty="0"/>
            <a:t>Data includes only students applying for aid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D08088-2AFA-4700-B26F-D1E7D450529F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6"/>
            <a:ext cx="3038475" cy="46672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A5C0FDC-5360-4A7F-8807-1CFD551C358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63985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EBDB14-E4AB-4BAC-BB5A-EA4858225FE6}" type="datetimeFigureOut">
              <a:rPr lang="en-US" smtClean="0"/>
              <a:t>8/16/2019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3F6748D-AC90-4E07-A3B3-1F47E237588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190716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75703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F49DDD4-75FA-4F35-95AB-3E95E95C2AB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52651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E732A-A94D-7948-AC8A-EA6E2776516F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49763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AE732A-A94D-7948-AC8A-EA6E2776516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25872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193872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27547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4000" dirty="0">
                <a:solidFill>
                  <a:srgbClr val="FF0000"/>
                </a:solidFill>
              </a:rPr>
              <a:t>Note: this slide has a 7-click animation to make it easier to follow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638365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743740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475450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77742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0987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991860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6174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240816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395123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31774">
              <a:defRPr/>
            </a:pPr>
            <a:fld id="{72AE732A-A94D-7948-AC8A-EA6E2776516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931774">
                <a:defRPr/>
              </a:pPr>
              <a:t>30</a:t>
            </a:fld>
            <a:endParaRPr lang="en-US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376234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5384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596352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21686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81567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563652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7846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56983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02946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45055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2AE732A-A94D-7948-AC8A-EA6E277651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46537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33147"/>
            <a:ext cx="8534400" cy="1470025"/>
          </a:xfrm>
        </p:spPr>
        <p:txBody>
          <a:bodyPr/>
          <a:lstStyle>
            <a:lvl1pPr algn="l">
              <a:lnSpc>
                <a:spcPct val="90000"/>
              </a:lnSpc>
              <a:defRPr b="1" i="0">
                <a:solidFill>
                  <a:schemeClr val="accent1"/>
                </a:solidFill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32730"/>
            <a:ext cx="8534400" cy="644956"/>
          </a:xfrm>
        </p:spPr>
        <p:txBody>
          <a:bodyPr>
            <a:normAutofit/>
          </a:bodyPr>
          <a:lstStyle>
            <a:lvl1pPr marL="0" indent="0" algn="l">
              <a:buNone/>
              <a:defRPr sz="29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5104201"/>
            <a:ext cx="12192000" cy="17538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1" name="Picture 10" descr="PSUrev_sht285.ai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77" y="3300717"/>
            <a:ext cx="2536180" cy="1456383"/>
          </a:xfrm>
          <a:prstGeom prst="rect">
            <a:avLst/>
          </a:prstGeom>
        </p:spPr>
      </p:pic>
      <p:sp>
        <p:nvSpPr>
          <p:cNvPr id="12" name="Text Placeholder 6"/>
          <p:cNvSpPr>
            <a:spLocks noGrp="1"/>
          </p:cNvSpPr>
          <p:nvPr>
            <p:ph type="body" sz="quarter" idx="11"/>
          </p:nvPr>
        </p:nvSpPr>
        <p:spPr>
          <a:xfrm>
            <a:off x="1828800" y="5263109"/>
            <a:ext cx="8373533" cy="530225"/>
          </a:xfrm>
        </p:spPr>
        <p:txBody>
          <a:bodyPr>
            <a:normAutofit/>
          </a:bodyPr>
          <a:lstStyle>
            <a:lvl1pPr marL="0" indent="0">
              <a:buNone/>
              <a:defRPr sz="2400" cap="all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326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0864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University Marketing</a:t>
            </a:r>
          </a:p>
        </p:txBody>
      </p:sp>
    </p:spTree>
    <p:extLst>
      <p:ext uri="{BB962C8B-B14F-4D97-AF65-F5344CB8AC3E}">
        <p14:creationId xmlns:p14="http://schemas.microsoft.com/office/powerpoint/2010/main" val="27649847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652029"/>
          </a:xfrm>
        </p:spPr>
        <p:txBody>
          <a:bodyPr vert="eaVert"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652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6358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University Marketing</a:t>
            </a:r>
          </a:p>
        </p:txBody>
      </p:sp>
    </p:spTree>
    <p:extLst>
      <p:ext uri="{BB962C8B-B14F-4D97-AF65-F5344CB8AC3E}">
        <p14:creationId xmlns:p14="http://schemas.microsoft.com/office/powerpoint/2010/main" val="23097721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1333147"/>
            <a:ext cx="8534400" cy="1470025"/>
          </a:xfrm>
        </p:spPr>
        <p:txBody>
          <a:bodyPr/>
          <a:lstStyle>
            <a:lvl1pPr algn="l">
              <a:lnSpc>
                <a:spcPct val="90000"/>
              </a:lnSpc>
              <a:defRPr b="1" i="0">
                <a:solidFill>
                  <a:schemeClr val="accent1"/>
                </a:solidFill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2732730"/>
            <a:ext cx="8534400" cy="644956"/>
          </a:xfrm>
        </p:spPr>
        <p:txBody>
          <a:bodyPr>
            <a:normAutofit/>
          </a:bodyPr>
          <a:lstStyle>
            <a:lvl1pPr marL="0" indent="0" algn="l">
              <a:buNone/>
              <a:defRPr sz="2933">
                <a:solidFill>
                  <a:schemeClr val="bg1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6"/>
          <p:cNvSpPr/>
          <p:nvPr/>
        </p:nvSpPr>
        <p:spPr>
          <a:xfrm>
            <a:off x="0" y="6047944"/>
            <a:ext cx="12192000" cy="810057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6544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bg>
      <p:bgPr>
        <a:blipFill dpi="0" rotWithShape="1">
          <a:blip r:embed="rId2" cstate="screen">
            <a:alphaModFix amt="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18138840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6659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University Marketing</a:t>
            </a:r>
          </a:p>
        </p:txBody>
      </p:sp>
    </p:spTree>
    <p:extLst>
      <p:ext uri="{BB962C8B-B14F-4D97-AF65-F5344CB8AC3E}">
        <p14:creationId xmlns:p14="http://schemas.microsoft.com/office/powerpoint/2010/main" val="385697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3791143"/>
            <a:ext cx="10363200" cy="1362075"/>
          </a:xfrm>
        </p:spPr>
        <p:txBody>
          <a:bodyPr anchor="t"/>
          <a:lstStyle>
            <a:lvl1pPr algn="l">
              <a:defRPr sz="5333" b="1" cap="all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290956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bg2"/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64338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University Marketing</a:t>
            </a:r>
          </a:p>
        </p:txBody>
      </p:sp>
    </p:spTree>
    <p:extLst>
      <p:ext uri="{BB962C8B-B14F-4D97-AF65-F5344CB8AC3E}">
        <p14:creationId xmlns:p14="http://schemas.microsoft.com/office/powerpoint/2010/main" val="2440407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31107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31107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545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University Marketing</a:t>
            </a:r>
          </a:p>
        </p:txBody>
      </p:sp>
    </p:spTree>
    <p:extLst>
      <p:ext uri="{BB962C8B-B14F-4D97-AF65-F5344CB8AC3E}">
        <p14:creationId xmlns:p14="http://schemas.microsoft.com/office/powerpoint/2010/main" val="3510569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76718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767187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0"/>
          </p:nvPr>
        </p:nvSpPr>
        <p:spPr>
          <a:xfrm>
            <a:off x="2374574" y="6304862"/>
            <a:ext cx="853049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University Marketing</a:t>
            </a:r>
          </a:p>
        </p:txBody>
      </p:sp>
    </p:spTree>
    <p:extLst>
      <p:ext uri="{BB962C8B-B14F-4D97-AF65-F5344CB8AC3E}">
        <p14:creationId xmlns:p14="http://schemas.microsoft.com/office/powerpoint/2010/main" val="134963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5600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688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University Marketing</a:t>
            </a:r>
          </a:p>
        </p:txBody>
      </p:sp>
    </p:spTree>
    <p:extLst>
      <p:ext uri="{BB962C8B-B14F-4D97-AF65-F5344CB8AC3E}">
        <p14:creationId xmlns:p14="http://schemas.microsoft.com/office/powerpoint/2010/main" val="197885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4" y="6304862"/>
            <a:ext cx="87788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University Marketing</a:t>
            </a:r>
          </a:p>
        </p:txBody>
      </p:sp>
    </p:spTree>
    <p:extLst>
      <p:ext uri="{BB962C8B-B14F-4D97-AF65-F5344CB8AC3E}">
        <p14:creationId xmlns:p14="http://schemas.microsoft.com/office/powerpoint/2010/main" val="148318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630527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468476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8014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University Marketing</a:t>
            </a:r>
          </a:p>
        </p:txBody>
      </p:sp>
    </p:spTree>
    <p:extLst>
      <p:ext uri="{BB962C8B-B14F-4D97-AF65-F5344CB8AC3E}">
        <p14:creationId xmlns:p14="http://schemas.microsoft.com/office/powerpoint/2010/main" val="123062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565937"/>
            <a:ext cx="7315200" cy="566739"/>
          </a:xfrm>
        </p:spPr>
        <p:txBody>
          <a:bodyPr anchor="b"/>
          <a:lstStyle>
            <a:lvl1pPr algn="l">
              <a:defRPr sz="2667" b="1" i="0">
                <a:latin typeface="Rockwell"/>
                <a:cs typeface="Rockwel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451139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dirty="0"/>
              <a:t>Drag picture to placeholder or click icon to add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132677"/>
            <a:ext cx="7315200" cy="709324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3"/>
          </p:nvPr>
        </p:nvSpPr>
        <p:spPr>
          <a:xfrm>
            <a:off x="2374573" y="6304862"/>
            <a:ext cx="862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67" cap="all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585"/>
            <a:r>
              <a:rPr lang="en-US" dirty="0">
                <a:solidFill>
                  <a:prstClr val="black">
                    <a:tint val="75000"/>
                  </a:prstClr>
                </a:solidFill>
              </a:rPr>
              <a:t>Department of University Marketing</a:t>
            </a:r>
          </a:p>
        </p:txBody>
      </p:sp>
    </p:spTree>
    <p:extLst>
      <p:ext uri="{BB962C8B-B14F-4D97-AF65-F5344CB8AC3E}">
        <p14:creationId xmlns:p14="http://schemas.microsoft.com/office/powerpoint/2010/main" val="300306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2190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Rectangle 14"/>
          <p:cNvSpPr/>
          <p:nvPr/>
        </p:nvSpPr>
        <p:spPr>
          <a:xfrm>
            <a:off x="0" y="6124914"/>
            <a:ext cx="12192000" cy="7330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spc="133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6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</p:sldLayoutIdLst>
  <p:hf sldNum="0" hdr="0" dt="0"/>
  <p:txStyles>
    <p:titleStyle>
      <a:lvl1pPr algn="l" defTabSz="609585" rtl="0" eaLnBrk="1" latinLnBrk="0" hangingPunct="1">
        <a:spcBef>
          <a:spcPct val="0"/>
        </a:spcBef>
        <a:buNone/>
        <a:defRPr sz="5600" b="1" i="0" kern="1200">
          <a:solidFill>
            <a:schemeClr val="accent1"/>
          </a:solidFill>
          <a:latin typeface="Rockwell"/>
          <a:ea typeface="+mj-ea"/>
          <a:cs typeface="Rockwell"/>
        </a:defRPr>
      </a:lvl1pPr>
    </p:titleStyle>
    <p:bodyStyle>
      <a:lvl1pPr marL="457189" indent="-457189" algn="l" defTabSz="609585" rtl="0" eaLnBrk="1" latinLnBrk="0" hangingPunct="1">
        <a:spcBef>
          <a:spcPct val="20000"/>
        </a:spcBef>
        <a:buFont typeface="Arial"/>
        <a:buChar char="•"/>
        <a:defRPr sz="4267" kern="1200">
          <a:solidFill>
            <a:schemeClr val="bg1"/>
          </a:solidFill>
          <a:latin typeface="+mn-lt"/>
          <a:ea typeface="+mn-ea"/>
          <a:cs typeface="+mn-cs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3733" kern="1200">
          <a:solidFill>
            <a:schemeClr val="bg1"/>
          </a:solidFill>
          <a:latin typeface="+mn-lt"/>
          <a:ea typeface="+mn-ea"/>
          <a:cs typeface="+mn-cs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2667" kern="1200">
          <a:solidFill>
            <a:schemeClr val="bg1"/>
          </a:solidFill>
          <a:latin typeface="+mn-lt"/>
          <a:ea typeface="+mn-ea"/>
          <a:cs typeface="+mn-cs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2667" kern="1200">
          <a:solidFill>
            <a:schemeClr val="bg1"/>
          </a:solidFill>
          <a:latin typeface="+mn-lt"/>
          <a:ea typeface="+mn-ea"/>
          <a:cs typeface="+mn-cs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cid:image003.png@01D4C489.5D9D98C0" TargetMode="Externa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tmp"/><Relationship Id="rId4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12" Type="http://schemas.openxmlformats.org/officeDocument/2006/relationships/image" Target="../media/image26.jpe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5" Type="http://schemas.openxmlformats.org/officeDocument/2006/relationships/image" Target="../media/image29.png"/><Relationship Id="rId10" Type="http://schemas.openxmlformats.org/officeDocument/2006/relationships/image" Target="../media/image4.emf"/><Relationship Id="rId4" Type="http://schemas.openxmlformats.org/officeDocument/2006/relationships/image" Target="../media/image19.png"/><Relationship Id="rId9" Type="http://schemas.openxmlformats.org/officeDocument/2006/relationships/image" Target="../media/image24.png"/><Relationship Id="rId1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3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42.png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4.em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11" Type="http://schemas.openxmlformats.org/officeDocument/2006/relationships/image" Target="../media/image41.png"/><Relationship Id="rId5" Type="http://schemas.openxmlformats.org/officeDocument/2006/relationships/image" Target="../media/image37.png"/><Relationship Id="rId15" Type="http://schemas.openxmlformats.org/officeDocument/2006/relationships/image" Target="../media/image45.png"/><Relationship Id="rId10" Type="http://schemas.openxmlformats.org/officeDocument/2006/relationships/image" Target="../media/image40.png"/><Relationship Id="rId4" Type="http://schemas.openxmlformats.org/officeDocument/2006/relationships/image" Target="../media/image36.png"/><Relationship Id="rId9" Type="http://schemas.microsoft.com/office/2007/relationships/hdphoto" Target="../media/hdphoto2.wdp"/><Relationship Id="rId1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5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emf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998766"/>
            <a:ext cx="12192001" cy="1470025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Living our Land-Grant Mission</a:t>
            </a:r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>
          <a:xfrm>
            <a:off x="1478405" y="4853018"/>
            <a:ext cx="9381506" cy="1439126"/>
          </a:xfrm>
        </p:spPr>
        <p:txBody>
          <a:bodyPr>
            <a:normAutofit/>
          </a:bodyPr>
          <a:lstStyle/>
          <a:p>
            <a:pPr algn="ctr"/>
            <a:r>
              <a:rPr lang="en-US" sz="2400" dirty="0"/>
              <a:t>New Faculty Orientation</a:t>
            </a:r>
          </a:p>
          <a:p>
            <a:pPr algn="ctr"/>
            <a:r>
              <a:rPr lang="en-US" sz="2400" dirty="0"/>
              <a:t>August 20, 2019</a:t>
            </a:r>
          </a:p>
        </p:txBody>
      </p:sp>
      <p:pic>
        <p:nvPicPr>
          <p:cNvPr id="7" name="Picture 6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06F50B4-F751-4454-8C9B-5C1F2478E77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2237232"/>
            <a:ext cx="10058400" cy="238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5100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Autofit/>
          </a:bodyPr>
          <a:lstStyle/>
          <a:p>
            <a:r>
              <a:rPr lang="en-US" sz="4000" dirty="0"/>
              <a:t>Economic Impact to Communities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1555" y="1311808"/>
            <a:ext cx="11030889" cy="29084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</a:rPr>
              <a:t>Penn State contributes $11.6 billion to PA economy; supports 105,000 jobs across PA.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Invent Penn State: 21 LaunchBoxes– 1,800 entrepreneurs assisted; 5,000 students, faculty and staffed engaged; 200+ new products and companies; $4.5M in external/leveraged funds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  <a:latin typeface="Franklin Gothic Book"/>
              </a:rPr>
              <a:t>Campuses are cultural centers; a magnet for communities.</a:t>
            </a:r>
          </a:p>
        </p:txBody>
      </p:sp>
    </p:spTree>
    <p:extLst>
      <p:ext uri="{BB962C8B-B14F-4D97-AF65-F5344CB8AC3E}">
        <p14:creationId xmlns:p14="http://schemas.microsoft.com/office/powerpoint/2010/main" val="1745401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Autofit/>
          </a:bodyPr>
          <a:lstStyle/>
          <a:p>
            <a:r>
              <a:rPr lang="en-US" sz="4000" dirty="0"/>
              <a:t>Philanthropy/Volunteers Tied to Campuses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947" y="1527674"/>
            <a:ext cx="9964528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Franklin Gothic Book"/>
              </a:rPr>
              <a:t>Individuals and businesses connected to Penn State through campuses.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Franklin Gothic Book"/>
              </a:rPr>
              <a:t>PSAA: 21 Campus Societies and 200+ alumni volunteers serving more than 468,000 alumni who attended a CC.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Franklin Gothic Book"/>
              </a:rPr>
              <a:t>20 CC Advisory Boards with 610 Board Members.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Franklin Gothic Book"/>
              </a:rPr>
              <a:t>294 CC Campaign Committee Members.</a:t>
            </a:r>
          </a:p>
          <a:p>
            <a:pPr marL="457200" indent="-457200"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lang="en-US" sz="3000" dirty="0"/>
              <a:t>Local industries provide 3,500 internships annually.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dirty="0">
              <a:solidFill>
                <a:prstClr val="black"/>
              </a:solidFill>
              <a:highlight>
                <a:srgbClr val="FFFF00"/>
              </a:highlight>
              <a:latin typeface="Franklin Gothic Book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000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17474708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3B3333-35BD-45C8-A68A-B745CFBA11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26106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Research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1EDB7A6-672A-4874-8EDF-3282519DE4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04261"/>
            <a:ext cx="3438442" cy="22983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62B532-CD8E-44E0-A21E-16C3B3F195D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8896" y="2704260"/>
            <a:ext cx="4585234" cy="22983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949B0A-C5B6-4205-AED0-72D4E5B68D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3249" y="2704261"/>
            <a:ext cx="4046786" cy="2298390"/>
          </a:xfrm>
          <a:prstGeom prst="rect">
            <a:avLst/>
          </a:prstGeom>
        </p:spPr>
      </p:pic>
      <p:pic>
        <p:nvPicPr>
          <p:cNvPr id="8" name="Picture 7" descr="PS_HOR_REV_CMYK_2C.eps">
            <a:extLst>
              <a:ext uri="{FF2B5EF4-FFF2-40B4-BE49-F238E27FC236}">
                <a16:creationId xmlns:a16="http://schemas.microsoft.com/office/drawing/2014/main" id="{E1B4E853-92AB-4681-A3B5-535359A8949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5782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41933" y="489246"/>
            <a:ext cx="119897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629DD1"/>
                </a:solidFill>
                <a:latin typeface="Rockwell" panose="02060603020205020403" pitchFamily="18" charset="0"/>
              </a:rPr>
              <a:t>Intersection of Teaching and Research</a:t>
            </a:r>
          </a:p>
        </p:txBody>
      </p:sp>
      <p:pic>
        <p:nvPicPr>
          <p:cNvPr id="5" name="Picture 4" descr="PS_HOR_REV_CMYK_2C.eps">
            <a:extLst>
              <a:ext uri="{FF2B5EF4-FFF2-40B4-BE49-F238E27FC236}">
                <a16:creationId xmlns:a16="http://schemas.microsoft.com/office/drawing/2014/main" id="{664C1213-C8F2-4FE7-8D1A-BFFDF1EC45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4EB347E-D71F-4954-876A-A13B2E2DA21F}"/>
              </a:ext>
            </a:extLst>
          </p:cNvPr>
          <p:cNvSpPr/>
          <p:nvPr/>
        </p:nvSpPr>
        <p:spPr>
          <a:xfrm>
            <a:off x="0" y="1293485"/>
            <a:ext cx="11191477" cy="44319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28575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742950" algn="l"/>
              </a:tabLst>
            </a:pPr>
            <a:r>
              <a:rPr lang="en-US" sz="2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Over the last 5 years, nearly 8,000 students completed an undergraduate research experience for academic credit; many </a:t>
            </a:r>
            <a:br>
              <a:rPr lang="en-US" sz="2800" dirty="0">
                <a:solidFill>
                  <a:prstClr val="black"/>
                </a:solidFill>
                <a:latin typeface="Franklin Gothic Book" panose="020B0503020102020204" pitchFamily="34" charset="0"/>
              </a:rPr>
            </a:br>
            <a:r>
              <a:rPr lang="en-US" sz="2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more conduct research without earning credits.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60.5% of individuals supported by federal and non-federal research funding in FY2016-17 were students.  </a:t>
            </a:r>
          </a:p>
          <a:p>
            <a:pPr marL="800100" lvl="1" indent="-285750">
              <a:spcBef>
                <a:spcPts val="1200"/>
              </a:spcBef>
              <a:buFont typeface="Arial" panose="020B0604020202020204" pitchFamily="34" charset="0"/>
              <a:buChar char="•"/>
              <a:tabLst>
                <a:tab pos="742950" algn="l"/>
              </a:tabLst>
            </a:pPr>
            <a:r>
              <a:rPr lang="en-US" sz="2800" dirty="0">
                <a:solidFill>
                  <a:prstClr val="black"/>
                </a:solidFill>
                <a:latin typeface="Franklin Gothic Book" panose="020B0503020102020204" pitchFamily="34" charset="0"/>
              </a:rPr>
              <a:t>156 Erickson Discovery Grants ($3,500 each) were awarded in 2017-18 to students on 11 campuses.</a:t>
            </a:r>
          </a:p>
          <a:p>
            <a:pPr marL="914400" lvl="1" indent="-4572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External grants and contracts provided $24.7M in grad student support in FY2017-18.</a:t>
            </a:r>
          </a:p>
        </p:txBody>
      </p:sp>
    </p:spTree>
    <p:extLst>
      <p:ext uri="{BB962C8B-B14F-4D97-AF65-F5344CB8AC3E}">
        <p14:creationId xmlns:p14="http://schemas.microsoft.com/office/powerpoint/2010/main" val="13823697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rmAutofit/>
          </a:bodyPr>
          <a:lstStyle/>
          <a:p>
            <a:r>
              <a:rPr lang="en-US" sz="4000" dirty="0"/>
              <a:t>Signs of Research Excellence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91468" y="1187113"/>
            <a:ext cx="10827693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8 years of research expenditures of $800+M; $927M in 2017-2018.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15 disciplines rank in the top 10 of NSF Total Science and Engineering Research Expenditures; Penn State ranks 23</a:t>
            </a:r>
            <a:r>
              <a:rPr lang="en-US" sz="2600" baseline="30000" dirty="0">
                <a:latin typeface="Franklin Gothic Book" panose="020B0503020102020204" pitchFamily="34" charset="0"/>
              </a:rPr>
              <a:t>rd</a:t>
            </a:r>
            <a:r>
              <a:rPr lang="en-US" sz="2600" dirty="0">
                <a:latin typeface="Franklin Gothic Book" panose="020B0503020102020204" pitchFamily="34" charset="0"/>
              </a:rPr>
              <a:t> overall.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One of only 2 institutions in the U.S. accorded land grant, sea grant, </a:t>
            </a:r>
            <a:br>
              <a:rPr lang="en-US" sz="2600" dirty="0">
                <a:latin typeface="Franklin Gothic Book" panose="020B0503020102020204" pitchFamily="34" charset="0"/>
              </a:rPr>
            </a:br>
            <a:r>
              <a:rPr lang="en-US" sz="2600" dirty="0">
                <a:latin typeface="Franklin Gothic Book" panose="020B0503020102020204" pitchFamily="34" charset="0"/>
              </a:rPr>
              <a:t>sun grant, and space grant status.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University Libraries rank 10</a:t>
            </a:r>
            <a:r>
              <a:rPr lang="en-US" sz="2600" baseline="30000" dirty="0">
                <a:latin typeface="Franklin Gothic Book" panose="020B0503020102020204" pitchFamily="34" charset="0"/>
              </a:rPr>
              <a:t>th</a:t>
            </a:r>
            <a:r>
              <a:rPr lang="en-US" sz="2600" dirty="0">
                <a:latin typeface="Franklin Gothic Book" panose="020B0503020102020204" pitchFamily="34" charset="0"/>
              </a:rPr>
              <a:t> among North American research libraries.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No. 7 among top producers of U.S. Fulbright scholars and students.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en-US" sz="2600" dirty="0">
                <a:latin typeface="Franklin Gothic Book" panose="020B0503020102020204" pitchFamily="34" charset="0"/>
              </a:rPr>
              <a:t>110+ faculty members in the National Academies: Engineering, Science, and Medicine; American Academy of Arts and Sciences; and American Association for the Advancement of Science.  </a:t>
            </a:r>
          </a:p>
          <a:p>
            <a:pPr marL="571500" indent="-571500">
              <a:spcBef>
                <a:spcPts val="1200"/>
              </a:spcBef>
              <a:buFont typeface="Arial" panose="020B0604020202020204" pitchFamily="34" charset="0"/>
              <a:buChar char="•"/>
            </a:pPr>
            <a:endParaRPr lang="en-US" sz="3600" b="1" dirty="0">
              <a:latin typeface="Franklin Gothic Book" panose="020B0503020102020204" pitchFamily="34" charset="0"/>
            </a:endParaRPr>
          </a:p>
          <a:p>
            <a:pPr marL="91440" indent="-342900">
              <a:buFont typeface="Arial" panose="020B0604020202020204" pitchFamily="34" charset="0"/>
              <a:buChar char="•"/>
            </a:pPr>
            <a:endParaRPr lang="en-US" sz="3600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60211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B26D33DD-E038-4FC0-9FF9-94953CED1B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03078" y="850790"/>
            <a:ext cx="592209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09AC02F1-E488-4B29-8E58-190D2C6EA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602" y="375084"/>
            <a:ext cx="10972800" cy="1143000"/>
          </a:xfrm>
        </p:spPr>
        <p:txBody>
          <a:bodyPr>
            <a:normAutofit/>
          </a:bodyPr>
          <a:lstStyle/>
          <a:p>
            <a:r>
              <a:rPr lang="en-US" sz="4000" dirty="0"/>
              <a:t>Tech Transfer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A9FEB35-794D-476B-AB23-05107581E084}"/>
              </a:ext>
            </a:extLst>
          </p:cNvPr>
          <p:cNvSpPr txBox="1"/>
          <p:nvPr/>
        </p:nvSpPr>
        <p:spPr>
          <a:xfrm>
            <a:off x="138546" y="1598935"/>
            <a:ext cx="3898888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Penn State attracts research partners from the private sector with one of the nation’s friendliest IP policies for industry sponsored research.  </a:t>
            </a: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BC7D5BD7-0FCE-4F44-BBE0-46AB093C6D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52925" y="32184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5" name="Picture 3" descr="cid:image003.png@01D4C489.5D9D98C0">
            <a:extLst>
              <a:ext uri="{FF2B5EF4-FFF2-40B4-BE49-F238E27FC236}">
                <a16:creationId xmlns:a16="http://schemas.microsoft.com/office/drawing/2014/main" id="{DE73B63A-F021-4DA2-BE8E-0D3A07D891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r:link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52925" y="489384"/>
            <a:ext cx="7839075" cy="562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2381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26031" y="274639"/>
            <a:ext cx="11702266" cy="1143000"/>
          </a:xfrm>
          <a:prstGeom prst="rect">
            <a:avLst/>
          </a:prstGeom>
        </p:spPr>
        <p:txBody>
          <a:bodyPr/>
          <a:lstStyle>
            <a:lvl1pPr algn="l" defTabSz="609585" rtl="0" eaLnBrk="1" latinLnBrk="0" hangingPunct="1">
              <a:spcBef>
                <a:spcPct val="0"/>
              </a:spcBef>
              <a:buNone/>
              <a:defRPr sz="5600" b="1" i="0" kern="1200">
                <a:solidFill>
                  <a:schemeClr val="accent1"/>
                </a:solidFill>
                <a:latin typeface="Rockwell"/>
                <a:ea typeface="+mj-ea"/>
                <a:cs typeface="Rockwell"/>
              </a:defRPr>
            </a:lvl1pPr>
          </a:lstStyle>
          <a:p>
            <a:r>
              <a:rPr lang="en-US" sz="3200" dirty="0"/>
              <a:t>Number of Disclosures, Patents, Licenses and Startups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066187B-B571-41AB-BBD4-5414A8AE97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360" y="971207"/>
            <a:ext cx="10665607" cy="49155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EE82F40-327E-4405-A4AB-64D9C355C3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1100" y="5690619"/>
            <a:ext cx="4330900" cy="39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47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119B06AE-E8DF-4BE3-8D83-F8DF9425CF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29837" y="2416335"/>
            <a:ext cx="2296189" cy="10412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B9728E-C5D7-422E-83E3-8D2FCEC0E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4300" y="2276784"/>
            <a:ext cx="3656905" cy="99271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26C4EC5-3201-4622-A2E5-3DBE2A0A8C9C}"/>
              </a:ext>
            </a:extLst>
          </p:cNvPr>
          <p:cNvSpPr/>
          <p:nvPr/>
        </p:nvSpPr>
        <p:spPr>
          <a:xfrm>
            <a:off x="289458" y="443192"/>
            <a:ext cx="1181323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629DD1"/>
                </a:solidFill>
                <a:latin typeface="Rockwell"/>
                <a:ea typeface="+mj-ea"/>
              </a:rPr>
              <a:t>Top Corporate Collaborators</a:t>
            </a:r>
            <a:br>
              <a:rPr lang="en-US" sz="5400" b="1" dirty="0">
                <a:solidFill>
                  <a:srgbClr val="629DD1"/>
                </a:solidFill>
                <a:latin typeface="Rockwell"/>
                <a:ea typeface="+mj-ea"/>
              </a:rPr>
            </a:br>
            <a:endParaRPr lang="en-US" sz="1600" dirty="0">
              <a:solidFill>
                <a:srgbClr val="629DD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8054F-BC0E-4874-9795-C2319DD5C57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94641" y="4157169"/>
            <a:ext cx="1505827" cy="80180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DB5663B-4F3E-4D9A-8EAC-92CBFB06F4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1998" y="3964003"/>
            <a:ext cx="1690423" cy="166798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77242E0-0186-468E-AD3A-E827187F5838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86037" y="4914336"/>
            <a:ext cx="1019852" cy="101985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92D0331-8CA5-4894-AC8D-74184DAF26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41280" y="5152139"/>
            <a:ext cx="2901408" cy="95969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E0DC026-4B29-4483-A8F6-31829D005F5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92425" y="3200637"/>
            <a:ext cx="1334057" cy="13340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CE7A949-16E3-49F4-81D2-581E347FB74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09862" y="1283853"/>
            <a:ext cx="3848100" cy="119062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22554C5-BA75-48D9-95AB-BB7388D7DDB5}"/>
              </a:ext>
            </a:extLst>
          </p:cNvPr>
          <p:cNvSpPr txBox="1"/>
          <p:nvPr/>
        </p:nvSpPr>
        <p:spPr>
          <a:xfrm>
            <a:off x="199174" y="1541528"/>
            <a:ext cx="4668468" cy="389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340 corporate partners from 2013-18; 1,711 co-authored publications. </a:t>
            </a:r>
          </a:p>
          <a:p>
            <a:pPr marL="342900" indent="-3429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800" dirty="0"/>
              <a:t>On average, 500 companies sponsor projects every year with approximately 1/4 of those being PA companies. </a:t>
            </a:r>
          </a:p>
          <a:p>
            <a:endParaRPr lang="en-US" sz="2000" b="1" i="1" dirty="0"/>
          </a:p>
        </p:txBody>
      </p:sp>
      <p:pic>
        <p:nvPicPr>
          <p:cNvPr id="18" name="Picture 17" descr="PS_HOR_REV_CMYK_2C.eps">
            <a:extLst>
              <a:ext uri="{FF2B5EF4-FFF2-40B4-BE49-F238E27FC236}">
                <a16:creationId xmlns:a16="http://schemas.microsoft.com/office/drawing/2014/main" id="{62D8F677-EBE6-4111-9813-3C5060090D93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A8FF068-D3B5-4779-B8E6-DBEDCFF154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310987" y="3328488"/>
            <a:ext cx="3093993" cy="601779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0F54254-FAD3-4AE4-BBF8-04E631991331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5371" y="3362468"/>
            <a:ext cx="1334057" cy="84679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E6364B1-DBB1-4402-95C6-FF05FACD7776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62289" y="4681487"/>
            <a:ext cx="1290529" cy="102018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5433A2-E02F-4D2E-A9F0-D24800E9E0E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03474" y="71588"/>
            <a:ext cx="1690422" cy="154837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95BB1C8-9AB4-4023-A3A4-91D43452EC18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0855" y="581064"/>
            <a:ext cx="1209279" cy="80180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FA272FD-7B6B-4F62-8CDC-B0F359BD0E84}"/>
              </a:ext>
            </a:extLst>
          </p:cNvPr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49609" y="1359887"/>
            <a:ext cx="1450772" cy="117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5141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S_HOR_REV_CMYK_2C.eps">
            <a:extLst>
              <a:ext uri="{FF2B5EF4-FFF2-40B4-BE49-F238E27FC236}">
                <a16:creationId xmlns:a16="http://schemas.microsoft.com/office/drawing/2014/main" id="{8FA87C2B-4ABC-4CE8-A7E6-ADA2BD16910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8EFF07-CD05-43A6-934C-AF6D6C2A3C1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95627"/>
            <a:ext cx="12192000" cy="6311962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582A1AB8-AF05-4DFB-80DC-EFA787944447}"/>
              </a:ext>
            </a:extLst>
          </p:cNvPr>
          <p:cNvSpPr/>
          <p:nvPr/>
        </p:nvSpPr>
        <p:spPr>
          <a:xfrm>
            <a:off x="249381" y="140367"/>
            <a:ext cx="119426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629DD1"/>
                </a:solidFill>
                <a:latin typeface="Rockwell" panose="02060603020205020403" pitchFamily="18" charset="0"/>
              </a:rPr>
              <a:t>Global Research Collaborations (past 5 years)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606AA9A-28CE-4A6D-B16E-0E4FB6331CF0}"/>
              </a:ext>
            </a:extLst>
          </p:cNvPr>
          <p:cNvSpPr txBox="1"/>
          <p:nvPr/>
        </p:nvSpPr>
        <p:spPr>
          <a:xfrm>
            <a:off x="0" y="5840470"/>
            <a:ext cx="18058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Pure.psu.edu</a:t>
            </a:r>
          </a:p>
          <a:p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6680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FA284-A310-4E94-A325-7F9BF5EF1D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170" y="1419578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Community Engagement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44AD4F3-3926-4630-8E6E-35B1B8F4DC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20" y="2887134"/>
            <a:ext cx="3213037" cy="22980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F91088-87E2-4605-94F3-DDE0F1F80F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48433" y="2887134"/>
            <a:ext cx="3679537" cy="22990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DF05796-C287-470A-B01E-C4305BAEAC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1230" y="2887134"/>
            <a:ext cx="3810330" cy="2377646"/>
          </a:xfrm>
          <a:prstGeom prst="rect">
            <a:avLst/>
          </a:prstGeom>
        </p:spPr>
      </p:pic>
      <p:pic>
        <p:nvPicPr>
          <p:cNvPr id="9" name="Picture 8" descr="PS_HOR_REV_CMYK_2C.eps">
            <a:extLst>
              <a:ext uri="{FF2B5EF4-FFF2-40B4-BE49-F238E27FC236}">
                <a16:creationId xmlns:a16="http://schemas.microsoft.com/office/drawing/2014/main" id="{F065DDFE-7FB0-4025-B711-539C60320E1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030291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732976"/>
            <a:ext cx="11507536" cy="578832"/>
          </a:xfrm>
        </p:spPr>
        <p:txBody>
          <a:bodyPr>
            <a:normAutofit fontScale="90000"/>
          </a:bodyPr>
          <a:lstStyle/>
          <a:p>
            <a:r>
              <a:rPr lang="en-US" sz="5067" dirty="0"/>
              <a:t>What Does it Mean to be a Modern Land-Grant University?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947" y="1487034"/>
            <a:ext cx="101095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The Commonwealth Campuses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Research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Community Engagement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3200" b="1" dirty="0"/>
              <a:t>One Penn State 2025</a:t>
            </a:r>
          </a:p>
          <a:p>
            <a:pPr marL="514350" indent="-514350">
              <a:buFont typeface="+mj-lt"/>
              <a:buAutoNum type="arabicPeriod"/>
            </a:pPr>
            <a:endParaRPr lang="en-US" sz="3200" b="1" dirty="0"/>
          </a:p>
        </p:txBody>
      </p:sp>
    </p:spTree>
    <p:extLst>
      <p:ext uri="{BB962C8B-B14F-4D97-AF65-F5344CB8AC3E}">
        <p14:creationId xmlns:p14="http://schemas.microsoft.com/office/powerpoint/2010/main" val="21636322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228068"/>
            <a:ext cx="11109157" cy="1143000"/>
          </a:xfrm>
        </p:spPr>
        <p:txBody>
          <a:bodyPr>
            <a:noAutofit/>
          </a:bodyPr>
          <a:lstStyle/>
          <a:p>
            <a:r>
              <a:rPr lang="en-US" sz="4000" dirty="0"/>
              <a:t>Scope of Penn State’s Engagement Effort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50AEA1-A791-40C4-96A2-A105A63B8C4C}"/>
              </a:ext>
            </a:extLst>
          </p:cNvPr>
          <p:cNvSpPr/>
          <p:nvPr/>
        </p:nvSpPr>
        <p:spPr>
          <a:xfrm>
            <a:off x="320843" y="1319941"/>
            <a:ext cx="10454249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Areas of Impact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: Agriculture; Business, Finance &amp; Industry; Children, Youth &amp; Families; Clinical Services (health and medicine); Community Design &amp; Development; Economic Development including Tech Transfer; Energy &amp; Shale; Environment, Sustainability &amp; Water; Government; Health, Wellness &amp; Human Development; Justice &amp; Safety; and K-12 Education.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Funded by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: Federal Agencies; Commonwealth Appropriations; County Funding; Fee-for-Service &amp; Contract Fulfillment; Registration Fees; Corporate, Foundation, and Individual Philanthropy.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3848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1CFC90F-CD46-4A4D-AF4C-BE277349C15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5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5520" y="630815"/>
            <a:ext cx="9215450" cy="5375679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6F9BEA7D-9955-AA4A-AAEA-C0AEB4603804}"/>
              </a:ext>
            </a:extLst>
          </p:cNvPr>
          <p:cNvGrpSpPr/>
          <p:nvPr/>
        </p:nvGrpSpPr>
        <p:grpSpPr>
          <a:xfrm>
            <a:off x="455990" y="1220561"/>
            <a:ext cx="7156539" cy="4755696"/>
            <a:chOff x="455990" y="1220561"/>
            <a:chExt cx="7156539" cy="4755696"/>
          </a:xfrm>
        </p:grpSpPr>
        <p:pic>
          <p:nvPicPr>
            <p:cNvPr id="157" name="Picture 156">
              <a:extLst>
                <a:ext uri="{FF2B5EF4-FFF2-40B4-BE49-F238E27FC236}">
                  <a16:creationId xmlns:a16="http://schemas.microsoft.com/office/drawing/2014/main" id="{EB7419E5-9986-3F45-B31C-A29263F09D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screen">
              <a:duotone>
                <a:schemeClr val="accent4">
                  <a:shade val="45000"/>
                  <a:satMod val="135000"/>
                </a:schemeClr>
                <a:prstClr val="white"/>
              </a:duotone>
              <a:alphaModFix amt="60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-1" r="-1790"/>
            <a:stretch/>
          </p:blipFill>
          <p:spPr>
            <a:xfrm>
              <a:off x="3863490" y="1220561"/>
              <a:ext cx="3749039" cy="4755696"/>
            </a:xfrm>
            <a:prstGeom prst="rect">
              <a:avLst/>
            </a:prstGeom>
          </p:spPr>
        </p:pic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42839A45-7924-3A48-82E6-A0B485898414}"/>
                </a:ext>
              </a:extLst>
            </p:cNvPr>
            <p:cNvSpPr/>
            <p:nvPr/>
          </p:nvSpPr>
          <p:spPr>
            <a:xfrm>
              <a:off x="455990" y="5264952"/>
              <a:ext cx="1720487" cy="261610"/>
            </a:xfrm>
            <a:prstGeom prst="rect">
              <a:avLst/>
            </a:prstGeom>
            <a:solidFill>
              <a:schemeClr val="bg1">
                <a:lumMod val="65000"/>
                <a:alpha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WPSU-TV</a:t>
              </a:r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E562A44E-091D-4ECF-8254-D99213BED9A3}"/>
                </a:ext>
              </a:extLst>
            </p:cNvPr>
            <p:cNvSpPr/>
            <p:nvPr/>
          </p:nvSpPr>
          <p:spPr>
            <a:xfrm>
              <a:off x="455990" y="5525201"/>
              <a:ext cx="1720487" cy="261610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40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WPSU-FM</a:t>
              </a:r>
            </a:p>
          </p:txBody>
        </p:sp>
      </p:grpSp>
      <p:pic>
        <p:nvPicPr>
          <p:cNvPr id="67" name="Picture 66">
            <a:extLst>
              <a:ext uri="{FF2B5EF4-FFF2-40B4-BE49-F238E27FC236}">
                <a16:creationId xmlns:a16="http://schemas.microsoft.com/office/drawing/2014/main" id="{69EA8970-91C1-D442-A82D-21EA7EE9B8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7917" y="-460631"/>
            <a:ext cx="297715" cy="297715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8E9B3631-0D1C-B847-BAED-E1FA3216B37E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2848" y="-460631"/>
            <a:ext cx="297715" cy="29771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DC983F7-8C18-7149-A342-E6E4769F6DA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77779" y="-470387"/>
            <a:ext cx="321346" cy="317226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8E28F0EC-A29A-8349-8B7D-967E9C5E609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6340" y="-462475"/>
            <a:ext cx="305316" cy="301402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C668483-68EE-7649-B65A-C5322787689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500"/>
                    </a14:imgEffect>
                    <a14:imgEffect>
                      <a14:saturation sat="346000"/>
                    </a14:imgEffect>
                    <a14:imgEffect>
                      <a14:brightnessContrast bright="64000" contras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64871" y="-462728"/>
            <a:ext cx="305830" cy="301909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D7E3E4AC-25D4-0F4F-BED7-2B312639575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9940" y="-460631"/>
            <a:ext cx="297715" cy="297715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0A2B59D4-ECA1-5749-AAD3-2D89573A9B3A}"/>
              </a:ext>
            </a:extLst>
          </p:cNvPr>
          <p:cNvGrpSpPr/>
          <p:nvPr/>
        </p:nvGrpSpPr>
        <p:grpSpPr>
          <a:xfrm>
            <a:off x="455990" y="3420807"/>
            <a:ext cx="6588242" cy="825121"/>
            <a:chOff x="455990" y="3420807"/>
            <a:chExt cx="6588242" cy="825121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B475291B-4CBF-A544-AD7E-163D298BBCF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67203" y="3420807"/>
              <a:ext cx="331436" cy="331436"/>
            </a:xfrm>
            <a:prstGeom prst="rect">
              <a:avLst/>
            </a:prstGeom>
          </p:spPr>
        </p:pic>
        <p:pic>
          <p:nvPicPr>
            <p:cNvPr id="80" name="Picture 79">
              <a:extLst>
                <a:ext uri="{FF2B5EF4-FFF2-40B4-BE49-F238E27FC236}">
                  <a16:creationId xmlns:a16="http://schemas.microsoft.com/office/drawing/2014/main" id="{9C199EB7-C60D-4440-9B96-3960FFAEE79F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screen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32309" y="3934005"/>
              <a:ext cx="311923" cy="311923"/>
            </a:xfrm>
            <a:prstGeom prst="rect">
              <a:avLst/>
            </a:prstGeom>
          </p:spPr>
        </p:pic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11237346-72E1-E449-A82D-1CD2DEB51A19}"/>
                </a:ext>
              </a:extLst>
            </p:cNvPr>
            <p:cNvSpPr/>
            <p:nvPr/>
          </p:nvSpPr>
          <p:spPr>
            <a:xfrm>
              <a:off x="455990" y="3611956"/>
              <a:ext cx="1720487" cy="510909"/>
            </a:xfrm>
            <a:prstGeom prst="rect">
              <a:avLst/>
            </a:prstGeom>
            <a:solidFill>
              <a:schemeClr val="accent3">
                <a:lumMod val="75000"/>
                <a:alpha val="30000"/>
              </a:schemeClr>
            </a:solidFill>
          </p:spPr>
          <p:txBody>
            <a:bodyPr wrap="square" tIns="73152" bIns="18288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2 Small Bus. Dev. Centers 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B227D71F-9558-E94D-9E67-B9CF0A2A0811}"/>
              </a:ext>
            </a:extLst>
          </p:cNvPr>
          <p:cNvSpPr/>
          <p:nvPr/>
        </p:nvSpPr>
        <p:spPr>
          <a:xfrm>
            <a:off x="2725668" y="594162"/>
            <a:ext cx="1054378" cy="39624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411570"/>
            <a:ext cx="11507536" cy="578832"/>
          </a:xfrm>
        </p:spPr>
        <p:txBody>
          <a:bodyPr>
            <a:normAutofit fontScale="90000"/>
          </a:bodyPr>
          <a:lstStyle/>
          <a:p>
            <a:r>
              <a:rPr lang="en-US" dirty="0"/>
              <a:t>Community Engagement Across PA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8A5495BC-46C6-054E-8B36-F5EB9603BDBF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77373" y="-467428"/>
            <a:ext cx="315351" cy="311308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468E5AE3-32C7-EA4C-9FA2-3A56B35ECD8F}"/>
              </a:ext>
            </a:extLst>
          </p:cNvPr>
          <p:cNvGrpSpPr/>
          <p:nvPr/>
        </p:nvGrpSpPr>
        <p:grpSpPr>
          <a:xfrm>
            <a:off x="455990" y="3207042"/>
            <a:ext cx="5978586" cy="1940009"/>
            <a:chOff x="455990" y="3207042"/>
            <a:chExt cx="5978586" cy="1940009"/>
          </a:xfrm>
        </p:grpSpPr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7E34B4F-810E-D14D-B81E-E688A4E0147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36861" y="3207042"/>
              <a:ext cx="297715" cy="297715"/>
            </a:xfrm>
            <a:prstGeom prst="rect">
              <a:avLst/>
            </a:prstGeom>
          </p:spPr>
        </p:pic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2ECBE62-A69A-304B-91D2-04EDACAC43E8}"/>
                </a:ext>
              </a:extLst>
            </p:cNvPr>
            <p:cNvSpPr/>
            <p:nvPr/>
          </p:nvSpPr>
          <p:spPr>
            <a:xfrm>
              <a:off x="455990" y="4625406"/>
              <a:ext cx="1746917" cy="521645"/>
            </a:xfrm>
            <a:prstGeom prst="rect">
              <a:avLst/>
            </a:prstGeom>
            <a:solidFill>
              <a:schemeClr val="accent6">
                <a:lumMod val="50000"/>
                <a:alpha val="85000"/>
              </a:schemeClr>
            </a:solidFill>
          </p:spPr>
          <p:txBody>
            <a:bodyPr wrap="square" tIns="73152" bIns="36576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Justice and </a:t>
              </a:r>
            </a:p>
            <a:p>
              <a:pPr marL="0" marR="0" lvl="0" indent="0" algn="l" defTabSz="914400" rtl="0" eaLnBrk="1" fontAlgn="auto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Safety Institute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DC3AF2A-EF52-0A48-9EB9-8987F4961BBA}"/>
              </a:ext>
            </a:extLst>
          </p:cNvPr>
          <p:cNvGrpSpPr/>
          <p:nvPr/>
        </p:nvGrpSpPr>
        <p:grpSpPr>
          <a:xfrm>
            <a:off x="455990" y="936908"/>
            <a:ext cx="10833882" cy="4968679"/>
            <a:chOff x="455990" y="936908"/>
            <a:chExt cx="10833882" cy="496867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E09C216C-CC9D-A748-AF54-9B5711D3421F}"/>
                </a:ext>
              </a:extLst>
            </p:cNvPr>
            <p:cNvSpPr/>
            <p:nvPr/>
          </p:nvSpPr>
          <p:spPr>
            <a:xfrm>
              <a:off x="455990" y="1833878"/>
              <a:ext cx="1715757" cy="521644"/>
            </a:xfrm>
            <a:prstGeom prst="rect">
              <a:avLst/>
            </a:prstGeom>
            <a:solidFill>
              <a:srgbClr val="FF0000">
                <a:alpha val="47000"/>
              </a:srgbClr>
            </a:solidFill>
          </p:spPr>
          <p:txBody>
            <a:bodyPr wrap="square" tIns="73152" bIns="0">
              <a:noAutofit/>
            </a:bodyPr>
            <a:lstStyle/>
            <a:p>
              <a:pPr marL="0" marR="0" lvl="0" indent="0" algn="l" defTabSz="914400" rtl="0" eaLnBrk="1" fontAlgn="b" latinLnBrk="0" hangingPunct="1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67 Extension Offices</a:t>
              </a:r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8E0997FB-32BD-F640-83E8-DA94E74821B0}"/>
                </a:ext>
              </a:extLst>
            </p:cNvPr>
            <p:cNvGrpSpPr/>
            <p:nvPr/>
          </p:nvGrpSpPr>
          <p:grpSpPr>
            <a:xfrm>
              <a:off x="2295940" y="936908"/>
              <a:ext cx="8993932" cy="4968679"/>
              <a:chOff x="2295940" y="936908"/>
              <a:chExt cx="8993932" cy="4968679"/>
            </a:xfrm>
          </p:grpSpPr>
          <p:pic>
            <p:nvPicPr>
              <p:cNvPr id="109" name="Picture 108">
                <a:extLst>
                  <a:ext uri="{FF2B5EF4-FFF2-40B4-BE49-F238E27FC236}">
                    <a16:creationId xmlns:a16="http://schemas.microsoft.com/office/drawing/2014/main" id="{A9897B96-B41F-4545-918B-83722563CFF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alphaModFix amt="60000"/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749753" y="3784904"/>
                <a:ext cx="315351" cy="311308"/>
              </a:xfrm>
              <a:prstGeom prst="rect">
                <a:avLst/>
              </a:prstGeom>
            </p:spPr>
          </p:pic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7AA5C3FA-F86F-7D47-A63A-5B254B3D3AC6}"/>
                  </a:ext>
                </a:extLst>
              </p:cNvPr>
              <p:cNvGrpSpPr/>
              <p:nvPr/>
            </p:nvGrpSpPr>
            <p:grpSpPr>
              <a:xfrm>
                <a:off x="2295940" y="936908"/>
                <a:ext cx="8993932" cy="4968679"/>
                <a:chOff x="2295940" y="936908"/>
                <a:chExt cx="8993932" cy="4968679"/>
              </a:xfrm>
            </p:grpSpPr>
            <p:pic>
              <p:nvPicPr>
                <p:cNvPr id="146" name="Picture 145">
                  <a:extLst>
                    <a:ext uri="{FF2B5EF4-FFF2-40B4-BE49-F238E27FC236}">
                      <a16:creationId xmlns:a16="http://schemas.microsoft.com/office/drawing/2014/main" id="{3950B372-9DB9-4B40-ACC6-E47D58ED83F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screen">
                  <a:alphaModFix amt="60000"/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08930" y="4542753"/>
                  <a:ext cx="315351" cy="311308"/>
                </a:xfrm>
                <a:prstGeom prst="rect">
                  <a:avLst/>
                </a:prstGeom>
              </p:spPr>
            </p:pic>
            <p:grpSp>
              <p:nvGrpSpPr>
                <p:cNvPr id="4" name="Group 3">
                  <a:extLst>
                    <a:ext uri="{FF2B5EF4-FFF2-40B4-BE49-F238E27FC236}">
                      <a16:creationId xmlns:a16="http://schemas.microsoft.com/office/drawing/2014/main" id="{258BB874-7A2C-0E40-A606-7B950E7236FE}"/>
                    </a:ext>
                  </a:extLst>
                </p:cNvPr>
                <p:cNvGrpSpPr/>
                <p:nvPr/>
              </p:nvGrpSpPr>
              <p:grpSpPr>
                <a:xfrm>
                  <a:off x="2295940" y="936908"/>
                  <a:ext cx="8993932" cy="4968679"/>
                  <a:chOff x="2295940" y="936908"/>
                  <a:chExt cx="8993932" cy="4968679"/>
                </a:xfrm>
              </p:grpSpPr>
              <p:pic>
                <p:nvPicPr>
                  <p:cNvPr id="92" name="Picture 91">
                    <a:extLst>
                      <a:ext uri="{FF2B5EF4-FFF2-40B4-BE49-F238E27FC236}">
                        <a16:creationId xmlns:a16="http://schemas.microsoft.com/office/drawing/2014/main" id="{C7B83EEF-09D3-5340-88A2-21735F937886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14" cstate="screen">
                    <a:alphaModFix amt="60000"/>
                    <a:extLst>
                      <a:ext uri="{28A0092B-C50C-407E-A947-70E740481C1C}">
                        <a14:useLocalDpi xmlns:a14="http://schemas.microsoft.com/office/drawing/2010/main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2990021" y="936908"/>
                    <a:ext cx="315351" cy="311308"/>
                  </a:xfrm>
                  <a:prstGeom prst="rect">
                    <a:avLst/>
                  </a:prstGeom>
                </p:spPr>
              </p:pic>
              <p:grpSp>
                <p:nvGrpSpPr>
                  <p:cNvPr id="3" name="Group 2">
                    <a:extLst>
                      <a:ext uri="{FF2B5EF4-FFF2-40B4-BE49-F238E27FC236}">
                        <a16:creationId xmlns:a16="http://schemas.microsoft.com/office/drawing/2014/main" id="{A324B9AD-8C6D-C94C-BB4D-78A01EA7B67B}"/>
                      </a:ext>
                    </a:extLst>
                  </p:cNvPr>
                  <p:cNvGrpSpPr/>
                  <p:nvPr/>
                </p:nvGrpSpPr>
                <p:grpSpPr>
                  <a:xfrm>
                    <a:off x="2295940" y="1431963"/>
                    <a:ext cx="8993932" cy="4473624"/>
                    <a:chOff x="2295940" y="1431963"/>
                    <a:chExt cx="8993932" cy="4473624"/>
                  </a:xfrm>
                </p:grpSpPr>
                <p:pic>
                  <p:nvPicPr>
                    <p:cNvPr id="90" name="Picture 89">
                      <a:extLst>
                        <a:ext uri="{FF2B5EF4-FFF2-40B4-BE49-F238E27FC236}">
                          <a16:creationId xmlns:a16="http://schemas.microsoft.com/office/drawing/2014/main" id="{A5754D2A-7C87-FB49-BF35-48085D3A788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455481" y="2596165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1" name="Picture 90">
                      <a:extLst>
                        <a:ext uri="{FF2B5EF4-FFF2-40B4-BE49-F238E27FC236}">
                          <a16:creationId xmlns:a16="http://schemas.microsoft.com/office/drawing/2014/main" id="{FB9B5503-5511-464C-BC28-E11F47FE298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67099" y="1908619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3" name="Picture 92">
                      <a:extLst>
                        <a:ext uri="{FF2B5EF4-FFF2-40B4-BE49-F238E27FC236}">
                          <a16:creationId xmlns:a16="http://schemas.microsoft.com/office/drawing/2014/main" id="{F43685ED-100C-5042-82FF-4A38D180EA6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980334" y="144169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4" name="Picture 93">
                      <a:extLst>
                        <a:ext uri="{FF2B5EF4-FFF2-40B4-BE49-F238E27FC236}">
                          <a16:creationId xmlns:a16="http://schemas.microsoft.com/office/drawing/2014/main" id="{1D7C3A4E-CF2A-824D-B6CA-87DA71088AD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095117" y="235609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5" name="Picture 94">
                      <a:extLst>
                        <a:ext uri="{FF2B5EF4-FFF2-40B4-BE49-F238E27FC236}">
                          <a16:creationId xmlns:a16="http://schemas.microsoft.com/office/drawing/2014/main" id="{30D3DBD9-377C-6B47-A298-C2234731E8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776053" y="2103172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6" name="Picture 95">
                      <a:extLst>
                        <a:ext uri="{FF2B5EF4-FFF2-40B4-BE49-F238E27FC236}">
                          <a16:creationId xmlns:a16="http://schemas.microsoft.com/office/drawing/2014/main" id="{5457EED6-4F16-064E-B3BA-0FC947D6322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853875" y="2754925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7" name="Picture 96">
                      <a:extLst>
                        <a:ext uri="{FF2B5EF4-FFF2-40B4-BE49-F238E27FC236}">
                          <a16:creationId xmlns:a16="http://schemas.microsoft.com/office/drawing/2014/main" id="{AC5C5963-025C-764B-B958-F02D004D26F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505390" y="285218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8" name="Picture 97">
                      <a:extLst>
                        <a:ext uri="{FF2B5EF4-FFF2-40B4-BE49-F238E27FC236}">
                          <a16:creationId xmlns:a16="http://schemas.microsoft.com/office/drawing/2014/main" id="{7D6DCB25-0D99-1C4E-9919-77BF1D90D5D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875280" y="2365817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99" name="Picture 98">
                      <a:extLst>
                        <a:ext uri="{FF2B5EF4-FFF2-40B4-BE49-F238E27FC236}">
                          <a16:creationId xmlns:a16="http://schemas.microsoft.com/office/drawing/2014/main" id="{262EF429-4445-6F48-BD0A-53FA7F4702C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74114" y="155842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0" name="Picture 99">
                      <a:extLst>
                        <a:ext uri="{FF2B5EF4-FFF2-40B4-BE49-F238E27FC236}">
                          <a16:creationId xmlns:a16="http://schemas.microsoft.com/office/drawing/2014/main" id="{C14200F1-64B4-1947-BFB0-4FE8B87F5FD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964778" y="1568149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1" name="Picture 100">
                      <a:extLst>
                        <a:ext uri="{FF2B5EF4-FFF2-40B4-BE49-F238E27FC236}">
                          <a16:creationId xmlns:a16="http://schemas.microsoft.com/office/drawing/2014/main" id="{96CACEC5-9815-864F-8E12-454B56086EC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112642" y="1655698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2" name="Picture 101">
                      <a:extLst>
                        <a:ext uri="{FF2B5EF4-FFF2-40B4-BE49-F238E27FC236}">
                          <a16:creationId xmlns:a16="http://schemas.microsoft.com/office/drawing/2014/main" id="{CFE39EEE-3229-E34C-A1C5-0C99DCAC780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425876" y="1548694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3" name="Picture 102">
                      <a:extLst>
                        <a:ext uri="{FF2B5EF4-FFF2-40B4-BE49-F238E27FC236}">
                          <a16:creationId xmlns:a16="http://schemas.microsoft.com/office/drawing/2014/main" id="{730F82E9-53A6-9640-A6AC-9B0BEF68B58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281910" y="1431963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4" name="Picture 103">
                      <a:extLst>
                        <a:ext uri="{FF2B5EF4-FFF2-40B4-BE49-F238E27FC236}">
                          <a16:creationId xmlns:a16="http://schemas.microsoft.com/office/drawing/2014/main" id="{1A6F8E39-EC61-384C-8D3A-9A4A2E9DC76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653493" y="2112899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5" name="Picture 104">
                      <a:extLst>
                        <a:ext uri="{FF2B5EF4-FFF2-40B4-BE49-F238E27FC236}">
                          <a16:creationId xmlns:a16="http://schemas.microsoft.com/office/drawing/2014/main" id="{5B039D30-87EE-1540-BA30-99EAE178326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390846" y="3153759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6" name="Picture 105">
                      <a:extLst>
                        <a:ext uri="{FF2B5EF4-FFF2-40B4-BE49-F238E27FC236}">
                          <a16:creationId xmlns:a16="http://schemas.microsoft.com/office/drawing/2014/main" id="{FD51DB73-B449-BD43-9793-F3C023312C5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908175" y="3728956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7" name="Picture 106">
                      <a:extLst>
                        <a:ext uri="{FF2B5EF4-FFF2-40B4-BE49-F238E27FC236}">
                          <a16:creationId xmlns:a16="http://schemas.microsoft.com/office/drawing/2014/main" id="{C8593314-E599-B54D-89A1-54ED0A03D65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104845" y="3445588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08" name="Picture 107">
                      <a:extLst>
                        <a:ext uri="{FF2B5EF4-FFF2-40B4-BE49-F238E27FC236}">
                          <a16:creationId xmlns:a16="http://schemas.microsoft.com/office/drawing/2014/main" id="{A6F2FEF0-EDFB-8340-8C8E-92A60E8BEC6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295940" y="3134280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0" name="Picture 109">
                      <a:extLst>
                        <a:ext uri="{FF2B5EF4-FFF2-40B4-BE49-F238E27FC236}">
                          <a16:creationId xmlns:a16="http://schemas.microsoft.com/office/drawing/2014/main" id="{D7BBF01A-99AB-EA42-8ADA-F6E1205C977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788360" y="4291239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1" name="Picture 110">
                      <a:extLst>
                        <a:ext uri="{FF2B5EF4-FFF2-40B4-BE49-F238E27FC236}">
                          <a16:creationId xmlns:a16="http://schemas.microsoft.com/office/drawing/2014/main" id="{C947A2C7-9412-7340-A415-118E852924B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567992" y="4894489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2" name="Picture 111">
                      <a:extLst>
                        <a:ext uri="{FF2B5EF4-FFF2-40B4-BE49-F238E27FC236}">
                          <a16:creationId xmlns:a16="http://schemas.microsoft.com/office/drawing/2014/main" id="{58AE6AF6-ACF4-2949-81C0-EE740501793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2668821" y="5490896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3" name="Picture 112">
                      <a:extLst>
                        <a:ext uri="{FF2B5EF4-FFF2-40B4-BE49-F238E27FC236}">
                          <a16:creationId xmlns:a16="http://schemas.microsoft.com/office/drawing/2014/main" id="{C01401F0-118A-9345-AB61-8E6D50B12AC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659079" y="4619914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4" name="Picture 113">
                      <a:extLst>
                        <a:ext uri="{FF2B5EF4-FFF2-40B4-BE49-F238E27FC236}">
                          <a16:creationId xmlns:a16="http://schemas.microsoft.com/office/drawing/2014/main" id="{E214DD98-6F94-C34C-B03D-A628901A406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3310722" y="5414437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5" name="Picture 114">
                      <a:extLst>
                        <a:ext uri="{FF2B5EF4-FFF2-40B4-BE49-F238E27FC236}">
                          <a16:creationId xmlns:a16="http://schemas.microsoft.com/office/drawing/2014/main" id="{FC87059F-F29C-8447-A1E7-817366E5A14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223526" y="398061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6" name="Picture 115">
                      <a:extLst>
                        <a:ext uri="{FF2B5EF4-FFF2-40B4-BE49-F238E27FC236}">
                          <a16:creationId xmlns:a16="http://schemas.microsoft.com/office/drawing/2014/main" id="{3C04D80C-2912-C243-9A95-74E0068061F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971031" y="4115974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7" name="Picture 116">
                      <a:extLst>
                        <a:ext uri="{FF2B5EF4-FFF2-40B4-BE49-F238E27FC236}">
                          <a16:creationId xmlns:a16="http://schemas.microsoft.com/office/drawing/2014/main" id="{49780364-B694-234B-9096-81883F6CCA9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4427807" y="5245206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8" name="Picture 117">
                      <a:extLst>
                        <a:ext uri="{FF2B5EF4-FFF2-40B4-BE49-F238E27FC236}">
                          <a16:creationId xmlns:a16="http://schemas.microsoft.com/office/drawing/2014/main" id="{B2BF2B42-11F5-ED4A-A67D-E19A865CC91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344281" y="3419507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19" name="Picture 118">
                      <a:extLst>
                        <a:ext uri="{FF2B5EF4-FFF2-40B4-BE49-F238E27FC236}">
                          <a16:creationId xmlns:a16="http://schemas.microsoft.com/office/drawing/2014/main" id="{3E3AA4BE-1D7B-7944-A77D-E5438D3061D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964777" y="4262712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0" name="Picture 119">
                      <a:extLst>
                        <a:ext uri="{FF2B5EF4-FFF2-40B4-BE49-F238E27FC236}">
                          <a16:creationId xmlns:a16="http://schemas.microsoft.com/office/drawing/2014/main" id="{6FAE9F29-1C4C-124A-A41C-124B7022982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536760" y="4583725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1" name="Picture 120">
                      <a:extLst>
                        <a:ext uri="{FF2B5EF4-FFF2-40B4-BE49-F238E27FC236}">
                          <a16:creationId xmlns:a16="http://schemas.microsoft.com/office/drawing/2014/main" id="{B8523393-59EF-3846-9B04-953ECE0C598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5206020" y="5206295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2" name="Picture 121">
                      <a:extLst>
                        <a:ext uri="{FF2B5EF4-FFF2-40B4-BE49-F238E27FC236}">
                          <a16:creationId xmlns:a16="http://schemas.microsoft.com/office/drawing/2014/main" id="{4DD6A42A-D63D-334E-B4A3-22629749D36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917448" y="2967674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3" name="Picture 122">
                      <a:extLst>
                        <a:ext uri="{FF2B5EF4-FFF2-40B4-BE49-F238E27FC236}">
                          <a16:creationId xmlns:a16="http://schemas.microsoft.com/office/drawing/2014/main" id="{12F44909-79E9-5142-8E3D-162BE9D99189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773960" y="2772220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4" name="Picture 123">
                      <a:extLst>
                        <a:ext uri="{FF2B5EF4-FFF2-40B4-BE49-F238E27FC236}">
                          <a16:creationId xmlns:a16="http://schemas.microsoft.com/office/drawing/2014/main" id="{A0683173-8748-A240-8A23-63829C5B7A45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542607" y="2132355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5" name="Picture 124">
                      <a:extLst>
                        <a:ext uri="{FF2B5EF4-FFF2-40B4-BE49-F238E27FC236}">
                          <a16:creationId xmlns:a16="http://schemas.microsoft.com/office/drawing/2014/main" id="{676C9E7C-A0AC-0C4F-8190-D1BDFF92968F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155450" y="1996168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6" name="Picture 125">
                      <a:extLst>
                        <a:ext uri="{FF2B5EF4-FFF2-40B4-BE49-F238E27FC236}">
                          <a16:creationId xmlns:a16="http://schemas.microsoft.com/office/drawing/2014/main" id="{2AF81F2B-5C42-474D-AF12-E3B5DFB6A67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766917" y="2169624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7" name="Picture 126">
                      <a:extLst>
                        <a:ext uri="{FF2B5EF4-FFF2-40B4-BE49-F238E27FC236}">
                          <a16:creationId xmlns:a16="http://schemas.microsoft.com/office/drawing/2014/main" id="{53144810-C5B3-BA42-93B3-DFFA81E59F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466735" y="264792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8" name="Picture 127">
                      <a:extLst>
                        <a:ext uri="{FF2B5EF4-FFF2-40B4-BE49-F238E27FC236}">
                          <a16:creationId xmlns:a16="http://schemas.microsoft.com/office/drawing/2014/main" id="{40DF46D1-3290-4446-9558-369C09FCEE0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313040" y="2044807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29" name="Picture 128">
                      <a:extLst>
                        <a:ext uri="{FF2B5EF4-FFF2-40B4-BE49-F238E27FC236}">
                          <a16:creationId xmlns:a16="http://schemas.microsoft.com/office/drawing/2014/main" id="{06BF1479-0742-C149-9FA2-03A49333261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974521" y="2502007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0" name="Picture 129">
                      <a:extLst>
                        <a:ext uri="{FF2B5EF4-FFF2-40B4-BE49-F238E27FC236}">
                          <a16:creationId xmlns:a16="http://schemas.microsoft.com/office/drawing/2014/main" id="{A9520540-EB1D-8044-9E7B-FA61B1DFC8D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361679" y="3182944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1" name="Picture 130">
                      <a:extLst>
                        <a:ext uri="{FF2B5EF4-FFF2-40B4-BE49-F238E27FC236}">
                          <a16:creationId xmlns:a16="http://schemas.microsoft.com/office/drawing/2014/main" id="{DC3C163B-F98A-C74B-B585-FE631736A1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466735" y="348450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2" name="Picture 131">
                      <a:extLst>
                        <a:ext uri="{FF2B5EF4-FFF2-40B4-BE49-F238E27FC236}">
                          <a16:creationId xmlns:a16="http://schemas.microsoft.com/office/drawing/2014/main" id="{F2DF1778-58E0-CD4F-9368-B3661EF4D2D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523152" y="3075940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3" name="Picture 132">
                      <a:extLst>
                        <a:ext uri="{FF2B5EF4-FFF2-40B4-BE49-F238E27FC236}">
                          <a16:creationId xmlns:a16="http://schemas.microsoft.com/office/drawing/2014/main" id="{CFC34421-C0A9-7D49-8747-CFDF15149BE0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231322" y="3163489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4" name="Picture 133">
                      <a:extLst>
                        <a:ext uri="{FF2B5EF4-FFF2-40B4-BE49-F238E27FC236}">
                          <a16:creationId xmlns:a16="http://schemas.microsoft.com/office/drawing/2014/main" id="{39840ACE-FD0E-E14F-AB9B-218F1258A72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492019" y="328022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5" name="Picture 134">
                      <a:extLst>
                        <a:ext uri="{FF2B5EF4-FFF2-40B4-BE49-F238E27FC236}">
                          <a16:creationId xmlns:a16="http://schemas.microsoft.com/office/drawing/2014/main" id="{CECA4801-A4EE-874C-A16A-611CD5B887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046496" y="3523412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6" name="Picture 135">
                      <a:extLst>
                        <a:ext uri="{FF2B5EF4-FFF2-40B4-BE49-F238E27FC236}">
                          <a16:creationId xmlns:a16="http://schemas.microsoft.com/office/drawing/2014/main" id="{3DF6D85E-47AE-0547-9A86-8587D3B7DF2B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501747" y="3630416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7" name="Picture 136">
                      <a:extLst>
                        <a:ext uri="{FF2B5EF4-FFF2-40B4-BE49-F238E27FC236}">
                          <a16:creationId xmlns:a16="http://schemas.microsoft.com/office/drawing/2014/main" id="{3645D57B-EA87-A64E-865C-5FE7BD47A9D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16980" y="4107058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8" name="Picture 137">
                      <a:extLst>
                        <a:ext uri="{FF2B5EF4-FFF2-40B4-BE49-F238E27FC236}">
                          <a16:creationId xmlns:a16="http://schemas.microsoft.com/office/drawing/2014/main" id="{28F94E1E-FC76-2140-8C1D-F82708D4D4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190089" y="398061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39" name="Picture 138">
                      <a:extLst>
                        <a:ext uri="{FF2B5EF4-FFF2-40B4-BE49-F238E27FC236}">
                          <a16:creationId xmlns:a16="http://schemas.microsoft.com/office/drawing/2014/main" id="{315010B7-C0A6-D042-B88B-92838B3345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325214" y="4328617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0" name="Picture 139">
                      <a:extLst>
                        <a:ext uri="{FF2B5EF4-FFF2-40B4-BE49-F238E27FC236}">
                          <a16:creationId xmlns:a16="http://schemas.microsoft.com/office/drawing/2014/main" id="{6202B6FA-F7BF-C847-963B-40C96C671FA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888821" y="4289783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1" name="Picture 140">
                      <a:extLst>
                        <a:ext uri="{FF2B5EF4-FFF2-40B4-BE49-F238E27FC236}">
                          <a16:creationId xmlns:a16="http://schemas.microsoft.com/office/drawing/2014/main" id="{CB4DBFB7-E4BD-284D-A03A-033007C9F03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887278" y="4694480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2" name="Picture 141">
                      <a:extLst>
                        <a:ext uri="{FF2B5EF4-FFF2-40B4-BE49-F238E27FC236}">
                          <a16:creationId xmlns:a16="http://schemas.microsoft.com/office/drawing/2014/main" id="{C5291D37-23CC-5845-B822-9F7A9D69A19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672156" y="5594279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3" name="Picture 142">
                      <a:extLst>
                        <a:ext uri="{FF2B5EF4-FFF2-40B4-BE49-F238E27FC236}">
                          <a16:creationId xmlns:a16="http://schemas.microsoft.com/office/drawing/2014/main" id="{6C181504-7A9C-3E48-82D8-C62B527B5B9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6032871" y="5371667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4" name="Picture 143">
                      <a:extLst>
                        <a:ext uri="{FF2B5EF4-FFF2-40B4-BE49-F238E27FC236}">
                          <a16:creationId xmlns:a16="http://schemas.microsoft.com/office/drawing/2014/main" id="{0436CF89-20D1-1640-8B52-726752CD6526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7248829" y="5575948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5" name="Picture 144">
                      <a:extLst>
                        <a:ext uri="{FF2B5EF4-FFF2-40B4-BE49-F238E27FC236}">
                          <a16:creationId xmlns:a16="http://schemas.microsoft.com/office/drawing/2014/main" id="{4FB51D44-CF3C-E44F-BDBB-4BE044056814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376532" y="5280383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7" name="Picture 146">
                      <a:extLst>
                        <a:ext uri="{FF2B5EF4-FFF2-40B4-BE49-F238E27FC236}">
                          <a16:creationId xmlns:a16="http://schemas.microsoft.com/office/drawing/2014/main" id="{2126512A-3CC6-8B48-AE3B-80AD148CADCE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8851463" y="504923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8" name="Picture 147">
                      <a:extLst>
                        <a:ext uri="{FF2B5EF4-FFF2-40B4-BE49-F238E27FC236}">
                          <a16:creationId xmlns:a16="http://schemas.microsoft.com/office/drawing/2014/main" id="{54A68027-EA63-394A-A3BE-AB3ECECD7BA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070269" y="3909521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49" name="Picture 148">
                      <a:extLst>
                        <a:ext uri="{FF2B5EF4-FFF2-40B4-BE49-F238E27FC236}">
                          <a16:creationId xmlns:a16="http://schemas.microsoft.com/office/drawing/2014/main" id="{234A48FB-F85B-AE41-9E17-5115725E243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410160" y="3804666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0" name="Picture 149">
                      <a:extLst>
                        <a:ext uri="{FF2B5EF4-FFF2-40B4-BE49-F238E27FC236}">
                          <a16:creationId xmlns:a16="http://schemas.microsoft.com/office/drawing/2014/main" id="{0B989E70-8454-194D-A1B8-70BEA5F0C9F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172253" y="4136913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1" name="Picture 150">
                      <a:extLst>
                        <a:ext uri="{FF2B5EF4-FFF2-40B4-BE49-F238E27FC236}">
                          <a16:creationId xmlns:a16="http://schemas.microsoft.com/office/drawing/2014/main" id="{DF562DB3-CF00-9B4D-93E3-A30CCA354C48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612909" y="4550292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2" name="Picture 151">
                      <a:extLst>
                        <a:ext uri="{FF2B5EF4-FFF2-40B4-BE49-F238E27FC236}">
                          <a16:creationId xmlns:a16="http://schemas.microsoft.com/office/drawing/2014/main" id="{4685DF06-56FF-394B-B81E-64FF140BBDE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898235" y="4831276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3" name="Picture 152">
                      <a:extLst>
                        <a:ext uri="{FF2B5EF4-FFF2-40B4-BE49-F238E27FC236}">
                          <a16:creationId xmlns:a16="http://schemas.microsoft.com/office/drawing/2014/main" id="{BC550DED-B0AF-1A4C-B43B-811BD334C81D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033065" y="4738319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4" name="Picture 153">
                      <a:extLst>
                        <a:ext uri="{FF2B5EF4-FFF2-40B4-BE49-F238E27FC236}">
                          <a16:creationId xmlns:a16="http://schemas.microsoft.com/office/drawing/2014/main" id="{AF2C96F3-BF32-354A-ABA4-B10AF5CE6C17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789873" y="5302523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5" name="Picture 154">
                      <a:extLst>
                        <a:ext uri="{FF2B5EF4-FFF2-40B4-BE49-F238E27FC236}">
                          <a16:creationId xmlns:a16="http://schemas.microsoft.com/office/drawing/2014/main" id="{69742F1F-E775-D44C-BC34-1BDB6EAE6EE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9685177" y="5586795"/>
                      <a:ext cx="315351" cy="311308"/>
                    </a:xfrm>
                    <a:prstGeom prst="rect">
                      <a:avLst/>
                    </a:prstGeom>
                  </p:spPr>
                </p:pic>
                <p:pic>
                  <p:nvPicPr>
                    <p:cNvPr id="156" name="Picture 155">
                      <a:extLst>
                        <a:ext uri="{FF2B5EF4-FFF2-40B4-BE49-F238E27FC236}">
                          <a16:creationId xmlns:a16="http://schemas.microsoft.com/office/drawing/2014/main" id="{7AC44B94-3958-3346-B2F4-3F5C8F2BFEDC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4" cstate="screen">
                      <a:alphaModFix amt="60000"/>
                      <a:extLst>
                        <a:ext uri="{28A0092B-C50C-407E-A947-70E740481C1C}">
                          <a14:useLocalDpi xmlns:a14="http://schemas.microsoft.com/office/drawing/2010/main"/>
                        </a:ext>
                      </a:extLst>
                    </a:blip>
                    <a:stretch>
                      <a:fillRect/>
                    </a:stretch>
                  </p:blipFill>
                  <p:spPr>
                    <a:xfrm>
                      <a:off x="10475320" y="5411478"/>
                      <a:ext cx="315351" cy="311308"/>
                    </a:xfrm>
                    <a:prstGeom prst="rect">
                      <a:avLst/>
                    </a:prstGeom>
                  </p:spPr>
                </p:pic>
              </p:grpSp>
            </p:grpSp>
          </p:grpSp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9E70E80-03A3-B64E-86A3-F08A80036107}"/>
              </a:ext>
            </a:extLst>
          </p:cNvPr>
          <p:cNvGrpSpPr/>
          <p:nvPr/>
        </p:nvGrpSpPr>
        <p:grpSpPr>
          <a:xfrm>
            <a:off x="455990" y="939968"/>
            <a:ext cx="10978819" cy="4966864"/>
            <a:chOff x="455990" y="939968"/>
            <a:chExt cx="10978819" cy="4966864"/>
          </a:xfrm>
        </p:grpSpPr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FD152E46-0791-944B-9729-F6E1DEFF1C55}"/>
                </a:ext>
              </a:extLst>
            </p:cNvPr>
            <p:cNvSpPr/>
            <p:nvPr/>
          </p:nvSpPr>
          <p:spPr>
            <a:xfrm>
              <a:off x="455990" y="2473423"/>
              <a:ext cx="1720487" cy="261610"/>
            </a:xfrm>
            <a:prstGeom prst="rect">
              <a:avLst/>
            </a:prstGeom>
            <a:solidFill>
              <a:srgbClr val="E4DB00">
                <a:alpha val="44706"/>
              </a:srgbClr>
            </a:solidFill>
          </p:spPr>
          <p:txBody>
            <a:bodyPr wrap="square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21 </a:t>
              </a:r>
              <a:r>
                <a:rPr kumimoji="0" lang="en-US" sz="17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LaunchBoxes</a:t>
              </a:r>
              <a:endPara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B90F421-D521-C849-A274-38AD627C1DB3}"/>
                </a:ext>
              </a:extLst>
            </p:cNvPr>
            <p:cNvGrpSpPr/>
            <p:nvPr/>
          </p:nvGrpSpPr>
          <p:grpSpPr>
            <a:xfrm>
              <a:off x="2676054" y="939968"/>
              <a:ext cx="8758755" cy="4966864"/>
              <a:chOff x="2676054" y="939968"/>
              <a:chExt cx="8758755" cy="4966864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C83B8394-CFDA-5A4A-B26F-71AD308CAF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18854" y="3416548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5" name="Picture 14">
                <a:extLst>
                  <a:ext uri="{FF2B5EF4-FFF2-40B4-BE49-F238E27FC236}">
                    <a16:creationId xmlns:a16="http://schemas.microsoft.com/office/drawing/2014/main" id="{E17879F0-1F33-974B-A93B-F2FD957566D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67623" y="4101127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A58E19AC-239B-D643-9396-1D982B2D0A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002584" y="3002828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E4686D6F-B0CE-424D-9A13-BF179B96A1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523784" y="5417163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8A8C36A2-6A5A-C147-B917-890DC2BBFA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983436" y="2161289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33BBA44-7CE3-7A43-8962-4FF7BC5297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371950" y="4134586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7" name="Picture 16">
                <a:extLst>
                  <a:ext uri="{FF2B5EF4-FFF2-40B4-BE49-F238E27FC236}">
                    <a16:creationId xmlns:a16="http://schemas.microsoft.com/office/drawing/2014/main" id="{43C85DF6-46CF-D543-9344-81448861C3D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1113463" y="4832772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D8B72953-512E-4D40-A0CC-2E5504CA0C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18063" y="4535088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CA31AC68-5E2B-A041-809E-9D1C73B26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883957" y="5589606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8952B5D7-2DD5-BC4C-99B4-10ADFAEBF6F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584632" y="5268001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2C932A67-8C95-DD4C-AD16-2D1EAEF6292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151646" y="3160530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58" name="Picture 157">
                <a:extLst>
                  <a:ext uri="{FF2B5EF4-FFF2-40B4-BE49-F238E27FC236}">
                    <a16:creationId xmlns:a16="http://schemas.microsoft.com/office/drawing/2014/main" id="{D5D07CF2-1634-A943-A4B5-CD0CDBD980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197312" y="939968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59" name="Picture 158">
                <a:extLst>
                  <a:ext uri="{FF2B5EF4-FFF2-40B4-BE49-F238E27FC236}">
                    <a16:creationId xmlns:a16="http://schemas.microsoft.com/office/drawing/2014/main" id="{76569F32-D728-8B45-906F-8BE7713FE1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676054" y="2597748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60" name="Picture 159">
                <a:extLst>
                  <a:ext uri="{FF2B5EF4-FFF2-40B4-BE49-F238E27FC236}">
                    <a16:creationId xmlns:a16="http://schemas.microsoft.com/office/drawing/2014/main" id="{ABFF88E9-5822-304C-9DD7-B2C45BBA81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982382" y="3797447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61" name="Picture 160">
                <a:extLst>
                  <a:ext uri="{FF2B5EF4-FFF2-40B4-BE49-F238E27FC236}">
                    <a16:creationId xmlns:a16="http://schemas.microsoft.com/office/drawing/2014/main" id="{7445AB58-0C59-B641-BCFD-64EA1FBDA8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007897" y="4291705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62" name="Picture 161">
                <a:extLst>
                  <a:ext uri="{FF2B5EF4-FFF2-40B4-BE49-F238E27FC236}">
                    <a16:creationId xmlns:a16="http://schemas.microsoft.com/office/drawing/2014/main" id="{EDC4BAF7-9ABC-934D-8788-13FB3BBA1D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41186" y="4616955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63" name="Picture 162">
                <a:extLst>
                  <a:ext uri="{FF2B5EF4-FFF2-40B4-BE49-F238E27FC236}">
                    <a16:creationId xmlns:a16="http://schemas.microsoft.com/office/drawing/2014/main" id="{76228EBA-4A96-2348-8D37-EE212BD1A9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080482" y="4685148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64" name="Picture 163">
                <a:extLst>
                  <a:ext uri="{FF2B5EF4-FFF2-40B4-BE49-F238E27FC236}">
                    <a16:creationId xmlns:a16="http://schemas.microsoft.com/office/drawing/2014/main" id="{5F6257C3-5441-2D47-AD6E-E8C4B31208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72931" y="3901889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65" name="Picture 164">
                <a:extLst>
                  <a:ext uri="{FF2B5EF4-FFF2-40B4-BE49-F238E27FC236}">
                    <a16:creationId xmlns:a16="http://schemas.microsoft.com/office/drawing/2014/main" id="{4936BEBC-2A95-7847-AC40-F96A4F178CB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247695" y="2644962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4C746E0F-47F2-AC43-9B5F-726BEAC9AB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574863" y="5296369"/>
                <a:ext cx="321346" cy="317226"/>
              </a:xfrm>
              <a:prstGeom prst="rect">
                <a:avLst/>
              </a:prstGeom>
            </p:spPr>
          </p:pic>
          <p:pic>
            <p:nvPicPr>
              <p:cNvPr id="167" name="Picture 166">
                <a:extLst>
                  <a:ext uri="{FF2B5EF4-FFF2-40B4-BE49-F238E27FC236}">
                    <a16:creationId xmlns:a16="http://schemas.microsoft.com/office/drawing/2014/main" id="{58E82D23-468D-9D47-84AF-F8F3CAED06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2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0663746" y="5408519"/>
                <a:ext cx="321346" cy="317226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F6139EAF-A8D6-1440-8510-D588EAFD9C67}"/>
              </a:ext>
            </a:extLst>
          </p:cNvPr>
          <p:cNvGrpSpPr/>
          <p:nvPr/>
        </p:nvGrpSpPr>
        <p:grpSpPr>
          <a:xfrm>
            <a:off x="455990" y="2852934"/>
            <a:ext cx="10540724" cy="2632679"/>
            <a:chOff x="455990" y="2852934"/>
            <a:chExt cx="10540724" cy="263267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218B5266-FAE2-6347-951E-CCA7AF39329D}"/>
                </a:ext>
              </a:extLst>
            </p:cNvPr>
            <p:cNvSpPr/>
            <p:nvPr/>
          </p:nvSpPr>
          <p:spPr>
            <a:xfrm>
              <a:off x="455990" y="2852934"/>
              <a:ext cx="1720487" cy="261610"/>
            </a:xfrm>
            <a:prstGeom prst="rect">
              <a:avLst/>
            </a:prstGeom>
            <a:solidFill>
              <a:schemeClr val="accent5">
                <a:lumMod val="75000"/>
                <a:alpha val="85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2 PSU Centers</a:t>
              </a:r>
            </a:p>
          </p:txBody>
        </p:sp>
        <p:pic>
          <p:nvPicPr>
            <p:cNvPr id="169" name="Picture 168">
              <a:extLst>
                <a:ext uri="{FF2B5EF4-FFF2-40B4-BE49-F238E27FC236}">
                  <a16:creationId xmlns:a16="http://schemas.microsoft.com/office/drawing/2014/main" id="{66720B57-A5D5-7348-A554-4CA57180A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500"/>
                      </a14:imgEffect>
                      <a14:imgEffect>
                        <a14:saturation sat="346000"/>
                      </a14:imgEffect>
                      <a14:imgEffect>
                        <a14:brightnessContrast bright="64000" contras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5027" y="4297267"/>
              <a:ext cx="305830" cy="301909"/>
            </a:xfrm>
            <a:prstGeom prst="rect">
              <a:avLst/>
            </a:prstGeom>
          </p:spPr>
        </p:pic>
        <p:pic>
          <p:nvPicPr>
            <p:cNvPr id="170" name="Picture 169">
              <a:extLst>
                <a:ext uri="{FF2B5EF4-FFF2-40B4-BE49-F238E27FC236}">
                  <a16:creationId xmlns:a16="http://schemas.microsoft.com/office/drawing/2014/main" id="{0E837B19-D2CB-9B41-BB59-655C20FD35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screen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500"/>
                      </a14:imgEffect>
                      <a14:imgEffect>
                        <a14:saturation sat="346000"/>
                      </a14:imgEffect>
                      <a14:imgEffect>
                        <a14:brightnessContrast bright="64000" contrast="4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90884" y="5183704"/>
              <a:ext cx="305830" cy="301909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3DD647F-2EF7-BD46-A244-B506D89C152B}"/>
              </a:ext>
            </a:extLst>
          </p:cNvPr>
          <p:cNvGrpSpPr/>
          <p:nvPr/>
        </p:nvGrpSpPr>
        <p:grpSpPr>
          <a:xfrm>
            <a:off x="455990" y="3217183"/>
            <a:ext cx="8078218" cy="2776630"/>
            <a:chOff x="455990" y="3217183"/>
            <a:chExt cx="8078218" cy="2776630"/>
          </a:xfrm>
        </p:grpSpPr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4C322C32-746B-A245-B335-5186AC4F36CA}"/>
                </a:ext>
              </a:extLst>
            </p:cNvPr>
            <p:cNvSpPr/>
            <p:nvPr/>
          </p:nvSpPr>
          <p:spPr>
            <a:xfrm>
              <a:off x="455990" y="3232445"/>
              <a:ext cx="1720487" cy="261610"/>
            </a:xfrm>
            <a:prstGeom prst="rect">
              <a:avLst/>
            </a:prstGeom>
            <a:solidFill>
              <a:schemeClr val="bg2">
                <a:lumMod val="75000"/>
                <a:alpha val="84000"/>
              </a:schemeClr>
            </a:solidFill>
          </p:spPr>
          <p:txBody>
            <a:bodyPr wrap="square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2 OLLI Offices</a:t>
              </a:r>
            </a:p>
          </p:txBody>
        </p:sp>
        <p:pic>
          <p:nvPicPr>
            <p:cNvPr id="171" name="Picture 170">
              <a:extLst>
                <a:ext uri="{FF2B5EF4-FFF2-40B4-BE49-F238E27FC236}">
                  <a16:creationId xmlns:a16="http://schemas.microsoft.com/office/drawing/2014/main" id="{E3ABBFF8-C8BD-2043-8F71-22F4FB32ECB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559679" y="3217183"/>
              <a:ext cx="297715" cy="297715"/>
            </a:xfrm>
            <a:prstGeom prst="rect">
              <a:avLst/>
            </a:prstGeom>
          </p:spPr>
        </p:pic>
        <p:pic>
          <p:nvPicPr>
            <p:cNvPr id="173" name="Picture 172">
              <a:extLst>
                <a:ext uri="{FF2B5EF4-FFF2-40B4-BE49-F238E27FC236}">
                  <a16:creationId xmlns:a16="http://schemas.microsoft.com/office/drawing/2014/main" id="{57482E0F-288E-1147-B4CA-F6B9C5F211D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6493" y="5696098"/>
              <a:ext cx="297715" cy="297715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0FF2827D-B610-1A41-AEA8-390CB83247C2}"/>
              </a:ext>
            </a:extLst>
          </p:cNvPr>
          <p:cNvGrpSpPr/>
          <p:nvPr/>
        </p:nvGrpSpPr>
        <p:grpSpPr>
          <a:xfrm>
            <a:off x="455990" y="3855071"/>
            <a:ext cx="6175425" cy="652434"/>
            <a:chOff x="455990" y="3855071"/>
            <a:chExt cx="6175425" cy="652434"/>
          </a:xfrm>
        </p:grpSpPr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4F9ABD4E-51B8-A04E-B590-6A9B23456FAD}"/>
                </a:ext>
              </a:extLst>
            </p:cNvPr>
            <p:cNvSpPr/>
            <p:nvPr/>
          </p:nvSpPr>
          <p:spPr>
            <a:xfrm>
              <a:off x="455990" y="4245895"/>
              <a:ext cx="1720487" cy="261610"/>
            </a:xfrm>
            <a:prstGeom prst="rect">
              <a:avLst/>
            </a:prstGeom>
            <a:solidFill>
              <a:srgbClr val="92D050">
                <a:alpha val="85000"/>
              </a:srgbClr>
            </a:solidFill>
          </p:spPr>
          <p:txBody>
            <a:bodyPr wrap="square" tIns="0" bIns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7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Franklin Gothic Book"/>
                  <a:ea typeface="+mn-ea"/>
                  <a:cs typeface="+mn-cs"/>
                </a:rPr>
                <a:t>Shaver’s Creek</a:t>
              </a:r>
            </a:p>
          </p:txBody>
        </p:sp>
        <p:pic>
          <p:nvPicPr>
            <p:cNvPr id="174" name="Picture 173">
              <a:extLst>
                <a:ext uri="{FF2B5EF4-FFF2-40B4-BE49-F238E27FC236}">
                  <a16:creationId xmlns:a16="http://schemas.microsoft.com/office/drawing/2014/main" id="{CF267674-47B4-FF4D-8E5D-24EA646439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26099" y="3855071"/>
              <a:ext cx="305316" cy="301402"/>
            </a:xfrm>
            <a:prstGeom prst="rect">
              <a:avLst/>
            </a:prstGeom>
          </p:spPr>
        </p:pic>
      </p:grpSp>
      <p:sp>
        <p:nvSpPr>
          <p:cNvPr id="175" name="Rectangle 174">
            <a:extLst>
              <a:ext uri="{FF2B5EF4-FFF2-40B4-BE49-F238E27FC236}">
                <a16:creationId xmlns:a16="http://schemas.microsoft.com/office/drawing/2014/main" id="{8913E1B6-3419-E34E-8D0E-AB228E395873}"/>
              </a:ext>
            </a:extLst>
          </p:cNvPr>
          <p:cNvSpPr/>
          <p:nvPr/>
        </p:nvSpPr>
        <p:spPr>
          <a:xfrm>
            <a:off x="455990" y="1454367"/>
            <a:ext cx="1720487" cy="261610"/>
          </a:xfrm>
          <a:prstGeom prst="rect">
            <a:avLst/>
          </a:prstGeom>
          <a:solidFill>
            <a:schemeClr val="bg2">
              <a:lumMod val="25000"/>
              <a:alpha val="86000"/>
            </a:schemeClr>
          </a:solidFill>
        </p:spPr>
        <p:txBody>
          <a:bodyPr wrap="square" tIns="0" bIns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24 Campuses</a:t>
            </a:r>
          </a:p>
        </p:txBody>
      </p:sp>
      <p:pic>
        <p:nvPicPr>
          <p:cNvPr id="176" name="Picture 175">
            <a:extLst>
              <a:ext uri="{FF2B5EF4-FFF2-40B4-BE49-F238E27FC236}">
                <a16:creationId xmlns:a16="http://schemas.microsoft.com/office/drawing/2014/main" id="{E6DEAAAD-1845-D140-A939-B49DDED4F4DA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colorTemperature colorTemp="11200"/>
                    </a14:imgEffect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2442" y="-460631"/>
            <a:ext cx="297715" cy="29771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1A06121-B427-D34B-8153-326C4077A374}"/>
              </a:ext>
            </a:extLst>
          </p:cNvPr>
          <p:cNvGrpSpPr/>
          <p:nvPr/>
        </p:nvGrpSpPr>
        <p:grpSpPr>
          <a:xfrm>
            <a:off x="2248418" y="947666"/>
            <a:ext cx="8750892" cy="4942341"/>
            <a:chOff x="2248418" y="947666"/>
            <a:chExt cx="8750892" cy="4942341"/>
          </a:xfrm>
        </p:grpSpPr>
        <p:pic>
          <p:nvPicPr>
            <p:cNvPr id="177" name="Picture 176">
              <a:extLst>
                <a:ext uri="{FF2B5EF4-FFF2-40B4-BE49-F238E27FC236}">
                  <a16:creationId xmlns:a16="http://schemas.microsoft.com/office/drawing/2014/main" id="{C0CE7AED-5EF4-984E-96E4-D649FD9DE7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778975" y="947666"/>
              <a:ext cx="297715" cy="297715"/>
            </a:xfrm>
            <a:prstGeom prst="rect">
              <a:avLst/>
            </a:prstGeom>
          </p:spPr>
        </p:pic>
        <p:pic>
          <p:nvPicPr>
            <p:cNvPr id="178" name="Picture 177">
              <a:extLst>
                <a:ext uri="{FF2B5EF4-FFF2-40B4-BE49-F238E27FC236}">
                  <a16:creationId xmlns:a16="http://schemas.microsoft.com/office/drawing/2014/main" id="{0772ECDE-ACBA-C540-A327-C913B49E19A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248418" y="2596807"/>
              <a:ext cx="297715" cy="297715"/>
            </a:xfrm>
            <a:prstGeom prst="rect">
              <a:avLst/>
            </a:prstGeom>
          </p:spPr>
        </p:pic>
        <p:pic>
          <p:nvPicPr>
            <p:cNvPr id="179" name="Picture 178">
              <a:extLst>
                <a:ext uri="{FF2B5EF4-FFF2-40B4-BE49-F238E27FC236}">
                  <a16:creationId xmlns:a16="http://schemas.microsoft.com/office/drawing/2014/main" id="{CECA73EE-940D-AC41-9725-25E33332B7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08244" y="3002398"/>
              <a:ext cx="297715" cy="297715"/>
            </a:xfrm>
            <a:prstGeom prst="rect">
              <a:avLst/>
            </a:prstGeom>
          </p:spPr>
        </p:pic>
        <p:pic>
          <p:nvPicPr>
            <p:cNvPr id="180" name="Picture 179">
              <a:extLst>
                <a:ext uri="{FF2B5EF4-FFF2-40B4-BE49-F238E27FC236}">
                  <a16:creationId xmlns:a16="http://schemas.microsoft.com/office/drawing/2014/main" id="{CBE65E5B-7ED5-1A41-B0EC-67958A12C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550017" y="3789761"/>
              <a:ext cx="297715" cy="297715"/>
            </a:xfrm>
            <a:prstGeom prst="rect">
              <a:avLst/>
            </a:prstGeom>
          </p:spPr>
        </p:pic>
        <p:pic>
          <p:nvPicPr>
            <p:cNvPr id="181" name="Picture 180">
              <a:extLst>
                <a:ext uri="{FF2B5EF4-FFF2-40B4-BE49-F238E27FC236}">
                  <a16:creationId xmlns:a16="http://schemas.microsoft.com/office/drawing/2014/main" id="{C0A1C4F8-7BA2-5140-AF6D-8C5B3E0CD68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77725" y="4063629"/>
              <a:ext cx="297715" cy="297715"/>
            </a:xfrm>
            <a:prstGeom prst="rect">
              <a:avLst/>
            </a:prstGeom>
          </p:spPr>
        </p:pic>
        <p:pic>
          <p:nvPicPr>
            <p:cNvPr id="182" name="Picture 181">
              <a:extLst>
                <a:ext uri="{FF2B5EF4-FFF2-40B4-BE49-F238E27FC236}">
                  <a16:creationId xmlns:a16="http://schemas.microsoft.com/office/drawing/2014/main" id="{EF5B1BD8-CA5C-4F49-9A68-FF4B9CCF0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43017" y="4611850"/>
              <a:ext cx="297715" cy="297715"/>
            </a:xfrm>
            <a:prstGeom prst="rect">
              <a:avLst/>
            </a:prstGeom>
          </p:spPr>
        </p:pic>
        <p:pic>
          <p:nvPicPr>
            <p:cNvPr id="183" name="Picture 182">
              <a:extLst>
                <a:ext uri="{FF2B5EF4-FFF2-40B4-BE49-F238E27FC236}">
                  <a16:creationId xmlns:a16="http://schemas.microsoft.com/office/drawing/2014/main" id="{9A6CF052-1491-EF48-AF6D-E4791641C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116887" y="5431759"/>
              <a:ext cx="297715" cy="297715"/>
            </a:xfrm>
            <a:prstGeom prst="rect">
              <a:avLst/>
            </a:prstGeom>
          </p:spPr>
        </p:pic>
        <p:pic>
          <p:nvPicPr>
            <p:cNvPr id="184" name="Picture 183">
              <a:extLst>
                <a:ext uri="{FF2B5EF4-FFF2-40B4-BE49-F238E27FC236}">
                  <a16:creationId xmlns:a16="http://schemas.microsoft.com/office/drawing/2014/main" id="{F7A5BF8E-A86E-AF44-90B9-A073BCF68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41253" y="4166701"/>
              <a:ext cx="297715" cy="297715"/>
            </a:xfrm>
            <a:prstGeom prst="rect">
              <a:avLst/>
            </a:prstGeom>
          </p:spPr>
        </p:pic>
        <p:pic>
          <p:nvPicPr>
            <p:cNvPr id="185" name="Picture 184">
              <a:extLst>
                <a:ext uri="{FF2B5EF4-FFF2-40B4-BE49-F238E27FC236}">
                  <a16:creationId xmlns:a16="http://schemas.microsoft.com/office/drawing/2014/main" id="{EBD8982A-18BC-6B4F-9797-C418E55AB4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346490" y="3214392"/>
              <a:ext cx="297715" cy="297715"/>
            </a:xfrm>
            <a:prstGeom prst="rect">
              <a:avLst/>
            </a:prstGeom>
          </p:spPr>
        </p:pic>
        <p:pic>
          <p:nvPicPr>
            <p:cNvPr id="186" name="Picture 185">
              <a:extLst>
                <a:ext uri="{FF2B5EF4-FFF2-40B4-BE49-F238E27FC236}">
                  <a16:creationId xmlns:a16="http://schemas.microsoft.com/office/drawing/2014/main" id="{5F7EB3CB-EEEC-9040-BF94-C7098BF0CB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74238" y="5592292"/>
              <a:ext cx="297715" cy="297715"/>
            </a:xfrm>
            <a:prstGeom prst="rect">
              <a:avLst/>
            </a:prstGeom>
          </p:spPr>
        </p:pic>
        <p:pic>
          <p:nvPicPr>
            <p:cNvPr id="187" name="Picture 186">
              <a:extLst>
                <a:ext uri="{FF2B5EF4-FFF2-40B4-BE49-F238E27FC236}">
                  <a16:creationId xmlns:a16="http://schemas.microsoft.com/office/drawing/2014/main" id="{5DE12A9A-89D2-3745-B22D-0B63ADFBEA9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81043" y="4691610"/>
              <a:ext cx="297715" cy="297715"/>
            </a:xfrm>
            <a:prstGeom prst="rect">
              <a:avLst/>
            </a:prstGeom>
          </p:spPr>
        </p:pic>
        <p:pic>
          <p:nvPicPr>
            <p:cNvPr id="188" name="Picture 187">
              <a:extLst>
                <a:ext uri="{FF2B5EF4-FFF2-40B4-BE49-F238E27FC236}">
                  <a16:creationId xmlns:a16="http://schemas.microsoft.com/office/drawing/2014/main" id="{C6E52ACB-C91D-E346-8C7D-0068FF5401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391914" y="4849335"/>
              <a:ext cx="297715" cy="297715"/>
            </a:xfrm>
            <a:prstGeom prst="rect">
              <a:avLst/>
            </a:prstGeom>
          </p:spPr>
        </p:pic>
        <p:pic>
          <p:nvPicPr>
            <p:cNvPr id="189" name="Picture 188">
              <a:extLst>
                <a:ext uri="{FF2B5EF4-FFF2-40B4-BE49-F238E27FC236}">
                  <a16:creationId xmlns:a16="http://schemas.microsoft.com/office/drawing/2014/main" id="{EA8CBB7F-288F-8341-B87A-A4EC8B468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70900" y="5283265"/>
              <a:ext cx="297715" cy="297715"/>
            </a:xfrm>
            <a:prstGeom prst="rect">
              <a:avLst/>
            </a:prstGeom>
          </p:spPr>
        </p:pic>
        <p:pic>
          <p:nvPicPr>
            <p:cNvPr id="190" name="Picture 189">
              <a:extLst>
                <a:ext uri="{FF2B5EF4-FFF2-40B4-BE49-F238E27FC236}">
                  <a16:creationId xmlns:a16="http://schemas.microsoft.com/office/drawing/2014/main" id="{4DE86ECD-E5FF-8E49-9F8E-477BE3F52A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581816" y="2785354"/>
              <a:ext cx="297715" cy="297715"/>
            </a:xfrm>
            <a:prstGeom prst="rect">
              <a:avLst/>
            </a:prstGeom>
          </p:spPr>
        </p:pic>
        <p:pic>
          <p:nvPicPr>
            <p:cNvPr id="191" name="Picture 190">
              <a:extLst>
                <a:ext uri="{FF2B5EF4-FFF2-40B4-BE49-F238E27FC236}">
                  <a16:creationId xmlns:a16="http://schemas.microsoft.com/office/drawing/2014/main" id="{D3665AB0-25A7-474F-AFA1-8672D3A7F5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067612" y="2665779"/>
              <a:ext cx="297715" cy="297715"/>
            </a:xfrm>
            <a:prstGeom prst="rect">
              <a:avLst/>
            </a:prstGeom>
          </p:spPr>
        </p:pic>
        <p:pic>
          <p:nvPicPr>
            <p:cNvPr id="192" name="Picture 191">
              <a:extLst>
                <a:ext uri="{FF2B5EF4-FFF2-40B4-BE49-F238E27FC236}">
                  <a16:creationId xmlns:a16="http://schemas.microsoft.com/office/drawing/2014/main" id="{176FF709-58E2-C142-B434-4F6FFCC845C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83588" y="2178860"/>
              <a:ext cx="297715" cy="297715"/>
            </a:xfrm>
            <a:prstGeom prst="rect">
              <a:avLst/>
            </a:prstGeom>
          </p:spPr>
        </p:pic>
        <p:pic>
          <p:nvPicPr>
            <p:cNvPr id="193" name="Picture 192">
              <a:extLst>
                <a:ext uri="{FF2B5EF4-FFF2-40B4-BE49-F238E27FC236}">
                  <a16:creationId xmlns:a16="http://schemas.microsoft.com/office/drawing/2014/main" id="{383D4281-F3A0-D742-8B98-7EB2162DFE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15838" y="4542753"/>
              <a:ext cx="297715" cy="297715"/>
            </a:xfrm>
            <a:prstGeom prst="rect">
              <a:avLst/>
            </a:prstGeom>
          </p:spPr>
        </p:pic>
        <p:pic>
          <p:nvPicPr>
            <p:cNvPr id="194" name="Picture 193">
              <a:extLst>
                <a:ext uri="{FF2B5EF4-FFF2-40B4-BE49-F238E27FC236}">
                  <a16:creationId xmlns:a16="http://schemas.microsoft.com/office/drawing/2014/main" id="{50E43218-16AF-F941-86D0-6FD9376695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869099" y="3923114"/>
              <a:ext cx="297715" cy="297715"/>
            </a:xfrm>
            <a:prstGeom prst="rect">
              <a:avLst/>
            </a:prstGeom>
          </p:spPr>
        </p:pic>
        <p:pic>
          <p:nvPicPr>
            <p:cNvPr id="195" name="Picture 194">
              <a:extLst>
                <a:ext uri="{FF2B5EF4-FFF2-40B4-BE49-F238E27FC236}">
                  <a16:creationId xmlns:a16="http://schemas.microsoft.com/office/drawing/2014/main" id="{F1603717-2035-CB4A-A915-328D7D286EC3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87462" y="3178474"/>
              <a:ext cx="297715" cy="297715"/>
            </a:xfrm>
            <a:prstGeom prst="rect">
              <a:avLst/>
            </a:prstGeom>
          </p:spPr>
        </p:pic>
        <p:pic>
          <p:nvPicPr>
            <p:cNvPr id="196" name="Picture 195">
              <a:extLst>
                <a:ext uri="{FF2B5EF4-FFF2-40B4-BE49-F238E27FC236}">
                  <a16:creationId xmlns:a16="http://schemas.microsoft.com/office/drawing/2014/main" id="{2CE903F4-A209-5943-B576-AE354D1C8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79601" y="4142848"/>
              <a:ext cx="297715" cy="297715"/>
            </a:xfrm>
            <a:prstGeom prst="rect">
              <a:avLst/>
            </a:prstGeom>
          </p:spPr>
        </p:pic>
        <p:pic>
          <p:nvPicPr>
            <p:cNvPr id="197" name="Picture 196">
              <a:extLst>
                <a:ext uri="{FF2B5EF4-FFF2-40B4-BE49-F238E27FC236}">
                  <a16:creationId xmlns:a16="http://schemas.microsoft.com/office/drawing/2014/main" id="{C6B88A65-E09B-BC4A-AF65-06D96389B61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408368" y="4553443"/>
              <a:ext cx="297715" cy="297715"/>
            </a:xfrm>
            <a:prstGeom prst="rect">
              <a:avLst/>
            </a:prstGeom>
          </p:spPr>
        </p:pic>
        <p:pic>
          <p:nvPicPr>
            <p:cNvPr id="198" name="Picture 197">
              <a:extLst>
                <a:ext uri="{FF2B5EF4-FFF2-40B4-BE49-F238E27FC236}">
                  <a16:creationId xmlns:a16="http://schemas.microsoft.com/office/drawing/2014/main" id="{89598020-98C1-3D48-9B73-0613B7BC17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7959" y="5004599"/>
              <a:ext cx="297715" cy="297715"/>
            </a:xfrm>
            <a:prstGeom prst="rect">
              <a:avLst/>
            </a:prstGeom>
          </p:spPr>
        </p:pic>
        <p:pic>
          <p:nvPicPr>
            <p:cNvPr id="199" name="Picture 198">
              <a:extLst>
                <a:ext uri="{FF2B5EF4-FFF2-40B4-BE49-F238E27FC236}">
                  <a16:creationId xmlns:a16="http://schemas.microsoft.com/office/drawing/2014/main" id="{4AD5DDD8-06DD-6845-876E-4722C9CD79B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67959" y="5421153"/>
              <a:ext cx="297715" cy="297715"/>
            </a:xfrm>
            <a:prstGeom prst="rect">
              <a:avLst/>
            </a:prstGeom>
          </p:spPr>
        </p:pic>
        <p:pic>
          <p:nvPicPr>
            <p:cNvPr id="200" name="Picture 199">
              <a:extLst>
                <a:ext uri="{FF2B5EF4-FFF2-40B4-BE49-F238E27FC236}">
                  <a16:creationId xmlns:a16="http://schemas.microsoft.com/office/drawing/2014/main" id="{730F36FC-AF5F-9341-8A07-55BC64337E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screen"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>
                      <a14:imgEffect>
                        <a14:colorTemperature colorTemp="11200"/>
                      </a14:imgEffect>
                      <a14:imgEffect>
                        <a14:saturation sat="108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01595" y="4849336"/>
              <a:ext cx="297715" cy="297715"/>
            </a:xfrm>
            <a:prstGeom prst="rect">
              <a:avLst/>
            </a:prstGeom>
          </p:spPr>
        </p:pic>
      </p:grpSp>
      <p:pic>
        <p:nvPicPr>
          <p:cNvPr id="172" name="Picture 171" descr="PS_HOR_REV_CMYK_2C.eps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68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ECD406-0FFB-DA41-839C-C03F2CAD93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4000" dirty="0"/>
              <a:t>Major Hubs of Community Engagement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28D5CE-6241-B142-8D4E-9A6D31C896B5}"/>
              </a:ext>
            </a:extLst>
          </p:cNvPr>
          <p:cNvSpPr txBox="1"/>
          <p:nvPr/>
        </p:nvSpPr>
        <p:spPr>
          <a:xfrm>
            <a:off x="731003" y="1417639"/>
            <a:ext cx="10972800" cy="34932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Community engagement is integrated into our mission of teaching, research, and service, and it’s central to these areas: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Penn State Extension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Penn State Outreach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Industry Partnerships and Economic Development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Centers and Institutes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Student Engagement Network</a:t>
            </a:r>
          </a:p>
        </p:txBody>
      </p:sp>
      <p:pic>
        <p:nvPicPr>
          <p:cNvPr id="4" name="Picture 3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1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rmAutofit/>
          </a:bodyPr>
          <a:lstStyle/>
          <a:p>
            <a:r>
              <a:rPr lang="en-US" sz="4400" dirty="0"/>
              <a:t>Extension Educators are Problem Solvers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8306" y="1311808"/>
            <a:ext cx="8311456" cy="39241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Workshop/Conference registration: 50,000+/year.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Ag Progress Days attendance: 45,000/year.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4-H reaches more than 90,000 PA youth/year.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Master Gardeners and 4-H Extension have 10,000+ volunteers.</a:t>
            </a:r>
          </a:p>
          <a:p>
            <a:pPr marL="457200" lvl="0" indent="-45720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800" dirty="0">
                <a:solidFill>
                  <a:prstClr val="black"/>
                </a:solidFill>
              </a:rPr>
              <a:t>Extension Website: 9M users with 14M page </a:t>
            </a:r>
            <a:br>
              <a:rPr lang="en-US" sz="2800" dirty="0">
                <a:solidFill>
                  <a:prstClr val="black"/>
                </a:solidFill>
              </a:rPr>
            </a:br>
            <a:r>
              <a:rPr lang="en-US" sz="2800" dirty="0">
                <a:solidFill>
                  <a:prstClr val="black"/>
                </a:solidFill>
              </a:rPr>
              <a:t>views annually (39K/day).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</a:p>
        </p:txBody>
      </p:sp>
      <p:pic>
        <p:nvPicPr>
          <p:cNvPr id="4" name="Picture 3" descr="PS_HOR_REV_CMYK_2C.eps">
            <a:extLst>
              <a:ext uri="{FF2B5EF4-FFF2-40B4-BE49-F238E27FC236}">
                <a16:creationId xmlns:a16="http://schemas.microsoft.com/office/drawing/2014/main" id="{DA68B1ED-23B5-457E-AB50-CB861733D72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4A1A43D-C75B-4A82-AF97-37829B62D6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9762" y="1738534"/>
            <a:ext cx="3592238" cy="239741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1B92D70-0DE6-4583-990E-541C69B513E9}"/>
              </a:ext>
            </a:extLst>
          </p:cNvPr>
          <p:cNvSpPr txBox="1"/>
          <p:nvPr/>
        </p:nvSpPr>
        <p:spPr>
          <a:xfrm>
            <a:off x="8442661" y="4172228"/>
            <a:ext cx="385472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Farm emergency training provided by Penn State Extension is credited with saving a Pennsylvania farmer's life.</a:t>
            </a:r>
          </a:p>
        </p:txBody>
      </p:sp>
    </p:spTree>
    <p:extLst>
      <p:ext uri="{BB962C8B-B14F-4D97-AF65-F5344CB8AC3E}">
        <p14:creationId xmlns:p14="http://schemas.microsoft.com/office/powerpoint/2010/main" val="8557035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Autofit/>
          </a:bodyPr>
          <a:lstStyle/>
          <a:p>
            <a:r>
              <a:rPr lang="en-US" sz="3600" dirty="0"/>
              <a:t>One Example: A Comprehensive Program to Protect the Ag Industry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D9C9C96-6D9A-49FF-BD46-6A78F245018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29449" y="1428028"/>
            <a:ext cx="7898930" cy="46845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46F8E3A-47B8-9840-B770-9576C54ECD77}"/>
              </a:ext>
            </a:extLst>
          </p:cNvPr>
          <p:cNvSpPr txBox="1"/>
          <p:nvPr/>
        </p:nvSpPr>
        <p:spPr>
          <a:xfrm>
            <a:off x="320843" y="1723117"/>
            <a:ext cx="3371263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PSU launched efforts prior to the awarding of state funding given the magnitude of the threat. </a:t>
            </a:r>
          </a:p>
        </p:txBody>
      </p:sp>
      <p:pic>
        <p:nvPicPr>
          <p:cNvPr id="5" name="Picture 4" descr="PS_HOR_REV_CMYK_2C.eps">
            <a:extLst>
              <a:ext uri="{FF2B5EF4-FFF2-40B4-BE49-F238E27FC236}">
                <a16:creationId xmlns:a16="http://schemas.microsoft.com/office/drawing/2014/main" id="{196EC2EB-55B6-4330-B488-5D10BEEC1F5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9194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rmAutofit fontScale="90000"/>
          </a:bodyPr>
          <a:lstStyle/>
          <a:p>
            <a:r>
              <a:rPr lang="en-US" sz="5067" dirty="0"/>
              <a:t>Spotted Lanternfly Extension Impact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0743" y="1286191"/>
            <a:ext cx="10623072" cy="521681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Research: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Received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about $1M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to date.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Building Awareness: 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Launched website working with PA Dept. of Ag (PDA) and USDA. Attracted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840,000+ page views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since July 2018. Staffed public Hotline, which has logged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14,000+ calls.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Coordinating Outreach Activities: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Held in-person informational meetings reaching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8,750+ participants.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Identification and Reporting: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Providing online process to help the public identify and report sightings for action by PDA. Website visitors have reported </a:t>
            </a:r>
            <a:r>
              <a:rPr kumimoji="0" lang="en-US" sz="26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18,000+ sightings.</a:t>
            </a:r>
          </a:p>
          <a:p>
            <a:pPr marL="285750" lvl="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2400" b="1" dirty="0">
                <a:solidFill>
                  <a:prstClr val="black"/>
                </a:solidFill>
              </a:rPr>
              <a:t>Developing Management Solutions: </a:t>
            </a:r>
            <a:r>
              <a:rPr lang="en-US" sz="2400" dirty="0">
                <a:solidFill>
                  <a:prstClr val="black"/>
                </a:solidFill>
              </a:rPr>
              <a:t>Distributed more than </a:t>
            </a:r>
            <a:r>
              <a:rPr lang="en-US" sz="2400" i="1" dirty="0">
                <a:solidFill>
                  <a:prstClr val="black"/>
                </a:solidFill>
              </a:rPr>
              <a:t>300,000 educational products</a:t>
            </a:r>
            <a:r>
              <a:rPr lang="en-US" sz="2400" dirty="0">
                <a:solidFill>
                  <a:prstClr val="black"/>
                </a:solidFill>
              </a:rPr>
              <a:t> since June 2018.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pic>
        <p:nvPicPr>
          <p:cNvPr id="4" name="Picture 3" descr="PS_HOR_REV_CMYK_2C.eps">
            <a:extLst>
              <a:ext uri="{FF2B5EF4-FFF2-40B4-BE49-F238E27FC236}">
                <a16:creationId xmlns:a16="http://schemas.microsoft.com/office/drawing/2014/main" id="{5EC079F6-EC29-4581-8B28-C90F685E0B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0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295808"/>
            <a:ext cx="11507536" cy="1143000"/>
          </a:xfrm>
        </p:spPr>
        <p:txBody>
          <a:bodyPr>
            <a:normAutofit/>
          </a:bodyPr>
          <a:lstStyle/>
          <a:p>
            <a:r>
              <a:rPr lang="en-US" sz="4800" dirty="0"/>
              <a:t>Penn State Outreach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410" y="1696163"/>
            <a:ext cx="6343192" cy="4052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Delivers compelling and evidence-based content developed by University faculty.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Reaches broad and diverse audiences through traditional and digital distribution channels.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20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Engages students in meaningful learning opportunities.</a:t>
            </a:r>
          </a:p>
        </p:txBody>
      </p:sp>
      <p:pic>
        <p:nvPicPr>
          <p:cNvPr id="4" name="Picture 3" descr="PS_HOR_REV_CMYK_2C.eps">
            <a:extLst>
              <a:ext uri="{FF2B5EF4-FFF2-40B4-BE49-F238E27FC236}">
                <a16:creationId xmlns:a16="http://schemas.microsoft.com/office/drawing/2014/main" id="{A02E95C4-037E-4FF1-A7DB-3D91ECE81D53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E16057D-F353-4F7C-9E13-B4E8DB2D76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6515" y="2098018"/>
            <a:ext cx="7272786" cy="324868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58E4377-79B7-4FD5-9E8C-7398FB851699}"/>
              </a:ext>
            </a:extLst>
          </p:cNvPr>
          <p:cNvSpPr txBox="1"/>
          <p:nvPr/>
        </p:nvSpPr>
        <p:spPr>
          <a:xfrm>
            <a:off x="7472247" y="5298024"/>
            <a:ext cx="4203732" cy="707886"/>
          </a:xfrm>
          <a:prstGeom prst="rect">
            <a:avLst/>
          </a:prstGeom>
          <a:noFill/>
        </p:spPr>
        <p:txBody>
          <a:bodyPr wrap="square" numCol="1" rtlCol="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Reaches 67 Pennsylvania counties, 50 states and 21 countries.</a:t>
            </a:r>
          </a:p>
        </p:txBody>
      </p:sp>
    </p:spTree>
    <p:extLst>
      <p:ext uri="{BB962C8B-B14F-4D97-AF65-F5344CB8AC3E}">
        <p14:creationId xmlns:p14="http://schemas.microsoft.com/office/powerpoint/2010/main" val="4589806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2232" y="166255"/>
            <a:ext cx="11507536" cy="1143000"/>
          </a:xfrm>
        </p:spPr>
        <p:txBody>
          <a:bodyPr>
            <a:normAutofit fontScale="90000"/>
          </a:bodyPr>
          <a:lstStyle/>
          <a:p>
            <a:r>
              <a:rPr lang="en-US" sz="5067" dirty="0"/>
              <a:t>Student Engagement Network Impact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93947" y="1527674"/>
            <a:ext cx="979808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2EE3D5-4ECD-814B-ACDF-4AAB48F2FE89}"/>
              </a:ext>
            </a:extLst>
          </p:cNvPr>
          <p:cNvSpPr txBox="1"/>
          <p:nvPr/>
        </p:nvSpPr>
        <p:spPr>
          <a:xfrm>
            <a:off x="98532" y="1421003"/>
            <a:ext cx="7154883" cy="35086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Grant Program: 500+ students awarded;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$600,000+ funded.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Internship Program: 22 students hired.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Faculty Academy: 8 faculty fellows; </a:t>
            </a:r>
            <a:b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</a:b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2 faculty scholars.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Engagement Space: 2,500+ student visitors.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Portal will launch Dec. 2020.</a:t>
            </a:r>
          </a:p>
        </p:txBody>
      </p:sp>
      <p:pic>
        <p:nvPicPr>
          <p:cNvPr id="5" name="Picture 4" descr="PS_HOR_REV_CMYK_2C.eps">
            <a:extLst>
              <a:ext uri="{FF2B5EF4-FFF2-40B4-BE49-F238E27FC236}">
                <a16:creationId xmlns:a16="http://schemas.microsoft.com/office/drawing/2014/main" id="{25C40CEE-BDED-4FED-BAD3-993E9B2255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2050" name="Picture 2" descr="https://sites.psu.edu/engagepsu/files/2017/03/DSC_6004-13sny22.jpg">
            <a:extLst>
              <a:ext uri="{FF2B5EF4-FFF2-40B4-BE49-F238E27FC236}">
                <a16:creationId xmlns:a16="http://schemas.microsoft.com/office/drawing/2014/main" id="{A66E6240-BB78-4330-964B-5C897167E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377236" y="1309255"/>
            <a:ext cx="4490373" cy="3460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B1092C2-0876-4B96-8D69-A7BAD69CC857}"/>
              </a:ext>
            </a:extLst>
          </p:cNvPr>
          <p:cNvSpPr txBox="1"/>
          <p:nvPr/>
        </p:nvSpPr>
        <p:spPr>
          <a:xfrm flipH="1">
            <a:off x="7377236" y="4835306"/>
            <a:ext cx="481476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PSU students collectively spend approx.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3.9M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hours annually engaged in community service and volunteer activities.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Source: 2017 Student Experience Survey</a:t>
            </a:r>
          </a:p>
        </p:txBody>
      </p:sp>
    </p:spTree>
    <p:extLst>
      <p:ext uri="{BB962C8B-B14F-4D97-AF65-F5344CB8AC3E}">
        <p14:creationId xmlns:p14="http://schemas.microsoft.com/office/powerpoint/2010/main" val="3951254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62BAC5-4991-4A62-AF15-4B38FE0B4A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470393"/>
            <a:ext cx="10972800" cy="1143000"/>
          </a:xfrm>
        </p:spPr>
        <p:txBody>
          <a:bodyPr/>
          <a:lstStyle/>
          <a:p>
            <a:pPr algn="ctr"/>
            <a:r>
              <a:rPr lang="en-US" dirty="0"/>
              <a:t>One Penn State 2025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D1D4BAC-8F88-4808-B84E-484FA48E21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235" y="2613393"/>
            <a:ext cx="3908581" cy="26057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E097E7-6AD9-47E8-BE3D-0CD39F8C9F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3950" y="2613393"/>
            <a:ext cx="3908582" cy="260572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854922-C73E-4E14-BF9F-491E0BE0B5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188" y="2600959"/>
            <a:ext cx="3358344" cy="2605721"/>
          </a:xfrm>
          <a:prstGeom prst="rect">
            <a:avLst/>
          </a:prstGeom>
        </p:spPr>
      </p:pic>
      <p:pic>
        <p:nvPicPr>
          <p:cNvPr id="8" name="Picture 7" descr="PS_HOR_REV_CMYK_2C.eps">
            <a:extLst>
              <a:ext uri="{FF2B5EF4-FFF2-40B4-BE49-F238E27FC236}">
                <a16:creationId xmlns:a16="http://schemas.microsoft.com/office/drawing/2014/main" id="{2AEAB2FC-6706-480D-84F8-52BC2704DE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3069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732976"/>
            <a:ext cx="11507536" cy="578832"/>
          </a:xfrm>
        </p:spPr>
        <p:txBody>
          <a:bodyPr>
            <a:noAutofit/>
          </a:bodyPr>
          <a:lstStyle/>
          <a:p>
            <a:r>
              <a:rPr lang="en-US" sz="4400" dirty="0"/>
              <a:t>Penn State as a Leader in the Transformation of Higher Education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947" y="1182231"/>
            <a:ext cx="1010951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Academic ranking, history as an online pioneer, brand strength, financial stability, technological capabilities and growth, efforts to tackle costs over the last decade – all yield a potential for innovation that few institutions are capable of accomplishing.</a:t>
            </a:r>
          </a:p>
        </p:txBody>
      </p:sp>
    </p:spTree>
    <p:extLst>
      <p:ext uri="{BB962C8B-B14F-4D97-AF65-F5344CB8AC3E}">
        <p14:creationId xmlns:p14="http://schemas.microsoft.com/office/powerpoint/2010/main" val="31574318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074EB-6CEA-429C-81B9-A785BFDFF0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1730906"/>
            <a:ext cx="109728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The Commonwealth Campuses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C42338B-1F0E-4CA8-809B-711F92F6A7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253" y="3155714"/>
            <a:ext cx="4352921" cy="219475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0D3BA9-AE8E-4B66-AEC4-B5639012C4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05023" y="3155714"/>
            <a:ext cx="3896698" cy="21947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65817CB-13D2-4AE7-A82A-076EE7CF7E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75860" y="3155714"/>
            <a:ext cx="2426887" cy="2194750"/>
          </a:xfrm>
          <a:prstGeom prst="rect">
            <a:avLst/>
          </a:prstGeom>
        </p:spPr>
      </p:pic>
      <p:pic>
        <p:nvPicPr>
          <p:cNvPr id="8" name="Picture 7" descr="PS_HOR_REV_CMYK_2C.eps">
            <a:extLst>
              <a:ext uri="{FF2B5EF4-FFF2-40B4-BE49-F238E27FC236}">
                <a16:creationId xmlns:a16="http://schemas.microsoft.com/office/drawing/2014/main" id="{1FFCF713-EFC6-4007-860B-AE895A4E98A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29309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rmAutofit/>
          </a:bodyPr>
          <a:lstStyle/>
          <a:p>
            <a:r>
              <a:rPr lang="en-US" sz="4800" b="1" dirty="0">
                <a:solidFill>
                  <a:schemeClr val="accent1"/>
                </a:solidFill>
                <a:latin typeface="Rockwell" panose="02060603020205020403" pitchFamily="18" charset="0"/>
              </a:rPr>
              <a:t>The Vision: One Penn State 2025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20843" y="778930"/>
            <a:ext cx="68476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842" y="1259823"/>
            <a:ext cx="10973233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To be more integrated, flexible and responsive as an institution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Seamless online access to curricula and processes across all Penn State campuses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Function 24/7/365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Serving needs of people where they are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 higher level and strengthening of already-existing commitments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To be more diverse and inclusive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D1D3CEC-F1C7-45C5-B7FE-E25B850A2102}"/>
              </a:ext>
            </a:extLst>
          </p:cNvPr>
          <p:cNvGrpSpPr/>
          <p:nvPr/>
        </p:nvGrpSpPr>
        <p:grpSpPr>
          <a:xfrm>
            <a:off x="0" y="5844201"/>
            <a:ext cx="12192000" cy="1244531"/>
            <a:chOff x="0" y="-238808"/>
            <a:chExt cx="12192000" cy="1244531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DC45501-8E17-4018-B780-F6325981F1F2}"/>
                </a:ext>
              </a:extLst>
            </p:cNvPr>
            <p:cNvSpPr/>
            <p:nvPr/>
          </p:nvSpPr>
          <p:spPr>
            <a:xfrm>
              <a:off x="0" y="0"/>
              <a:ext cx="12192000" cy="766916"/>
            </a:xfrm>
            <a:prstGeom prst="rect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F01DA108-C0B2-4B41-8DF4-A3F7667D27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-238808"/>
              <a:ext cx="2689668" cy="12445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5804654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rmAutofit/>
          </a:bodyPr>
          <a:lstStyle/>
          <a:p>
            <a:r>
              <a:rPr lang="en-US" sz="5067" dirty="0"/>
              <a:t>Guiding Principles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63621" y="1311808"/>
            <a:ext cx="11338228" cy="36625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Provide a Seamless Student Experience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Achieve Curricular Coherence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Design Relevant and Responsive Programs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Engage Learners Throughout Their Lifetimes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Achieve the Highest Level of Efficiency of University Resources</a:t>
            </a:r>
          </a:p>
        </p:txBody>
      </p:sp>
    </p:spTree>
    <p:extLst>
      <p:ext uri="{BB962C8B-B14F-4D97-AF65-F5344CB8AC3E}">
        <p14:creationId xmlns:p14="http://schemas.microsoft.com/office/powerpoint/2010/main" val="5387186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42232" y="143889"/>
            <a:ext cx="11507536" cy="1143000"/>
          </a:xfrm>
        </p:spPr>
        <p:txBody>
          <a:bodyPr>
            <a:noAutofit/>
          </a:bodyPr>
          <a:lstStyle/>
          <a:p>
            <a:r>
              <a:rPr lang="en-US" sz="4800" dirty="0"/>
              <a:t>Summary: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50AEA1-A791-40C4-96A2-A105A63B8C4C}"/>
              </a:ext>
            </a:extLst>
          </p:cNvPr>
          <p:cNvSpPr/>
          <p:nvPr/>
        </p:nvSpPr>
        <p:spPr>
          <a:xfrm>
            <a:off x="342232" y="1281855"/>
            <a:ext cx="11828379" cy="54322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Aft>
                <a:spcPts val="600"/>
              </a:spcAf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By living the land-grant mission through the Commonwealth Campuses, Research</a:t>
            </a:r>
            <a:r>
              <a:rPr lang="en-US" sz="3200" b="1" dirty="0">
                <a:solidFill>
                  <a:prstClr val="black"/>
                </a:solidFill>
              </a:rPr>
              <a:t>, Community Engagement, and One Penn State 2025,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Penn State: 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Serves society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Drives student opportunities and success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Promotes economic development and progress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Attracts leading faculty and outstanding students</a:t>
            </a:r>
          </a:p>
          <a:p>
            <a:pPr marL="971550" marR="0" lvl="1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Enhances standing as a world-class institution</a:t>
            </a: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1641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097171" y="2314351"/>
            <a:ext cx="3666741" cy="1114649"/>
          </a:xfrm>
        </p:spPr>
        <p:txBody>
          <a:bodyPr>
            <a:noAutofit/>
          </a:bodyPr>
          <a:lstStyle/>
          <a:p>
            <a:r>
              <a:rPr lang="en-US" sz="4400" dirty="0"/>
              <a:t>Thank you. </a:t>
            </a:r>
            <a:br>
              <a:rPr lang="en-US" sz="4400" dirty="0"/>
            </a:br>
            <a:r>
              <a:rPr lang="en-US" sz="4400" dirty="0"/>
              <a:t>Questions?</a:t>
            </a:r>
            <a:endParaRPr lang="en-US" sz="4400" dirty="0">
              <a:solidFill>
                <a:srgbClr val="629DD1"/>
              </a:solidFill>
            </a:endParaRP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12C3356-114F-4DF5-80B3-6CA171AD86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86440" y="1321926"/>
            <a:ext cx="5560782" cy="3712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174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Autofit/>
          </a:bodyPr>
          <a:lstStyle/>
          <a:p>
            <a:r>
              <a:rPr lang="en-US" sz="4000" dirty="0"/>
              <a:t>One University, 20 Undergraduate Campuses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pic>
        <p:nvPicPr>
          <p:cNvPr id="1026" name="Picture 2" descr="Map of Pennsylvania and surrounding states showing Penn State's 24 locations across the Commonweath">
            <a:extLst>
              <a:ext uri="{FF2B5EF4-FFF2-40B4-BE49-F238E27FC236}">
                <a16:creationId xmlns:a16="http://schemas.microsoft.com/office/drawing/2014/main" id="{2A7E4982-2A40-4DC2-AB8E-07AF54915E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65333" y="1383332"/>
            <a:ext cx="5722011" cy="409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AD50AEA1-A791-40C4-96A2-A105A63B8C4C}"/>
              </a:ext>
            </a:extLst>
          </p:cNvPr>
          <p:cNvSpPr/>
          <p:nvPr/>
        </p:nvSpPr>
        <p:spPr>
          <a:xfrm>
            <a:off x="320843" y="1392157"/>
            <a:ext cx="5605825" cy="420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One mission</a:t>
            </a:r>
          </a:p>
          <a:p>
            <a:pPr marL="514350" indent="-514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One administration (academic leadership, business and finance operations, student affairs, research enterprise, and physical plant)</a:t>
            </a:r>
          </a:p>
          <a:p>
            <a:pPr marL="514350" indent="-514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One application for admission/Admissions Office</a:t>
            </a:r>
          </a:p>
          <a:p>
            <a:pPr marL="514350" indent="-5143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One governing board</a:t>
            </a:r>
          </a:p>
        </p:txBody>
      </p:sp>
    </p:spTree>
    <p:extLst>
      <p:ext uri="{BB962C8B-B14F-4D97-AF65-F5344CB8AC3E}">
        <p14:creationId xmlns:p14="http://schemas.microsoft.com/office/powerpoint/2010/main" val="28236656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Autofit/>
          </a:bodyPr>
          <a:lstStyle/>
          <a:p>
            <a:r>
              <a:rPr lang="en-US" sz="4400" dirty="0"/>
              <a:t>The Value of our Structure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948" y="1527674"/>
            <a:ext cx="9466624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Franklin Gothic Book"/>
              </a:rPr>
              <a:t>Integration across the state provides stability</a:t>
            </a:r>
            <a:endParaRPr kumimoji="0" lang="en-US" sz="3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Franklin Gothic Book"/>
              </a:rPr>
              <a:t>Affordable access to a world-class degree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Pipeline for diversity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000" dirty="0">
                <a:solidFill>
                  <a:prstClr val="black"/>
                </a:solidFill>
                <a:latin typeface="Franklin Gothic Book"/>
              </a:rPr>
              <a:t>Economic impact to communities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0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Philanthropy tied to campuses</a:t>
            </a:r>
          </a:p>
        </p:txBody>
      </p:sp>
    </p:spTree>
    <p:extLst>
      <p:ext uri="{BB962C8B-B14F-4D97-AF65-F5344CB8AC3E}">
        <p14:creationId xmlns:p14="http://schemas.microsoft.com/office/powerpoint/2010/main" val="2322193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Autofit/>
          </a:bodyPr>
          <a:lstStyle/>
          <a:p>
            <a:r>
              <a:rPr lang="en-US" sz="4400" dirty="0"/>
              <a:t>Integration Provides Stability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81058" y="1335761"/>
            <a:ext cx="1022029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Franklin Gothic Book"/>
              </a:rPr>
              <a:t>Strength in numbers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Franklin Gothic Book"/>
              </a:rPr>
              <a:t>Provides access to more PA residents</a:t>
            </a:r>
          </a:p>
          <a:p>
            <a:pPr marL="914400" lvl="1" indent="-457200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prstClr val="black"/>
                </a:solidFill>
              </a:rPr>
              <a:t>50% of all first-year students (60% of PA students) start at a CC; Nearly 4,000 student transitions annually—3,600 to UP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Book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Franklin Gothic Book"/>
              </a:rPr>
              <a:t>Serves rural, suburban and urban populations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Allows for regionalization (</a:t>
            </a:r>
            <a:r>
              <a:rPr lang="en-US" sz="2800" dirty="0">
                <a:solidFill>
                  <a:prstClr val="black"/>
                </a:solidFill>
                <a:latin typeface="Franklin Gothic Book"/>
              </a:rPr>
              <a:t>e.g.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Book"/>
                <a:ea typeface="+mn-ea"/>
                <a:cs typeface="+mn-cs"/>
              </a:rPr>
              <a:t> nursing and health-related entrepreneurship at Berks given proximity to Penn State Health St. Joseph) </a:t>
            </a:r>
          </a:p>
        </p:txBody>
      </p:sp>
    </p:spTree>
    <p:extLst>
      <p:ext uri="{BB962C8B-B14F-4D97-AF65-F5344CB8AC3E}">
        <p14:creationId xmlns:p14="http://schemas.microsoft.com/office/powerpoint/2010/main" val="40036191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Autofit/>
          </a:bodyPr>
          <a:lstStyle/>
          <a:p>
            <a:r>
              <a:rPr lang="en-US" sz="4000" dirty="0"/>
              <a:t>Providing Access to More PA Residents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C3AFDC-2546-4E81-9EB7-3E913EF4E06E}"/>
              </a:ext>
            </a:extLst>
          </p:cNvPr>
          <p:cNvSpPr txBox="1"/>
          <p:nvPr/>
        </p:nvSpPr>
        <p:spPr>
          <a:xfrm>
            <a:off x="373034" y="1779570"/>
            <a:ext cx="3944995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75.2% of PA residents live within a 15-mile radius of a campus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800" dirty="0"/>
              <a:t>95.6% of PA residents live within a 30-mile radius of a campus</a:t>
            </a:r>
          </a:p>
        </p:txBody>
      </p:sp>
      <p:pic>
        <p:nvPicPr>
          <p:cNvPr id="1026" name="7990A225-D20E-44F3-8733-115FDE00A638" descr="7990A225-D20E-44F3-8733-115FDE00A638">
            <a:extLst>
              <a:ext uri="{FF2B5EF4-FFF2-40B4-BE49-F238E27FC236}">
                <a16:creationId xmlns:a16="http://schemas.microsoft.com/office/drawing/2014/main" id="{2D73EF9A-846D-41D2-9D30-B0226BF3B3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24541" y="1039872"/>
            <a:ext cx="7510295" cy="500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280843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F28B23-A2FD-4938-9C6F-810B7839BD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794E6587-1A50-4B92-A95D-28957687C07C}"/>
              </a:ext>
            </a:extLst>
          </p:cNvPr>
          <p:cNvSpPr txBox="1">
            <a:spLocks/>
          </p:cNvSpPr>
          <p:nvPr/>
        </p:nvSpPr>
        <p:spPr>
          <a:xfrm>
            <a:off x="320843" y="168808"/>
            <a:ext cx="11766382" cy="1143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09585" rtl="0" eaLnBrk="1" latinLnBrk="0" hangingPunct="1">
              <a:spcBef>
                <a:spcPct val="0"/>
              </a:spcBef>
              <a:buNone/>
              <a:defRPr sz="5600" b="1" i="0" kern="1200">
                <a:solidFill>
                  <a:schemeClr val="accent1"/>
                </a:solidFill>
                <a:latin typeface="Rockwell"/>
                <a:ea typeface="+mj-ea"/>
                <a:cs typeface="Rockwell"/>
              </a:defRPr>
            </a:lvl1pPr>
          </a:lstStyle>
          <a:p>
            <a:r>
              <a:rPr lang="en-US" sz="4000" dirty="0"/>
              <a:t>Serving Families of Modest Means</a:t>
            </a:r>
          </a:p>
        </p:txBody>
      </p:sp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2B9460D3-8797-406F-AF91-48B4DF107782}"/>
              </a:ext>
            </a:extLst>
          </p:cNvPr>
          <p:cNvGraphicFramePr>
            <a:graphicFrameLocks noGrp="1"/>
          </p:cNvGraphicFramePr>
          <p:nvPr/>
        </p:nvGraphicFramePr>
        <p:xfrm>
          <a:off x="320843" y="964846"/>
          <a:ext cx="11550313" cy="58931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368928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320843" y="168808"/>
            <a:ext cx="11507536" cy="1143000"/>
          </a:xfrm>
        </p:spPr>
        <p:txBody>
          <a:bodyPr>
            <a:noAutofit/>
          </a:bodyPr>
          <a:lstStyle/>
          <a:p>
            <a:r>
              <a:rPr lang="en-US" sz="4000" dirty="0"/>
              <a:t>Pipeline for Diversity</a:t>
            </a:r>
          </a:p>
        </p:txBody>
      </p:sp>
      <p:pic>
        <p:nvPicPr>
          <p:cNvPr id="5" name="Picture 4" descr="PS_HOR_REV_CMYK_2C.eps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743" y="6213588"/>
            <a:ext cx="1835324" cy="57883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93947" y="1427662"/>
            <a:ext cx="10064541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Franklin Gothic Book"/>
              </a:rPr>
              <a:t>Diversity is essential–for business model, moral imperative and environmental richness. 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Franklin Gothic Book"/>
              </a:rPr>
              <a:t>CC reflect diverse population in their catchment areas: UP is an exception (a broad catchment).</a:t>
            </a:r>
          </a:p>
          <a:p>
            <a:pPr marL="914400" lvl="1" indent="-457200">
              <a:spcBef>
                <a:spcPts val="1200"/>
              </a:spcBef>
              <a:buFont typeface="Courier New" panose="02070309020205020404" pitchFamily="49" charset="0"/>
              <a:buChar char="o"/>
              <a:defRPr/>
            </a:pPr>
            <a:r>
              <a:rPr lang="en-US" sz="2800" dirty="0">
                <a:solidFill>
                  <a:prstClr val="black"/>
                </a:solidFill>
                <a:latin typeface="Franklin Gothic Book"/>
              </a:rPr>
              <a:t>Birth rates declining in most PA counties (Avg. -4.3%); but increasing in urban areas in PA and nationally.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800" dirty="0">
                <a:solidFill>
                  <a:prstClr val="black"/>
                </a:solidFill>
                <a:latin typeface="Franklin Gothic Book"/>
              </a:rPr>
              <a:t>CC students help build diversity at UP when they transition with the 2+2 model.</a:t>
            </a: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3000" dirty="0">
              <a:solidFill>
                <a:prstClr val="black"/>
              </a:solidFill>
              <a:latin typeface="Franklin Gothic Book"/>
            </a:endParaRPr>
          </a:p>
        </p:txBody>
      </p:sp>
    </p:spTree>
    <p:extLst>
      <p:ext uri="{BB962C8B-B14F-4D97-AF65-F5344CB8AC3E}">
        <p14:creationId xmlns:p14="http://schemas.microsoft.com/office/powerpoint/2010/main" val="2201520281"/>
      </p:ext>
    </p:extLst>
  </p:cSld>
  <p:clrMapOvr>
    <a:masterClrMapping/>
  </p:clrMapOvr>
</p:sld>
</file>

<file path=ppt/theme/theme1.xml><?xml version="1.0" encoding="utf-8"?>
<a:theme xmlns:a="http://schemas.openxmlformats.org/drawingml/2006/main" name="PSLH master">
  <a:themeElements>
    <a:clrScheme name="PSLH 2">
      <a:dk1>
        <a:sysClr val="windowText" lastClr="000000"/>
      </a:dk1>
      <a:lt1>
        <a:sysClr val="window" lastClr="FFFFFF"/>
      </a:lt1>
      <a:dk2>
        <a:srgbClr val="242852"/>
      </a:dk2>
      <a:lt2>
        <a:srgbClr val="C4E0FF"/>
      </a:lt2>
      <a:accent1>
        <a:srgbClr val="629DD1"/>
      </a:accent1>
      <a:accent2>
        <a:srgbClr val="0461C8"/>
      </a:accent2>
      <a:accent3>
        <a:srgbClr val="AAB5D0"/>
      </a:accent3>
      <a:accent4>
        <a:srgbClr val="1D2C5A"/>
      </a:accent4>
      <a:accent5>
        <a:srgbClr val="76CBD5"/>
      </a:accent5>
      <a:accent6>
        <a:srgbClr val="7F95DE"/>
      </a:accent6>
      <a:hlink>
        <a:srgbClr val="20ACC3"/>
      </a:hlink>
      <a:folHlink>
        <a:srgbClr val="A962F0"/>
      </a:folHlink>
    </a:clrScheme>
    <a:fontScheme name="Angles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华文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igrationWizId xmlns="5596cf31-caaa-46ba-a55f-3befb4344fdf" xsi:nil="true"/>
    <MigrationWizIdPermissionLevels xmlns="5596cf31-caaa-46ba-a55f-3befb4344fdf" xsi:nil="true"/>
    <MigrationWizIdPermissions xmlns="5596cf31-caaa-46ba-a55f-3befb4344fdf" xsi:nil="true"/>
    <MigrationWizIdDocumentLibraryPermissions xmlns="5596cf31-caaa-46ba-a55f-3befb4344fdf" xsi:nil="true"/>
    <MigrationWizIdSecurityGroups xmlns="5596cf31-caaa-46ba-a55f-3befb4344fdf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CD655222FAC69478FDB4DB9A1082BF0" ma:contentTypeVersion="17" ma:contentTypeDescription="Create a new document." ma:contentTypeScope="" ma:versionID="99db1f442b43bc3adf59010e07bb8140">
  <xsd:schema xmlns:xsd="http://www.w3.org/2001/XMLSchema" xmlns:xs="http://www.w3.org/2001/XMLSchema" xmlns:p="http://schemas.microsoft.com/office/2006/metadata/properties" xmlns:ns2="5596cf31-caaa-46ba-a55f-3befb4344fdf" xmlns:ns3="dba65f00-9443-482a-bf30-bb5af139a501" targetNamespace="http://schemas.microsoft.com/office/2006/metadata/properties" ma:root="true" ma:fieldsID="a911e49cffe0f173fcf356a408ece3b3" ns2:_="" ns3:_="">
    <xsd:import namespace="5596cf31-caaa-46ba-a55f-3befb4344fdf"/>
    <xsd:import namespace="dba65f00-9443-482a-bf30-bb5af139a501"/>
    <xsd:element name="properties">
      <xsd:complexType>
        <xsd:sequence>
          <xsd:element name="documentManagement">
            <xsd:complexType>
              <xsd:all>
                <xsd:element ref="ns2:MigrationWizId" minOccurs="0"/>
                <xsd:element ref="ns2:MigrationWizIdPermissions" minOccurs="0"/>
                <xsd:element ref="ns2:MigrationWizIdPermissionLevels" minOccurs="0"/>
                <xsd:element ref="ns2:MigrationWizIdDocumentLibraryPermissions" minOccurs="0"/>
                <xsd:element ref="ns2:MigrationWizIdSecurityGroup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596cf31-caaa-46ba-a55f-3befb4344fdf" elementFormDefault="qualified">
    <xsd:import namespace="http://schemas.microsoft.com/office/2006/documentManagement/types"/>
    <xsd:import namespace="http://schemas.microsoft.com/office/infopath/2007/PartnerControls"/>
    <xsd:element name="MigrationWizId" ma:index="8" nillable="true" ma:displayName="MigrationWizId" ma:internalName="MigrationWizId">
      <xsd:simpleType>
        <xsd:restriction base="dms:Text"/>
      </xsd:simpleType>
    </xsd:element>
    <xsd:element name="MigrationWizIdPermissions" ma:index="9" nillable="true" ma:displayName="MigrationWizIdPermissions" ma:internalName="MigrationWizIdPermissions">
      <xsd:simpleType>
        <xsd:restriction base="dms:Text"/>
      </xsd:simpleType>
    </xsd:element>
    <xsd:element name="MigrationWizIdPermissionLevels" ma:index="10" nillable="true" ma:displayName="MigrationWizIdPermissionLevels" ma:internalName="MigrationWizIdPermissionLevels">
      <xsd:simpleType>
        <xsd:restriction base="dms:Text"/>
      </xsd:simpleType>
    </xsd:element>
    <xsd:element name="MigrationWizIdDocumentLibraryPermissions" ma:index="11" nillable="true" ma:displayName="MigrationWizIdDocumentLibraryPermissions" ma:internalName="MigrationWizIdDocumentLibraryPermissions">
      <xsd:simpleType>
        <xsd:restriction base="dms:Text"/>
      </xsd:simpleType>
    </xsd:element>
    <xsd:element name="MigrationWizIdSecurityGroups" ma:index="12" nillable="true" ma:displayName="MigrationWizIdSecurityGroups" ma:internalName="MigrationWizIdSecurityGroups">
      <xsd:simpleType>
        <xsd:restriction base="dms:Text"/>
      </xsd:simpleType>
    </xsd:element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MediaServiceAutoTags" ma:internalName="MediaServiceAutoTags" ma:readOnly="true">
      <xsd:simpleType>
        <xsd:restriction base="dms:Text"/>
      </xsd:simpleType>
    </xsd:element>
    <xsd:element name="MediaServiceOCR" ma:index="16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a65f00-9443-482a-bf30-bb5af139a501" elementFormDefault="qualified">
    <xsd:import namespace="http://schemas.microsoft.com/office/2006/documentManagement/types"/>
    <xsd:import namespace="http://schemas.microsoft.com/office/infopath/2007/PartnerControls"/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E1A428E-DF0D-46DD-A4AA-1CBDDEE8EC4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A23686-17FC-4470-9DE7-254357DCA3C0}">
  <ds:schemaRefs>
    <ds:schemaRef ds:uri="5596cf31-caaa-46ba-a55f-3befb4344fdf"/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dba65f00-9443-482a-bf30-bb5af139a501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4F825752-8377-48F4-AE38-409B9125BA5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5596cf31-caaa-46ba-a55f-3befb4344fdf"/>
    <ds:schemaRef ds:uri="dba65f00-9443-482a-bf30-bb5af139a5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33258</TotalTime>
  <Words>1209</Words>
  <Application>Microsoft Office PowerPoint</Application>
  <PresentationFormat>Widescreen</PresentationFormat>
  <Paragraphs>176</Paragraphs>
  <Slides>33</Slides>
  <Notes>26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9" baseType="lpstr">
      <vt:lpstr>Arial</vt:lpstr>
      <vt:lpstr>Calibri</vt:lpstr>
      <vt:lpstr>Courier New</vt:lpstr>
      <vt:lpstr>Franklin Gothic Book</vt:lpstr>
      <vt:lpstr>Rockwell</vt:lpstr>
      <vt:lpstr>PSLH master</vt:lpstr>
      <vt:lpstr>Living our Land-Grant Mission</vt:lpstr>
      <vt:lpstr>What Does it Mean to be a Modern Land-Grant University?</vt:lpstr>
      <vt:lpstr>The Commonwealth Campuses</vt:lpstr>
      <vt:lpstr>One University, 20 Undergraduate Campuses</vt:lpstr>
      <vt:lpstr>The Value of our Structure</vt:lpstr>
      <vt:lpstr>Integration Provides Stability</vt:lpstr>
      <vt:lpstr>Providing Access to More PA Residents</vt:lpstr>
      <vt:lpstr>PowerPoint Presentation</vt:lpstr>
      <vt:lpstr>Pipeline for Diversity</vt:lpstr>
      <vt:lpstr>Economic Impact to Communities</vt:lpstr>
      <vt:lpstr>Philanthropy/Volunteers Tied to Campuses</vt:lpstr>
      <vt:lpstr>Research</vt:lpstr>
      <vt:lpstr>PowerPoint Presentation</vt:lpstr>
      <vt:lpstr>Signs of Research Excellence</vt:lpstr>
      <vt:lpstr>Tech Transfer</vt:lpstr>
      <vt:lpstr>PowerPoint Presentation</vt:lpstr>
      <vt:lpstr>PowerPoint Presentation</vt:lpstr>
      <vt:lpstr>PowerPoint Presentation</vt:lpstr>
      <vt:lpstr>Community Engagement</vt:lpstr>
      <vt:lpstr>Scope of Penn State’s Engagement Effort</vt:lpstr>
      <vt:lpstr>Community Engagement Across PA</vt:lpstr>
      <vt:lpstr>Major Hubs of Community Engagement  </vt:lpstr>
      <vt:lpstr>Extension Educators are Problem Solvers</vt:lpstr>
      <vt:lpstr>One Example: A Comprehensive Program to Protect the Ag Industry</vt:lpstr>
      <vt:lpstr>Spotted Lanternfly Extension Impact</vt:lpstr>
      <vt:lpstr>Penn State Outreach</vt:lpstr>
      <vt:lpstr>Student Engagement Network Impact</vt:lpstr>
      <vt:lpstr>One Penn State 2025</vt:lpstr>
      <vt:lpstr>Penn State as a Leader in the Transformation of Higher Education</vt:lpstr>
      <vt:lpstr>The Vision: One Penn State 2025</vt:lpstr>
      <vt:lpstr>Guiding Principles</vt:lpstr>
      <vt:lpstr>Summary:</vt:lpstr>
      <vt:lpstr>Thank you.  Questions?</vt:lpstr>
    </vt:vector>
  </TitlesOfParts>
  <Company>Penn State 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Van Sky, Courtney</dc:creator>
  <cp:lastModifiedBy>Blumenthal, Wendy J</cp:lastModifiedBy>
  <cp:revision>605</cp:revision>
  <cp:lastPrinted>2019-05-08T14:33:59Z</cp:lastPrinted>
  <dcterms:created xsi:type="dcterms:W3CDTF">2014-07-22T14:51:06Z</dcterms:created>
  <dcterms:modified xsi:type="dcterms:W3CDTF">2019-08-16T17:55:22Z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0x0101001CD655222FAC69478FDB4DB9A1082BF0</vt:lpwstr>
  </property>
</Properties>
</file>