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722" r:id="rId5"/>
  </p:sldMasterIdLst>
  <p:notesMasterIdLst>
    <p:notesMasterId r:id="rId14"/>
  </p:notesMasterIdLst>
  <p:handoutMasterIdLst>
    <p:handoutMasterId r:id="rId15"/>
  </p:handoutMasterIdLst>
  <p:sldIdLst>
    <p:sldId id="495" r:id="rId6"/>
    <p:sldId id="502" r:id="rId7"/>
    <p:sldId id="511" r:id="rId8"/>
    <p:sldId id="508" r:id="rId9"/>
    <p:sldId id="510" r:id="rId10"/>
    <p:sldId id="500" r:id="rId11"/>
    <p:sldId id="507" r:id="rId12"/>
    <p:sldId id="503"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0">
          <p15:clr>
            <a:srgbClr val="A4A3A4"/>
          </p15:clr>
        </p15:guide>
        <p15:guide id="2" pos="28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83782E-EE9C-4C0A-8DC1-67406C83F4BC}" v="1" dt="2019-08-15T17:04:57.023"/>
  </p1510:revLst>
</p1510:revInfo>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0" autoAdjust="0"/>
    <p:restoredTop sz="70973" autoAdjust="0"/>
  </p:normalViewPr>
  <p:slideViewPr>
    <p:cSldViewPr snapToGrid="0" snapToObjects="1">
      <p:cViewPr varScale="1">
        <p:scale>
          <a:sx n="71" d="100"/>
          <a:sy n="71" d="100"/>
        </p:scale>
        <p:origin x="1260" y="54"/>
      </p:cViewPr>
      <p:guideLst>
        <p:guide orient="horz" pos="1610"/>
        <p:guide pos="2886"/>
      </p:guideLst>
    </p:cSldViewPr>
  </p:slideViewPr>
  <p:outlineViewPr>
    <p:cViewPr>
      <p:scale>
        <a:sx n="33" d="100"/>
        <a:sy n="33" d="100"/>
      </p:scale>
      <p:origin x="0" y="-1920"/>
    </p:cViewPr>
  </p:outlineViewPr>
  <p:notesTextViewPr>
    <p:cViewPr>
      <p:scale>
        <a:sx n="72" d="100"/>
        <a:sy n="72" d="100"/>
      </p:scale>
      <p:origin x="0" y="0"/>
    </p:cViewPr>
  </p:notesTextViewPr>
  <p:sorterViewPr>
    <p:cViewPr>
      <p:scale>
        <a:sx n="120" d="100"/>
        <a:sy n="120" d="100"/>
      </p:scale>
      <p:origin x="0" y="-5814"/>
    </p:cViewPr>
  </p:sorterViewPr>
  <p:notesViewPr>
    <p:cSldViewPr snapToGrid="0" snapToObjects="1">
      <p:cViewPr varScale="1">
        <p:scale>
          <a:sx n="62" d="100"/>
          <a:sy n="62" d="100"/>
        </p:scale>
        <p:origin x="256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E3B4C0-1011-0B4A-BB54-31DF571664C0}" type="datetimeFigureOut">
              <a:rPr lang="en-US"/>
              <a:t>8/19/2019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8D9969-7CC6-6840-8DAC-E43D0366181D}" type="slidenum">
              <a:rPr/>
              <a:t>‹#›</a:t>
            </a:fld>
            <a:endParaRPr lang="en-US" dirty="0"/>
          </a:p>
        </p:txBody>
      </p:sp>
    </p:spTree>
    <p:extLst>
      <p:ext uri="{BB962C8B-B14F-4D97-AF65-F5344CB8AC3E}">
        <p14:creationId xmlns:p14="http://schemas.microsoft.com/office/powerpoint/2010/main" val="31731327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1C7CA-DF79-8846-9F95-E49BAB9BBD04}" type="datetimeFigureOut">
              <a:rPr lang="en-US"/>
              <a:t>8/19/2019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AE732A-A94D-7948-AC8A-EA6E2776516F}" type="slidenum">
              <a:rPr/>
              <a:t>‹#›</a:t>
            </a:fld>
            <a:endParaRPr lang="en-US" dirty="0"/>
          </a:p>
        </p:txBody>
      </p:sp>
    </p:spTree>
    <p:extLst>
      <p:ext uri="{BB962C8B-B14F-4D97-AF65-F5344CB8AC3E}">
        <p14:creationId xmlns:p14="http://schemas.microsoft.com/office/powerpoint/2010/main" val="4929139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Slide 1: Welcome</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Good morning and welcome to today’s orientation for new Penn State faculty.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My name is Kathy Bieschke, and I am the University’s Vice Provost for Faculty Affairs. I’ve been a Penn State faculty member since 1991 and I have been serving in this position for about two years.</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I’m looking forward to our time together today. I hope it will provide you with the opportunity to learn what you need to know, and more about this institution.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In addition, I hope you will engage throughout the day with not only today’s speakers and presenters, but also with your fellow faculty who are new to Penn State. Today’s orientation is for those new to Penn State who are on the tenure line. We have many assistant professors in the room, as well as associate and full professors who have joined us from other institutions. And, we have faculty here from many of our campuses as well as several attendees joining us via zoom.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There is a lot to cover, and I suspect that even though I’ve worked at Penn State for nearly 30 years, I will learn new information right along with all of you. As you’ll soon recognize, Penn State is a large and complex university.</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Thank you in advance for your time, attention, and participation today. Make the most of it!</a:t>
            </a:r>
          </a:p>
          <a:p>
            <a:endParaRPr lang="en-US" sz="1400" kern="1200" baseline="0" dirty="0">
              <a:solidFill>
                <a:schemeClr val="tx1"/>
              </a:solidFill>
              <a:effectLst/>
              <a:latin typeface="Arial" charset="0"/>
              <a:ea typeface="Arial" charset="0"/>
              <a:cs typeface="Arial" charset="0"/>
            </a:endParaRPr>
          </a:p>
          <a:p>
            <a:pPr marL="171450" indent="-171450">
              <a:buFont typeface="Arial" charset="0"/>
              <a:buChar char="•"/>
            </a:pPr>
            <a:endParaRPr lang="en-US" sz="1400" kern="1200" dirty="0">
              <a:solidFill>
                <a:schemeClr val="tx1"/>
              </a:solidFill>
              <a:effectLst/>
              <a:latin typeface="Arial" charset="0"/>
              <a:ea typeface="Arial" charset="0"/>
              <a:cs typeface="Arial" charset="0"/>
            </a:endParaRPr>
          </a:p>
          <a:p>
            <a:endParaRPr lang="en-US" sz="1400" kern="1200" baseline="0" dirty="0">
              <a:solidFill>
                <a:schemeClr val="tx1"/>
              </a:solidFill>
              <a:effectLst/>
              <a:latin typeface="Arial" charset="0"/>
              <a:ea typeface="Arial" charset="0"/>
              <a:cs typeface="Arial" charset="0"/>
            </a:endParaRPr>
          </a:p>
          <a:p>
            <a:endParaRPr lang="en-US" sz="1200" kern="1200" dirty="0">
              <a:solidFill>
                <a:schemeClr val="tx1"/>
              </a:solidFill>
              <a:effectLst/>
              <a:latin typeface="Arial" charset="0"/>
              <a:ea typeface="Arial" charset="0"/>
              <a:cs typeface="Arial" charset="0"/>
            </a:endParaRPr>
          </a:p>
          <a:p>
            <a:endParaRPr lang="en-US" sz="1400" b="0" kern="1200" baseline="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1</a:t>
            </a:fld>
            <a:endParaRPr lang="en-US" dirty="0"/>
          </a:p>
        </p:txBody>
      </p:sp>
    </p:spTree>
    <p:extLst>
      <p:ext uri="{BB962C8B-B14F-4D97-AF65-F5344CB8AC3E}">
        <p14:creationId xmlns:p14="http://schemas.microsoft.com/office/powerpoint/2010/main" val="418591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2: </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Today’s Agenda</a:t>
            </a:r>
            <a:endParaRPr lang="en-US" sz="1200" b="1" kern="1200" dirty="0">
              <a:solidFill>
                <a:schemeClr val="tx1"/>
              </a:solidFill>
              <a:effectLst/>
              <a:latin typeface="Arial" panose="020B0604020202020204" pitchFamily="34" charset="0"/>
              <a:ea typeface="Arial" charset="0"/>
              <a:cs typeface="Arial" panose="020B0604020202020204" pitchFamily="34" charset="0"/>
            </a:endParaRPr>
          </a:p>
          <a:p>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This will be a busy day, as you can see from reviewing the two-sided agenda provided to you at your tables.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We will be covering a lot of important topics to ensure you are informed and engaged from day one – from Affirmative Action, Educational Equity, and Library Resources to Shared Governance, Research and Development, Academic Freedom, Mentoring, Teaching and Learning, Advising, IT, and Promotion and Tenure.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Penn State’s President, Dr. Eric Barron, also will join us later today to have a dialogue with all of you. And shortly you will hear from our Executive Vice President and Provost, Dr. Nick Jones.</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But first, as we get started this morning, I’d like to share some information for context about our extraordinary faculty and how the Office of the Vice Provost for Faculty Affairs is set up to support you and your work at Penn State.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kern="1200" baseline="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2</a:t>
            </a:fld>
            <a:endParaRPr lang="en-US" dirty="0"/>
          </a:p>
        </p:txBody>
      </p:sp>
    </p:spTree>
    <p:extLst>
      <p:ext uri="{BB962C8B-B14F-4D97-AF65-F5344CB8AC3E}">
        <p14:creationId xmlns:p14="http://schemas.microsoft.com/office/powerpoint/2010/main" val="2982583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3: </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Faculty Facts </a:t>
            </a:r>
            <a:r>
              <a:rPr lang="mr-IN" sz="1200" b="1" kern="1200" baseline="0" dirty="0">
                <a:solidFill>
                  <a:schemeClr val="tx1"/>
                </a:solidFill>
                <a:effectLst/>
                <a:latin typeface="Arial" panose="020B0604020202020204" pitchFamily="34" charset="0"/>
                <a:ea typeface="Arial" charset="0"/>
                <a:cs typeface="Arial" charset="0"/>
              </a:rPr>
              <a:t>–</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Who We Are</a:t>
            </a:r>
            <a:endParaRPr lang="en-US" sz="1200" b="1" kern="1200" dirty="0">
              <a:solidFill>
                <a:schemeClr val="tx1"/>
              </a:solidFill>
              <a:effectLst/>
              <a:latin typeface="Arial" panose="020B0604020202020204" pitchFamily="34" charset="0"/>
              <a:ea typeface="Arial"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Arial" panose="020B0604020202020204" pitchFamily="34" charset="0"/>
              <a:ea typeface="Arial" charset="0"/>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As new Penn State faculty, you are joining an esteemed group. So, here’s a little information about this group of which you are all are now a vital part.</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Who are our faculty, by the numbers?</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For the most recent academic year that began in Fall 2018, across Penn State University, we had:</a:t>
            </a:r>
          </a:p>
          <a:p>
            <a:r>
              <a:rPr lang="en-US" sz="1200" b="1" kern="1200" dirty="0">
                <a:solidFill>
                  <a:schemeClr val="tx1"/>
                </a:solidFill>
                <a:effectLst/>
                <a:latin typeface="Arial" panose="020B0604020202020204" pitchFamily="34" charset="0"/>
                <a:ea typeface="+mn-ea"/>
                <a:cs typeface="Arial" panose="020B0604020202020204" pitchFamily="34" charset="0"/>
              </a:rPr>
              <a:t> </a:t>
            </a:r>
            <a:endParaRPr lang="en-US" sz="1200" kern="1200" baseline="0" dirty="0">
              <a:solidFill>
                <a:schemeClr val="tx1"/>
              </a:solidFill>
              <a:effectLst/>
              <a:latin typeface="Arial" panose="020B0604020202020204" pitchFamily="34" charset="0"/>
              <a:ea typeface="Arial" charset="0"/>
              <a:cs typeface="Arial" panose="020B0604020202020204" pitchFamily="34" charset="0"/>
            </a:endParaRPr>
          </a:p>
          <a:p>
            <a:pPr marL="171450" indent="-171450">
              <a:buFont typeface="Arial" charset="0"/>
              <a:buChar char="•"/>
            </a:pPr>
            <a:r>
              <a:rPr lang="en-US" sz="1200" b="1" kern="1200" baseline="0" dirty="0">
                <a:solidFill>
                  <a:schemeClr val="tx1"/>
                </a:solidFill>
                <a:effectLst/>
                <a:latin typeface="Arial" panose="020B0604020202020204" pitchFamily="34" charset="0"/>
                <a:ea typeface="Arial" charset="0"/>
                <a:cs typeface="Arial" panose="020B0604020202020204" pitchFamily="34" charset="0"/>
              </a:rPr>
              <a:t>7,076 full-time faculty, and </a:t>
            </a:r>
          </a:p>
          <a:p>
            <a:pPr marL="171450" indent="-171450">
              <a:buFont typeface="Arial" charset="0"/>
              <a:buChar char="•"/>
            </a:pPr>
            <a:r>
              <a:rPr lang="en-US" sz="1200" b="1" kern="1200" baseline="0" dirty="0">
                <a:solidFill>
                  <a:schemeClr val="tx1"/>
                </a:solidFill>
                <a:effectLst/>
                <a:latin typeface="Arial" panose="020B0604020202020204" pitchFamily="34" charset="0"/>
                <a:ea typeface="Arial" charset="0"/>
                <a:cs typeface="Arial" panose="020B0604020202020204" pitchFamily="34" charset="0"/>
              </a:rPr>
              <a:t>1,889 part-time faculty </a:t>
            </a:r>
            <a:r>
              <a:rPr lang="mr-IN" sz="1200" b="1" kern="1200" baseline="0" dirty="0">
                <a:solidFill>
                  <a:schemeClr val="tx1"/>
                </a:solidFill>
                <a:effectLst/>
                <a:latin typeface="Arial" panose="020B0604020202020204" pitchFamily="34" charset="0"/>
                <a:ea typeface="Arial" charset="0"/>
                <a:cs typeface="Arial" charset="0"/>
              </a:rPr>
              <a:t>…</a:t>
            </a:r>
            <a:endParaRPr lang="en-US" sz="1200" b="1" kern="1200" baseline="0" dirty="0">
              <a:solidFill>
                <a:schemeClr val="tx1"/>
              </a:solidFill>
              <a:effectLst/>
              <a:latin typeface="Arial" panose="020B0604020202020204" pitchFamily="34" charset="0"/>
              <a:ea typeface="Arial" charset="0"/>
              <a:cs typeface="Arial" panose="020B0604020202020204" pitchFamily="34" charset="0"/>
            </a:endParaRPr>
          </a:p>
          <a:p>
            <a:pPr marL="171450" indent="-171450">
              <a:buFont typeface="Arial" charset="0"/>
              <a:buChar char="•"/>
            </a:pPr>
            <a:r>
              <a:rPr lang="mr-IN" sz="1200" b="1" kern="1200" baseline="0" dirty="0">
                <a:solidFill>
                  <a:schemeClr val="tx1"/>
                </a:solidFill>
                <a:effectLst/>
                <a:latin typeface="Arial" panose="020B0604020202020204" pitchFamily="34" charset="0"/>
                <a:ea typeface="Arial" charset="0"/>
                <a:cs typeface="Arial" charset="0"/>
              </a:rPr>
              <a:t>…</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for a total of 8,965.</a:t>
            </a:r>
          </a:p>
          <a:p>
            <a:pPr marL="0" indent="0">
              <a:buFont typeface="Arial" charset="0"/>
              <a:buNone/>
            </a:pPr>
            <a:endParaRPr lang="en-US" sz="1200" b="1" kern="1200" baseline="0" dirty="0">
              <a:solidFill>
                <a:schemeClr val="tx1"/>
              </a:solidFill>
              <a:effectLst/>
              <a:latin typeface="Arial" panose="020B0604020202020204" pitchFamily="34" charset="0"/>
              <a:ea typeface="Arial" charset="0"/>
              <a:cs typeface="Arial" panose="020B0604020202020204" pitchFamily="34" charset="0"/>
            </a:endParaRPr>
          </a:p>
          <a:p>
            <a:pPr marL="0" indent="0">
              <a:buFont typeface="Arial" charset="0"/>
              <a:buNone/>
            </a:pPr>
            <a:endParaRPr lang="en-US" sz="1400" b="0" kern="1200" baseline="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3</a:t>
            </a:fld>
            <a:endParaRPr lang="en-US" dirty="0"/>
          </a:p>
        </p:txBody>
      </p:sp>
    </p:spTree>
    <p:extLst>
      <p:ext uri="{BB962C8B-B14F-4D97-AF65-F5344CB8AC3E}">
        <p14:creationId xmlns:p14="http://schemas.microsoft.com/office/powerpoint/2010/main" val="216670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4: </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Faculty Facts </a:t>
            </a:r>
            <a:r>
              <a:rPr lang="mr-IN" sz="1200" b="1" kern="1200" baseline="0" dirty="0">
                <a:solidFill>
                  <a:schemeClr val="tx1"/>
                </a:solidFill>
                <a:effectLst/>
                <a:latin typeface="Arial" panose="020B0604020202020204" pitchFamily="34" charset="0"/>
                <a:ea typeface="Arial" charset="0"/>
                <a:cs typeface="Arial" charset="0"/>
              </a:rPr>
              <a:t>–</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By Rank</a:t>
            </a:r>
            <a:endParaRPr lang="en-US" sz="1200" b="1" kern="1200" dirty="0">
              <a:solidFill>
                <a:schemeClr val="tx1"/>
              </a:solidFill>
              <a:effectLst/>
              <a:latin typeface="Arial" panose="020B0604020202020204" pitchFamily="34" charset="0"/>
              <a:ea typeface="Arial" charset="0"/>
              <a:cs typeface="Arial" panose="020B0604020202020204" pitchFamily="34" charset="0"/>
            </a:endParaRPr>
          </a:p>
          <a:p>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Here are full-time faculty, by rank, as a percentage of the total:</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As of Fall 2018, we had: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Arial" panose="020B0604020202020204" pitchFamily="34" charset="0"/>
              </a:rPr>
              <a:t>Professors: </a:t>
            </a:r>
            <a:r>
              <a:rPr lang="en-US" sz="1200" kern="1200" dirty="0">
                <a:solidFill>
                  <a:schemeClr val="tx1"/>
                </a:solidFill>
                <a:effectLst/>
                <a:latin typeface="Arial" panose="020B0604020202020204" pitchFamily="34" charset="0"/>
                <a:ea typeface="+mn-ea"/>
                <a:cs typeface="Arial" panose="020B0604020202020204" pitchFamily="34" charset="0"/>
              </a:rPr>
              <a:t>19.4%</a:t>
            </a:r>
          </a:p>
          <a:p>
            <a:pPr marL="171450" lvl="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Arial" panose="020B0604020202020204" pitchFamily="34" charset="0"/>
              </a:rPr>
              <a:t>Associate Professors: </a:t>
            </a:r>
            <a:r>
              <a:rPr lang="en-US" sz="1200" kern="1200" dirty="0">
                <a:solidFill>
                  <a:schemeClr val="tx1"/>
                </a:solidFill>
                <a:effectLst/>
                <a:latin typeface="Arial" panose="020B0604020202020204" pitchFamily="34" charset="0"/>
                <a:ea typeface="+mn-ea"/>
                <a:cs typeface="Arial" panose="020B0604020202020204" pitchFamily="34" charset="0"/>
              </a:rPr>
              <a:t>17.1%</a:t>
            </a:r>
          </a:p>
          <a:p>
            <a:pPr marL="171450" lvl="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Arial" panose="020B0604020202020204" pitchFamily="34" charset="0"/>
              </a:rPr>
              <a:t>Assistant Professors: </a:t>
            </a:r>
            <a:r>
              <a:rPr lang="en-US" sz="1200" kern="1200" dirty="0">
                <a:solidFill>
                  <a:schemeClr val="tx1"/>
                </a:solidFill>
                <a:effectLst/>
                <a:latin typeface="Arial" panose="020B0604020202020204" pitchFamily="34" charset="0"/>
                <a:ea typeface="+mn-ea"/>
                <a:cs typeface="Arial" panose="020B0604020202020204" pitchFamily="34" charset="0"/>
              </a:rPr>
              <a:t>19.2%</a:t>
            </a:r>
          </a:p>
          <a:p>
            <a:pPr marL="171450" lvl="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Arial" panose="020B0604020202020204" pitchFamily="34" charset="0"/>
              </a:rPr>
              <a:t>Instructors:</a:t>
            </a:r>
            <a:r>
              <a:rPr lang="en-US" sz="1200" kern="1200" dirty="0">
                <a:solidFill>
                  <a:schemeClr val="tx1"/>
                </a:solidFill>
                <a:effectLst/>
                <a:latin typeface="Arial" panose="020B0604020202020204" pitchFamily="34" charset="0"/>
                <a:ea typeface="+mn-ea"/>
                <a:cs typeface="Arial" panose="020B0604020202020204" pitchFamily="34" charset="0"/>
              </a:rPr>
              <a:t> 7.7%</a:t>
            </a:r>
          </a:p>
          <a:p>
            <a:pPr marL="171450" lvl="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Arial" panose="020B0604020202020204" pitchFamily="34" charset="0"/>
              </a:rPr>
              <a:t>Other: </a:t>
            </a:r>
            <a:r>
              <a:rPr lang="en-US" sz="1200" kern="1200" dirty="0">
                <a:solidFill>
                  <a:schemeClr val="tx1"/>
                </a:solidFill>
                <a:effectLst/>
                <a:latin typeface="Arial" panose="020B0604020202020204" pitchFamily="34" charset="0"/>
                <a:ea typeface="+mn-ea"/>
                <a:cs typeface="Arial" panose="020B0604020202020204" pitchFamily="34" charset="0"/>
              </a:rPr>
              <a:t>44.4% … The “Other” category includes instructors, lecturers, teaching faculty, research faculty, clinical faculty, and librarians.</a:t>
            </a:r>
          </a:p>
          <a:p>
            <a:r>
              <a:rPr lang="en-US" sz="1200" b="1" i="1" kern="1200" dirty="0">
                <a:solidFill>
                  <a:schemeClr val="tx1"/>
                </a:solidFill>
                <a:effectLst/>
                <a:latin typeface="Arial" panose="020B0604020202020204" pitchFamily="34" charset="0"/>
                <a:ea typeface="+mn-ea"/>
                <a:cs typeface="Arial" panose="020B0604020202020204" pitchFamily="34" charset="0"/>
              </a:rPr>
              <a:t> </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i="0" kern="1200" dirty="0">
                <a:solidFill>
                  <a:schemeClr val="tx1"/>
                </a:solidFill>
                <a:effectLst/>
                <a:latin typeface="Arial" panose="020B0604020202020204" pitchFamily="34" charset="0"/>
                <a:ea typeface="+mn-ea"/>
                <a:cs typeface="Arial" panose="020B0604020202020204" pitchFamily="34" charset="0"/>
              </a:rPr>
              <a:t>Notes:</a:t>
            </a:r>
            <a:r>
              <a:rPr lang="en-US" sz="1200" i="0" kern="1200" dirty="0">
                <a:solidFill>
                  <a:schemeClr val="tx1"/>
                </a:solidFill>
                <a:effectLst/>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US" sz="1200" i="0" kern="1200" dirty="0">
                <a:solidFill>
                  <a:schemeClr val="tx1"/>
                </a:solidFill>
                <a:effectLst/>
                <a:latin typeface="Arial" panose="020B0604020202020204" pitchFamily="34" charset="0"/>
                <a:ea typeface="+mn-ea"/>
                <a:cs typeface="Arial" panose="020B0604020202020204" pitchFamily="34" charset="0"/>
              </a:rPr>
              <a:t>The percentages above </a:t>
            </a:r>
            <a:r>
              <a:rPr lang="en-US" sz="1200" i="0" u="none" kern="1200" dirty="0">
                <a:solidFill>
                  <a:schemeClr val="tx1"/>
                </a:solidFill>
                <a:effectLst/>
                <a:latin typeface="Arial" panose="020B0604020202020204" pitchFamily="34" charset="0"/>
                <a:ea typeface="+mn-ea"/>
                <a:cs typeface="Arial" panose="020B0604020202020204" pitchFamily="34" charset="0"/>
              </a:rPr>
              <a:t>exclude Penn College and Penn State Health. </a:t>
            </a:r>
          </a:p>
          <a:p>
            <a:pPr marL="171450" indent="-171450">
              <a:buFont typeface="Arial" panose="020B0604020202020204" pitchFamily="34" charset="0"/>
              <a:buChar char="•"/>
            </a:pPr>
            <a:r>
              <a:rPr lang="en-US" sz="1200" b="0" i="0" kern="1200" dirty="0">
                <a:solidFill>
                  <a:schemeClr val="tx1"/>
                </a:solidFill>
                <a:effectLst/>
                <a:latin typeface="Arial" panose="020B0604020202020204" pitchFamily="34" charset="0"/>
                <a:ea typeface="+mn-ea"/>
                <a:cs typeface="Arial" panose="020B0604020202020204" pitchFamily="34" charset="0"/>
              </a:rPr>
              <a:t>For 2018, with the implementation of a new human resource information system, post-doctoral scholars and fellows were reclassified from part-time to full-time.</a:t>
            </a:r>
            <a:endParaRPr lang="en-US" sz="1200" i="0" u="none" kern="1200" dirty="0">
              <a:solidFill>
                <a:schemeClr val="tx1"/>
              </a:solidFill>
              <a:effectLst/>
              <a:latin typeface="Arial" panose="020B0604020202020204" pitchFamily="34" charset="0"/>
              <a:ea typeface="+mn-ea"/>
              <a:cs typeface="Arial" panose="020B0604020202020204" pitchFamily="34" charset="0"/>
            </a:endParaRPr>
          </a:p>
          <a:p>
            <a:pPr lvl="0"/>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4</a:t>
            </a:fld>
            <a:endParaRPr lang="en-US" dirty="0"/>
          </a:p>
        </p:txBody>
      </p:sp>
    </p:spTree>
    <p:extLst>
      <p:ext uri="{BB962C8B-B14F-4D97-AF65-F5344CB8AC3E}">
        <p14:creationId xmlns:p14="http://schemas.microsoft.com/office/powerpoint/2010/main" val="1057603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5: </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Faculty Facts </a:t>
            </a:r>
            <a:r>
              <a:rPr lang="mr-IN" sz="1200" b="1" kern="1200" baseline="0" dirty="0">
                <a:solidFill>
                  <a:schemeClr val="tx1"/>
                </a:solidFill>
                <a:effectLst/>
                <a:latin typeface="Arial" panose="020B0604020202020204" pitchFamily="34" charset="0"/>
                <a:ea typeface="Arial" charset="0"/>
                <a:cs typeface="Arial" charset="0"/>
              </a:rPr>
              <a:t>–</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By Tenure Status</a:t>
            </a:r>
            <a:endParaRPr lang="en-US" sz="1200" b="1" kern="1200" dirty="0">
              <a:solidFill>
                <a:schemeClr val="tx1"/>
              </a:solidFill>
              <a:effectLst/>
              <a:latin typeface="Arial" panose="020B0604020202020204" pitchFamily="34" charset="0"/>
              <a:ea typeface="Arial" charset="0"/>
              <a:cs typeface="Arial" panose="020B0604020202020204" pitchFamily="34" charset="0"/>
            </a:endParaRPr>
          </a:p>
          <a:p>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Who are our full-time faculty, by tenure status?</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As of Fall 2018, the numbers were:</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Arial" panose="020B0604020202020204" pitchFamily="34" charset="0"/>
              </a:rPr>
              <a:t>Tenured: </a:t>
            </a:r>
            <a:r>
              <a:rPr lang="en-US" sz="1200" kern="1200" dirty="0">
                <a:solidFill>
                  <a:schemeClr val="tx1"/>
                </a:solidFill>
                <a:effectLst/>
                <a:latin typeface="Arial" panose="020B0604020202020204" pitchFamily="34" charset="0"/>
                <a:ea typeface="+mn-ea"/>
                <a:cs typeface="Arial" panose="020B0604020202020204" pitchFamily="34" charset="0"/>
              </a:rPr>
              <a:t>31.6% </a:t>
            </a:r>
          </a:p>
          <a:p>
            <a:pPr marL="171450" lvl="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Arial" panose="020B0604020202020204" pitchFamily="34" charset="0"/>
              </a:rPr>
              <a:t>Tenure-Track: </a:t>
            </a:r>
            <a:r>
              <a:rPr lang="en-US" sz="1200" kern="1200" dirty="0">
                <a:solidFill>
                  <a:schemeClr val="tx1"/>
                </a:solidFill>
                <a:effectLst/>
                <a:latin typeface="Arial" panose="020B0604020202020204" pitchFamily="34" charset="0"/>
                <a:ea typeface="+mn-ea"/>
                <a:cs typeface="Arial" panose="020B0604020202020204" pitchFamily="34" charset="0"/>
              </a:rPr>
              <a:t>12.6% </a:t>
            </a:r>
          </a:p>
          <a:p>
            <a:pPr marL="171450" lvl="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Arial" panose="020B0604020202020204" pitchFamily="34" charset="0"/>
              </a:rPr>
              <a:t>Non-tenured: </a:t>
            </a:r>
            <a:r>
              <a:rPr lang="en-US" sz="1200" kern="1200" dirty="0">
                <a:solidFill>
                  <a:schemeClr val="tx1"/>
                </a:solidFill>
                <a:effectLst/>
                <a:latin typeface="Arial" panose="020B0604020202020204" pitchFamily="34" charset="0"/>
                <a:ea typeface="+mn-ea"/>
                <a:cs typeface="Arial" panose="020B0604020202020204" pitchFamily="34" charset="0"/>
              </a:rPr>
              <a:t>55.8%</a:t>
            </a:r>
          </a:p>
          <a:p>
            <a:pPr marL="0" lvl="0" indent="0">
              <a:buFont typeface="Arial" panose="020B0604020202020204" pitchFamily="34" charset="0"/>
              <a:buNone/>
            </a:pP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i="0" kern="1200" dirty="0">
                <a:solidFill>
                  <a:schemeClr val="tx1"/>
                </a:solidFill>
                <a:effectLst/>
                <a:latin typeface="Arial" panose="020B0604020202020204" pitchFamily="34" charset="0"/>
                <a:ea typeface="+mn-ea"/>
                <a:cs typeface="Arial" panose="020B0604020202020204" pitchFamily="34" charset="0"/>
              </a:rPr>
              <a:t>Notes:</a:t>
            </a:r>
            <a:r>
              <a:rPr lang="en-US" sz="1200" i="0" kern="1200" dirty="0">
                <a:solidFill>
                  <a:schemeClr val="tx1"/>
                </a:solidFill>
                <a:effectLst/>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US" sz="1200" i="0" kern="1200" dirty="0">
                <a:solidFill>
                  <a:schemeClr val="tx1"/>
                </a:solidFill>
                <a:effectLst/>
                <a:latin typeface="Arial" panose="020B0604020202020204" pitchFamily="34" charset="0"/>
                <a:ea typeface="+mn-ea"/>
                <a:cs typeface="Arial" panose="020B0604020202020204" pitchFamily="34" charset="0"/>
              </a:rPr>
              <a:t>The percentages above </a:t>
            </a:r>
            <a:r>
              <a:rPr lang="en-US" sz="1200" i="0" u="none" kern="1200" dirty="0">
                <a:solidFill>
                  <a:schemeClr val="tx1"/>
                </a:solidFill>
                <a:effectLst/>
                <a:latin typeface="Arial" panose="020B0604020202020204" pitchFamily="34" charset="0"/>
                <a:ea typeface="+mn-ea"/>
                <a:cs typeface="Arial" panose="020B0604020202020204" pitchFamily="34" charset="0"/>
              </a:rPr>
              <a:t>exclude Penn College and Penn State Health. </a:t>
            </a:r>
          </a:p>
          <a:p>
            <a:pPr marL="171450" indent="-171450">
              <a:buFont typeface="Arial" panose="020B0604020202020204" pitchFamily="34" charset="0"/>
              <a:buChar char="•"/>
            </a:pPr>
            <a:r>
              <a:rPr lang="en-US" sz="1200" b="0" i="0" kern="1200" dirty="0">
                <a:solidFill>
                  <a:schemeClr val="tx1"/>
                </a:solidFill>
                <a:effectLst/>
                <a:latin typeface="Arial" panose="020B0604020202020204" pitchFamily="34" charset="0"/>
                <a:ea typeface="+mn-ea"/>
                <a:cs typeface="Arial" panose="020B0604020202020204" pitchFamily="34" charset="0"/>
              </a:rPr>
              <a:t>For 2018, with the implementation of a new human resource information system, post-doctoral scholars and fellows were reclassified from part-time to full-time, and pre-doctoral fellows and trainees were reclassified from part-time academic to part-time student.</a:t>
            </a:r>
            <a:endParaRPr lang="en-US" sz="1200" i="0" u="none" kern="1200" dirty="0">
              <a:solidFill>
                <a:schemeClr val="tx1"/>
              </a:solidFill>
              <a:effectLst/>
              <a:latin typeface="Arial" panose="020B0604020202020204" pitchFamily="34" charset="0"/>
              <a:ea typeface="+mn-ea"/>
              <a:cs typeface="Arial" panose="020B0604020202020204" pitchFamily="34" charset="0"/>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5</a:t>
            </a:fld>
            <a:endParaRPr lang="en-US" dirty="0"/>
          </a:p>
        </p:txBody>
      </p:sp>
    </p:spTree>
    <p:extLst>
      <p:ext uri="{BB962C8B-B14F-4D97-AF65-F5344CB8AC3E}">
        <p14:creationId xmlns:p14="http://schemas.microsoft.com/office/powerpoint/2010/main" val="209143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Arial" charset="0"/>
                <a:cs typeface="Arial" charset="0"/>
              </a:rPr>
              <a:t>BIESCHKE – Slide 6: Full-Time Focus on Faculty</a:t>
            </a:r>
            <a:r>
              <a:rPr lang="en-US" sz="1200" b="1" kern="1200" baseline="0" dirty="0">
                <a:solidFill>
                  <a:schemeClr val="tx1"/>
                </a:solidFill>
                <a:effectLst/>
                <a:latin typeface="Arial" charset="0"/>
                <a:ea typeface="Arial" charset="0"/>
                <a:cs typeface="Arial" charset="0"/>
              </a:rPr>
              <a:t> Affairs</a:t>
            </a:r>
            <a:endParaRPr lang="en-US" sz="1200" b="1" kern="1200" dirty="0">
              <a:solidFill>
                <a:schemeClr val="tx1"/>
              </a:solidFill>
              <a:effectLst/>
              <a:latin typeface="Arial" charset="0"/>
              <a:ea typeface="Arial" charset="0"/>
              <a:cs typeface="Arial" charset="0"/>
            </a:endParaRPr>
          </a:p>
          <a:p>
            <a:endParaRPr lang="en-US" sz="1200" kern="1200" dirty="0">
              <a:solidFill>
                <a:schemeClr val="tx1"/>
              </a:solidFill>
              <a:effectLst/>
              <a:latin typeface="Arial" charset="0"/>
              <a:ea typeface="Arial" charset="0"/>
              <a:cs typeface="Arial" charset="0"/>
            </a:endParaRPr>
          </a:p>
          <a:p>
            <a:r>
              <a:rPr lang="en-US" sz="1200" b="0" kern="1200" dirty="0">
                <a:solidFill>
                  <a:schemeClr val="tx1"/>
                </a:solidFill>
                <a:effectLst/>
                <a:latin typeface="Arial" charset="0"/>
                <a:ea typeface="Arial" charset="0"/>
                <a:cs typeface="Arial" charset="0"/>
              </a:rPr>
              <a:t>So, what is the role</a:t>
            </a:r>
            <a:r>
              <a:rPr lang="en-US" sz="1200" b="0" kern="1200" baseline="0" dirty="0">
                <a:solidFill>
                  <a:schemeClr val="tx1"/>
                </a:solidFill>
                <a:effectLst/>
                <a:latin typeface="Arial" charset="0"/>
                <a:ea typeface="Arial" charset="0"/>
                <a:cs typeface="Arial" charset="0"/>
              </a:rPr>
              <a:t> of the Vice Provost for Faculty Affairs in supporting all Penn State faculty?</a:t>
            </a:r>
            <a:endParaRPr lang="en-US" sz="1200" b="0" kern="1200" dirty="0">
              <a:solidFill>
                <a:schemeClr val="tx1"/>
              </a:solidFill>
              <a:effectLst/>
              <a:latin typeface="Arial" charset="0"/>
              <a:ea typeface="Arial" charset="0"/>
              <a:cs typeface="Arial" charset="0"/>
            </a:endParaRPr>
          </a:p>
          <a:p>
            <a:endParaRPr lang="en-US" sz="1200" kern="1200" dirty="0">
              <a:solidFill>
                <a:schemeClr val="tx1"/>
              </a:solidFill>
              <a:effectLst/>
              <a:latin typeface="Arial" charset="0"/>
              <a:ea typeface="Arial" charset="0"/>
              <a:cs typeface="Arial" charset="0"/>
            </a:endParaRPr>
          </a:p>
          <a:p>
            <a:r>
              <a:rPr lang="en-US" sz="1200" kern="1200" dirty="0">
                <a:solidFill>
                  <a:schemeClr val="tx1"/>
                </a:solidFill>
                <a:effectLst/>
                <a:latin typeface="Arial" charset="0"/>
                <a:ea typeface="Arial" charset="0"/>
                <a:cs typeface="Arial" charset="0"/>
              </a:rPr>
              <a:t>In a sentence:  My position is dedicated to ensuring that all faculty at Penn State have every opportunity to be successful. It’s an ever-evolving role,</a:t>
            </a:r>
            <a:r>
              <a:rPr lang="en-US" sz="1200" kern="1200" baseline="0" dirty="0">
                <a:solidFill>
                  <a:schemeClr val="tx1"/>
                </a:solidFill>
                <a:effectLst/>
                <a:latin typeface="Arial" charset="0"/>
                <a:ea typeface="Arial" charset="0"/>
                <a:cs typeface="Arial" charset="0"/>
              </a:rPr>
              <a:t> with a full-time focus on faculty affairs.</a:t>
            </a:r>
            <a:endParaRPr lang="en-US" sz="1200" kern="1200" dirty="0">
              <a:solidFill>
                <a:schemeClr val="tx1"/>
              </a:solidFill>
              <a:effectLst/>
              <a:latin typeface="Arial" charset="0"/>
              <a:ea typeface="Arial" charset="0"/>
              <a:cs typeface="Arial" charset="0"/>
            </a:endParaRPr>
          </a:p>
          <a:p>
            <a:endParaRPr lang="en-US" sz="1200" kern="1200" dirty="0">
              <a:solidFill>
                <a:schemeClr val="tx1"/>
              </a:solidFill>
              <a:effectLst/>
              <a:latin typeface="Arial" charset="0"/>
              <a:ea typeface="Arial" charset="0"/>
              <a:cs typeface="Arial" charset="0"/>
            </a:endParaRPr>
          </a:p>
          <a:p>
            <a:r>
              <a:rPr lang="en-US" sz="1200" b="0" kern="1200" dirty="0">
                <a:solidFill>
                  <a:schemeClr val="tx1"/>
                </a:solidFill>
                <a:effectLst/>
                <a:latin typeface="Arial" charset="0"/>
                <a:ea typeface="Arial" charset="0"/>
                <a:cs typeface="Arial" charset="0"/>
              </a:rPr>
              <a:t>Among other</a:t>
            </a:r>
            <a:r>
              <a:rPr lang="en-US" sz="1200" b="0" kern="1200" baseline="0" dirty="0">
                <a:solidFill>
                  <a:schemeClr val="tx1"/>
                </a:solidFill>
                <a:effectLst/>
                <a:latin typeface="Arial" charset="0"/>
                <a:ea typeface="Arial" charset="0"/>
                <a:cs typeface="Arial" charset="0"/>
              </a:rPr>
              <a:t> responsibilities, I work closely with Executive Vice President and Provost Nick Jones </a:t>
            </a:r>
            <a:r>
              <a:rPr lang="en-US" sz="1200" b="0" i="0" kern="1200" dirty="0">
                <a:solidFill>
                  <a:schemeClr val="tx1"/>
                </a:solidFill>
                <a:effectLst/>
                <a:latin typeface="Arial" charset="0"/>
                <a:ea typeface="Arial" charset="0"/>
                <a:cs typeface="Arial" charset="0"/>
              </a:rPr>
              <a:t>in areas including faculty development, leadership training, promotion and tenure, executive searches and reviews, and myriad issues related to academic personnel and their concerns. </a:t>
            </a:r>
          </a:p>
          <a:p>
            <a:endParaRPr lang="en-US" sz="1200" kern="1200" dirty="0">
              <a:solidFill>
                <a:schemeClr val="tx1"/>
              </a:solidFill>
              <a:effectLst/>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Arial" charset="0"/>
                <a:ea typeface="Arial" charset="0"/>
                <a:cs typeface="Arial" charset="0"/>
              </a:rPr>
              <a:t>I’d also like to introduce the staff in my office who are here today. Tineke Battle is the Assistant Vice Provost for Faculty Affairs and she works primarily in the area of human resources. Jenny Hamer is the Associate Vice Provost for Faculty Affairs and she primarily focuses on faculty development.  Please feel free to ask us any questions you may have today.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Arial" charset="0"/>
                <a:ea typeface="Arial" charset="0"/>
                <a:cs typeface="Arial" charset="0"/>
              </a:rPr>
              <a:t>I also have several administrative staff members here today: Mindy Kowalski, Karen Parkes-Schnure, and Wendy Blumenthal. Please feel free to ask them questions as well as they often know far more than we do.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Arial" charset="0"/>
                <a:ea typeface="Arial" charset="0"/>
                <a:cs typeface="Arial" charset="0"/>
              </a:rPr>
              <a:t>You can learn more about me, my background, and the Office of the Vice Provost for Faculty Affairs online at </a:t>
            </a:r>
            <a:r>
              <a:rPr lang="en-US" sz="1200" b="1" kern="1200" baseline="0" dirty="0">
                <a:solidFill>
                  <a:schemeClr val="tx1"/>
                </a:solidFill>
                <a:effectLst/>
                <a:latin typeface="Arial" charset="0"/>
                <a:ea typeface="Arial" charset="0"/>
                <a:cs typeface="Arial" charset="0"/>
              </a:rPr>
              <a:t>vpfa.psu.edu</a:t>
            </a:r>
            <a:r>
              <a:rPr lang="en-US" sz="1200" b="0" kern="1200" baseline="0" dirty="0">
                <a:solidFill>
                  <a:schemeClr val="tx1"/>
                </a:solidFill>
                <a:effectLst/>
                <a:latin typeface="Arial" charset="0"/>
                <a:ea typeface="Arial" charset="0"/>
                <a:cs typeface="Arial" charset="0"/>
              </a:rPr>
              <a:t>. </a:t>
            </a:r>
          </a:p>
          <a:p>
            <a:endParaRPr lang="en-US" sz="1400" b="0" kern="120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6</a:t>
            </a:fld>
            <a:endParaRPr lang="en-US" dirty="0"/>
          </a:p>
        </p:txBody>
      </p:sp>
    </p:spTree>
    <p:extLst>
      <p:ext uri="{BB962C8B-B14F-4D97-AF65-F5344CB8AC3E}">
        <p14:creationId xmlns:p14="http://schemas.microsoft.com/office/powerpoint/2010/main" val="1807237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7: A Closer Look</a:t>
            </a:r>
          </a:p>
          <a:p>
            <a:endParaRPr lang="en-US" sz="1200" b="1" kern="1200" baseline="0" dirty="0">
              <a:solidFill>
                <a:schemeClr val="tx1"/>
              </a:solidFill>
              <a:effectLst/>
              <a:latin typeface="Arial" panose="020B0604020202020204" pitchFamily="34" charset="0"/>
              <a:ea typeface="Arial"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Arial" panose="020B0604020202020204" pitchFamily="34" charset="0"/>
                <a:ea typeface="Arial" charset="0"/>
                <a:cs typeface="Arial" panose="020B0604020202020204" pitchFamily="34" charset="0"/>
              </a:rPr>
              <a:t>A closer look at the content on the VPFA website reveals the depth and breadth of the office’s work.</a:t>
            </a:r>
          </a:p>
          <a:p>
            <a:endParaRPr lang="en-US" sz="1200" b="1" kern="1200" baseline="0" dirty="0">
              <a:solidFill>
                <a:schemeClr val="tx1"/>
              </a:solidFill>
              <a:effectLst/>
              <a:latin typeface="Arial" panose="020B0604020202020204" pitchFamily="34" charset="0"/>
              <a:ea typeface="Arial" charset="0"/>
              <a:cs typeface="Arial" panose="020B0604020202020204" pitchFamily="34" charset="0"/>
            </a:endParaRPr>
          </a:p>
          <a:p>
            <a:r>
              <a:rPr lang="en-US" sz="1200" b="0" kern="1200" baseline="0" dirty="0">
                <a:solidFill>
                  <a:schemeClr val="tx1"/>
                </a:solidFill>
                <a:effectLst/>
                <a:latin typeface="Arial" panose="020B0604020202020204" pitchFamily="34" charset="0"/>
                <a:ea typeface="Arial" charset="0"/>
                <a:cs typeface="Arial" panose="020B0604020202020204" pitchFamily="34" charset="0"/>
              </a:rPr>
              <a:t>Here you’ll see three of the main sections of the website and the extensive drop-down menus with links to information on a variety of important topics, some of which we will be covering today.</a:t>
            </a:r>
          </a:p>
          <a:p>
            <a:endParaRPr lang="en-US" sz="1200" b="0" kern="1200" baseline="0" dirty="0">
              <a:solidFill>
                <a:schemeClr val="tx1"/>
              </a:solidFill>
              <a:effectLst/>
              <a:latin typeface="Arial" panose="020B0604020202020204" pitchFamily="34" charset="0"/>
              <a:ea typeface="Arial" charset="0"/>
              <a:cs typeface="Arial" panose="020B0604020202020204" pitchFamily="34" charset="0"/>
            </a:endParaRPr>
          </a:p>
          <a:p>
            <a:pPr marL="285750" lvl="0" indent="-285750">
              <a:buFont typeface="Arial" panose="020B0604020202020204" pitchFamily="34" charset="0"/>
              <a:buChar char="•"/>
            </a:pPr>
            <a:r>
              <a:rPr lang="en-US" sz="1200" b="1" kern="1200" baseline="0" dirty="0">
                <a:solidFill>
                  <a:schemeClr val="tx1"/>
                </a:solidFill>
                <a:effectLst/>
                <a:latin typeface="Arial" panose="020B0604020202020204" pitchFamily="34" charset="0"/>
                <a:ea typeface="Arial" charset="0"/>
                <a:cs typeface="Arial" panose="020B0604020202020204" pitchFamily="34" charset="0"/>
              </a:rPr>
              <a:t>Administrator Resources </a:t>
            </a:r>
            <a:r>
              <a:rPr lang="mr-IN" sz="1200" b="1" kern="1200" baseline="0" dirty="0">
                <a:solidFill>
                  <a:schemeClr val="tx1"/>
                </a:solidFill>
                <a:effectLst/>
                <a:latin typeface="Arial" panose="020B0604020202020204" pitchFamily="34" charset="0"/>
                <a:ea typeface="Arial" charset="0"/>
                <a:cs typeface="Arial" charset="0"/>
              </a:rPr>
              <a:t>–</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a:t>
            </a:r>
            <a:r>
              <a:rPr lang="en-US" sz="1200" b="0" kern="1200" baseline="0" dirty="0">
                <a:solidFill>
                  <a:schemeClr val="tx1"/>
                </a:solidFill>
                <a:effectLst/>
                <a:latin typeface="Arial" panose="020B0604020202020204" pitchFamily="34" charset="0"/>
                <a:ea typeface="Arial" charset="0"/>
                <a:cs typeface="Arial" panose="020B0604020202020204" pitchFamily="34" charset="0"/>
              </a:rPr>
              <a:t>includes links to important policy documents, as well as information about Promotion and Tenure and the University Faculty Senate, which you will learn more about later from </a:t>
            </a:r>
            <a:r>
              <a:rPr lang="en-US" sz="1200" kern="1200" dirty="0">
                <a:solidFill>
                  <a:schemeClr val="tx1"/>
                </a:solidFill>
                <a:effectLst/>
                <a:latin typeface="Arial" panose="020B0604020202020204" pitchFamily="34" charset="0"/>
                <a:ea typeface="+mn-ea"/>
                <a:cs typeface="Arial" panose="020B0604020202020204" pitchFamily="34" charset="0"/>
              </a:rPr>
              <a:t>Senate Chair Nicholas Rowland.</a:t>
            </a:r>
          </a:p>
          <a:p>
            <a:pPr marL="285750" indent="-285750">
              <a:buFont typeface="Arial" panose="020B0604020202020204" pitchFamily="34" charset="0"/>
              <a:buChar char="•"/>
            </a:pPr>
            <a:r>
              <a:rPr lang="en-US" sz="1200" b="1" kern="1200" baseline="0" dirty="0">
                <a:solidFill>
                  <a:schemeClr val="tx1"/>
                </a:solidFill>
                <a:effectLst/>
                <a:latin typeface="Arial" panose="020B0604020202020204" pitchFamily="34" charset="0"/>
                <a:ea typeface="Arial" charset="0"/>
                <a:cs typeface="Arial" panose="020B0604020202020204" pitchFamily="34" charset="0"/>
              </a:rPr>
              <a:t>Faculty Resources </a:t>
            </a:r>
            <a:r>
              <a:rPr lang="mr-IN" sz="1200" b="1" kern="1200" baseline="0" dirty="0">
                <a:solidFill>
                  <a:schemeClr val="tx1"/>
                </a:solidFill>
                <a:effectLst/>
                <a:latin typeface="Arial" panose="020B0604020202020204" pitchFamily="34" charset="0"/>
                <a:ea typeface="Arial" charset="0"/>
                <a:cs typeface="Arial" charset="0"/>
              </a:rPr>
              <a:t>–</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Here you’ll find more information about sabbatical leaves, SRTEs, and workload policies, among other topics. Always ask questions and consult specific University policies as needed for up-to-date information. </a:t>
            </a:r>
            <a:r>
              <a:rPr lang="en-US" sz="1200" b="1" i="1" kern="1200" dirty="0">
                <a:solidFill>
                  <a:schemeClr val="tx1"/>
                </a:solidFill>
                <a:effectLst/>
                <a:latin typeface="Arial" panose="020B0604020202020204" pitchFamily="34" charset="0"/>
                <a:ea typeface="+mn-ea"/>
                <a:cs typeface="Arial" panose="020B0604020202020204" pitchFamily="34" charset="0"/>
              </a:rPr>
              <a:t>You can find them at policy.psu.edu</a:t>
            </a:r>
            <a:r>
              <a:rPr lang="en-US" sz="1200" i="1"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and the Academic Policies section will be of particular interest to you.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a:solidFill>
                  <a:schemeClr val="tx1"/>
                </a:solidFill>
                <a:effectLst/>
                <a:latin typeface="Arial" panose="020B0604020202020204" pitchFamily="34" charset="0"/>
                <a:ea typeface="Arial" charset="0"/>
                <a:cs typeface="Arial" panose="020B0604020202020204" pitchFamily="34" charset="0"/>
              </a:rPr>
              <a:t>Programs and Events </a:t>
            </a:r>
            <a:r>
              <a:rPr lang="mr-IN" sz="1200" b="0" kern="1200" baseline="0" dirty="0">
                <a:solidFill>
                  <a:schemeClr val="tx1"/>
                </a:solidFill>
                <a:effectLst/>
                <a:latin typeface="Arial" panose="020B0604020202020204" pitchFamily="34" charset="0"/>
                <a:ea typeface="Arial" charset="0"/>
                <a:cs typeface="Arial" charset="0"/>
              </a:rPr>
              <a:t>–</a:t>
            </a:r>
            <a:r>
              <a:rPr lang="en-US" sz="1200" b="0" kern="1200" baseline="0" dirty="0">
                <a:solidFill>
                  <a:schemeClr val="tx1"/>
                </a:solidFill>
                <a:effectLst/>
                <a:latin typeface="Arial" panose="020B0604020202020204" pitchFamily="34" charset="0"/>
                <a:ea typeface="Arial" charset="0"/>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Many of our events our tailored toward supporting faculty as they pursue administrative roles. Note, however, that here is where you will find our New Faculty Orientation page, and this is where select materials from today’s event will be posted for your future reference.</a:t>
            </a:r>
          </a:p>
          <a:p>
            <a:pPr marL="0" indent="0">
              <a:buFont typeface="Arial" charset="0"/>
              <a:buNone/>
            </a:pPr>
            <a:endParaRPr lang="en-US" sz="1200" b="0" kern="1200" baseline="0" dirty="0">
              <a:solidFill>
                <a:schemeClr val="tx1"/>
              </a:solidFill>
              <a:effectLst/>
              <a:latin typeface="Arial" panose="020B0604020202020204" pitchFamily="34" charset="0"/>
              <a:ea typeface="Arial" charset="0"/>
              <a:cs typeface="Arial" panose="020B0604020202020204" pitchFamily="34" charset="0"/>
            </a:endParaRPr>
          </a:p>
          <a:p>
            <a:r>
              <a:rPr lang="en-US" sz="1200" b="1" kern="1200" baseline="0" dirty="0">
                <a:solidFill>
                  <a:schemeClr val="tx1"/>
                </a:solidFill>
                <a:effectLst/>
                <a:latin typeface="Arial" panose="020B0604020202020204" pitchFamily="34" charset="0"/>
                <a:ea typeface="Arial" charset="0"/>
                <a:cs typeface="Arial" panose="020B0604020202020204" pitchFamily="34" charset="0"/>
              </a:rPr>
              <a:t>The Bottom Line: </a:t>
            </a:r>
            <a:r>
              <a:rPr lang="en-US" sz="1200" b="0" kern="1200" baseline="0" dirty="0">
                <a:solidFill>
                  <a:schemeClr val="tx1"/>
                </a:solidFill>
                <a:effectLst/>
                <a:latin typeface="Arial" panose="020B0604020202020204" pitchFamily="34" charset="0"/>
                <a:ea typeface="Arial" charset="0"/>
                <a:cs typeface="Arial" panose="020B0604020202020204" pitchFamily="34" charset="0"/>
              </a:rPr>
              <a:t>The VPFA website is a great place to review material that all of you will consider relevant, in addition to and beyond everything we will cover today.  </a:t>
            </a:r>
          </a:p>
          <a:p>
            <a:endParaRPr lang="en-US" sz="1400" b="0" kern="1200" baseline="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7</a:t>
            </a:fld>
            <a:endParaRPr lang="en-US" dirty="0"/>
          </a:p>
        </p:txBody>
      </p:sp>
    </p:spTree>
    <p:extLst>
      <p:ext uri="{BB962C8B-B14F-4D97-AF65-F5344CB8AC3E}">
        <p14:creationId xmlns:p14="http://schemas.microsoft.com/office/powerpoint/2010/main" val="171895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8: Let’s Get Started!</a:t>
            </a:r>
            <a:endParaRPr lang="en-US" sz="1200" b="1" kern="1200" baseline="0" dirty="0">
              <a:solidFill>
                <a:schemeClr val="tx1"/>
              </a:solidFill>
              <a:effectLst/>
              <a:latin typeface="Arial" panose="020B0604020202020204" pitchFamily="34" charset="0"/>
              <a:ea typeface="Arial" charset="0"/>
              <a:cs typeface="Arial" panose="020B0604020202020204" pitchFamily="34" charset="0"/>
            </a:endParaRPr>
          </a:p>
          <a:p>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So, with that information for context, we can get started!</a:t>
            </a:r>
          </a:p>
          <a:p>
            <a:r>
              <a:rPr lang="en-US" sz="1200" b="1" kern="1200" dirty="0">
                <a:solidFill>
                  <a:schemeClr val="tx1"/>
                </a:solidFill>
                <a:effectLst/>
                <a:latin typeface="Arial" panose="020B0604020202020204" pitchFamily="34" charset="0"/>
                <a:ea typeface="+mn-ea"/>
                <a:cs typeface="Arial" panose="020B0604020202020204" pitchFamily="34" charset="0"/>
              </a:rPr>
              <a:t> </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 few housekeeping notes:</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You’ll see we have 15-minute breaks scheduled at 9:45 a.m. and 2:15 p.m. Please make sure to return from those breaks on time so we can stay on schedule.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In conjunction with today’s presentations, there will be some opportunities to take your questions or comments. Please stand and use the microphones if you ask questions so everyone can hear them. This is especially important for our colleagues around the commonwealth who are joining us via zoom.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Our lunch and networking time are scheduled from noon to 1:00 p.m. We will be eating in The Gardens restaurant, which is on the first floor of the Penn Stater.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We’ll wrap up today from 4:00-5:00 p.m. with an ice cream social in Presidents Hall 4., where President Barron and Provost Jones will join us.</a:t>
            </a:r>
          </a:p>
          <a:p>
            <a:pPr marL="171450" lvl="0" indent="-171450">
              <a:buFont typeface="Arial" panose="020B0604020202020204" pitchFamily="34" charset="0"/>
              <a:buChar char="•"/>
            </a:pP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Now I’d like to introduce and welcome our first speaker and special guest: Dr. Nick Jones, Executive Vice President and Provost at Penn State. </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Use prepared introduction of Nick here (provided separately).</a:t>
            </a: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Please join me in welcoming Dr. Jones. </a:t>
            </a:r>
            <a:r>
              <a:rPr lang="en-US" sz="1200" b="1" kern="1200" dirty="0">
                <a:solidFill>
                  <a:schemeClr val="tx1"/>
                </a:solidFill>
                <a:effectLst/>
                <a:latin typeface="Arial" panose="020B0604020202020204" pitchFamily="34" charset="0"/>
                <a:ea typeface="+mn-ea"/>
                <a:cs typeface="Arial" panose="020B0604020202020204" pitchFamily="34" charset="0"/>
              </a:rPr>
              <a:t>(lead applause)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kern="1200" baseline="0" dirty="0">
              <a:solidFill>
                <a:schemeClr val="tx1"/>
              </a:solidFill>
              <a:effectLst/>
              <a:latin typeface="Arial" charset="0"/>
              <a:ea typeface="Arial" charset="0"/>
              <a:cs typeface="Arial" charset="0"/>
            </a:endParaRPr>
          </a:p>
          <a:p>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8</a:t>
            </a:fld>
            <a:endParaRPr lang="en-US" dirty="0"/>
          </a:p>
        </p:txBody>
      </p:sp>
    </p:spTree>
    <p:extLst>
      <p:ext uri="{BB962C8B-B14F-4D97-AF65-F5344CB8AC3E}">
        <p14:creationId xmlns:p14="http://schemas.microsoft.com/office/powerpoint/2010/main" val="208471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9862"/>
            <a:ext cx="6400800" cy="1102519"/>
          </a:xfrm>
        </p:spPr>
        <p:txBody>
          <a:bodyPr/>
          <a:lstStyle>
            <a:lvl1pPr algn="l">
              <a:lnSpc>
                <a:spcPct val="90000"/>
              </a:lnSpc>
              <a:defRPr b="1" i="0">
                <a:solidFill>
                  <a:schemeClr val="accent1"/>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1371600" y="2049548"/>
            <a:ext cx="6400800" cy="483717"/>
          </a:xfr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p:nvSpPr>
        <p:spPr>
          <a:xfrm>
            <a:off x="0" y="3828151"/>
            <a:ext cx="9144000" cy="1315350"/>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descr="PSUrev_sht285.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532" y="2475539"/>
            <a:ext cx="1895079" cy="1092287"/>
          </a:xfrm>
          <a:prstGeom prst="rect">
            <a:avLst/>
          </a:prstGeom>
        </p:spPr>
      </p:pic>
      <p:sp>
        <p:nvSpPr>
          <p:cNvPr id="12" name="Text Placeholder 6"/>
          <p:cNvSpPr>
            <a:spLocks noGrp="1"/>
          </p:cNvSpPr>
          <p:nvPr>
            <p:ph type="body" sz="quarter" idx="11"/>
          </p:nvPr>
        </p:nvSpPr>
        <p:spPr>
          <a:xfrm>
            <a:off x="1371600" y="3947333"/>
            <a:ext cx="6280150" cy="397669"/>
          </a:xfrm>
        </p:spPr>
        <p:txBody>
          <a:bodyPr>
            <a:normAutofit/>
          </a:bodyPr>
          <a:lstStyle>
            <a:lvl1pPr marL="0" indent="0">
              <a:buNone/>
              <a:defRPr sz="1800" cap="all">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38488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0648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8657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239022"/>
          </a:xfrm>
        </p:spPr>
        <p:txBody>
          <a:bodyPr vert="eaVert">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a:xfrm>
            <a:off x="457200" y="205980"/>
            <a:ext cx="6019800" cy="42390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76892"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658840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9862"/>
            <a:ext cx="6400800" cy="1102519"/>
          </a:xfrm>
        </p:spPr>
        <p:txBody>
          <a:bodyPr/>
          <a:lstStyle>
            <a:lvl1pPr algn="l">
              <a:lnSpc>
                <a:spcPct val="90000"/>
              </a:lnSpc>
              <a:defRPr b="1" i="0">
                <a:solidFill>
                  <a:schemeClr val="accent1"/>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1371600" y="2049548"/>
            <a:ext cx="6400800" cy="483717"/>
          </a:xfr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p:nvSpPr>
        <p:spPr>
          <a:xfrm>
            <a:off x="0" y="3828151"/>
            <a:ext cx="9144000" cy="1315350"/>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latin typeface="Franklin Gothic Book"/>
            </a:endParaRPr>
          </a:p>
        </p:txBody>
      </p:sp>
      <p:sp>
        <p:nvSpPr>
          <p:cNvPr id="12" name="Text Placeholder 6"/>
          <p:cNvSpPr>
            <a:spLocks noGrp="1"/>
          </p:cNvSpPr>
          <p:nvPr>
            <p:ph type="body" sz="quarter" idx="11"/>
          </p:nvPr>
        </p:nvSpPr>
        <p:spPr>
          <a:xfrm>
            <a:off x="1371600" y="3947333"/>
            <a:ext cx="6280150" cy="397669"/>
          </a:xfrm>
        </p:spPr>
        <p:txBody>
          <a:bodyPr>
            <a:normAutofit/>
          </a:bodyPr>
          <a:lstStyle>
            <a:lvl1pPr marL="0" indent="0">
              <a:buNone/>
              <a:defRPr sz="1800" cap="all">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384883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597474" y="4728648"/>
            <a:ext cx="64994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60996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43359"/>
            <a:ext cx="7772400" cy="1021556"/>
          </a:xfrm>
        </p:spPr>
        <p:txBody>
          <a:bodyPr anchor="t"/>
          <a:lstStyle>
            <a:lvl1pPr algn="l">
              <a:defRPr sz="4000" b="1" cap="all">
                <a:latin typeface="Rockwell"/>
                <a:cs typeface="Rockwell"/>
              </a:defRPr>
            </a:lvl1pPr>
          </a:lstStyle>
          <a:p>
            <a:r>
              <a:rPr lang="en-US"/>
              <a:t>Click to edit Master title style</a:t>
            </a:r>
          </a:p>
        </p:txBody>
      </p:sp>
      <p:sp>
        <p:nvSpPr>
          <p:cNvPr id="3" name="Text Placeholder 2"/>
          <p:cNvSpPr>
            <a:spLocks noGrp="1"/>
          </p:cNvSpPr>
          <p:nvPr>
            <p:ph type="body" idx="1"/>
          </p:nvPr>
        </p:nvSpPr>
        <p:spPr>
          <a:xfrm>
            <a:off x="722313" y="1718218"/>
            <a:ext cx="7772400" cy="1125140"/>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5"/>
          <p:cNvSpPr>
            <a:spLocks noGrp="1"/>
          </p:cNvSpPr>
          <p:nvPr>
            <p:ph type="ftr" sz="quarter" idx="3"/>
          </p:nvPr>
        </p:nvSpPr>
        <p:spPr>
          <a:xfrm>
            <a:off x="1780934" y="4728648"/>
            <a:ext cx="64825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751801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sz="half" idx="1"/>
          </p:nvPr>
        </p:nvSpPr>
        <p:spPr>
          <a:xfrm>
            <a:off x="457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3"/>
          </p:nvPr>
        </p:nvSpPr>
        <p:spPr>
          <a:xfrm>
            <a:off x="1780934" y="4728648"/>
            <a:ext cx="6409159"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872286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8"/>
            <a:ext cx="4040188"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0"/>
          </p:nvPr>
        </p:nvSpPr>
        <p:spPr>
          <a:xfrm>
            <a:off x="1780930" y="4728648"/>
            <a:ext cx="63978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3779621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Footer Placeholder 5"/>
          <p:cNvSpPr>
            <a:spLocks noGrp="1"/>
          </p:cNvSpPr>
          <p:nvPr>
            <p:ph type="ftr" sz="quarter" idx="3"/>
          </p:nvPr>
        </p:nvSpPr>
        <p:spPr>
          <a:xfrm>
            <a:off x="1780934" y="4728648"/>
            <a:ext cx="6516403"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927082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3"/>
          </p:nvPr>
        </p:nvSpPr>
        <p:spPr>
          <a:xfrm>
            <a:off x="1780934" y="4728648"/>
            <a:ext cx="65841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871012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i="0">
                <a:latin typeface="Rockwell"/>
                <a:cs typeface="Rockwell"/>
              </a:defRPr>
            </a:lvl1pPr>
          </a:lstStyle>
          <a:p>
            <a:r>
              <a:rPr lang="en-US"/>
              <a:t>Click to edit Master title style</a:t>
            </a:r>
          </a:p>
        </p:txBody>
      </p:sp>
      <p:sp>
        <p:nvSpPr>
          <p:cNvPr id="3" name="Content Placeholder 2"/>
          <p:cNvSpPr>
            <a:spLocks noGrp="1"/>
          </p:cNvSpPr>
          <p:nvPr>
            <p:ph idx="1"/>
          </p:nvPr>
        </p:nvSpPr>
        <p:spPr>
          <a:xfrm>
            <a:off x="3575050" y="204790"/>
            <a:ext cx="5111750" cy="4222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7"/>
            <a:ext cx="3008313" cy="33513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6010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77071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994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1609960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4453"/>
            <a:ext cx="5486400" cy="425054"/>
          </a:xfrm>
        </p:spPr>
        <p:txBody>
          <a:bodyPr anchor="b"/>
          <a:lstStyle>
            <a:lvl1pPr algn="l">
              <a:defRPr sz="2000" b="1" i="0">
                <a:latin typeface="Rockwell"/>
                <a:cs typeface="Rockwell"/>
              </a:defRPr>
            </a:lvl1pPr>
          </a:lstStyle>
          <a:p>
            <a:r>
              <a:rPr lang="en-US"/>
              <a:t>Click to edit Master title style</a:t>
            </a:r>
          </a:p>
        </p:txBody>
      </p:sp>
      <p:sp>
        <p:nvSpPr>
          <p:cNvPr id="3" name="Picture Placeholder 2"/>
          <p:cNvSpPr>
            <a:spLocks noGrp="1"/>
          </p:cNvSpPr>
          <p:nvPr>
            <p:ph type="pic" idx="1"/>
          </p:nvPr>
        </p:nvSpPr>
        <p:spPr>
          <a:xfrm>
            <a:off x="1792288" y="338354"/>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3849509"/>
            <a:ext cx="5486400" cy="5319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4712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307520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0648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86570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239022"/>
          </a:xfrm>
        </p:spPr>
        <p:txBody>
          <a:bodyPr vert="eaVert">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a:xfrm>
            <a:off x="457200" y="205980"/>
            <a:ext cx="6019800" cy="42390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76892"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65884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43359"/>
            <a:ext cx="7772400" cy="1021556"/>
          </a:xfrm>
        </p:spPr>
        <p:txBody>
          <a:bodyPr anchor="t"/>
          <a:lstStyle>
            <a:lvl1pPr algn="l">
              <a:defRPr sz="4000" b="1" cap="all">
                <a:latin typeface="Rockwell"/>
                <a:cs typeface="Rockwell"/>
              </a:defRPr>
            </a:lvl1pPr>
          </a:lstStyle>
          <a:p>
            <a:r>
              <a:rPr lang="en-US"/>
              <a:t>Click to edit Master title style</a:t>
            </a:r>
          </a:p>
        </p:txBody>
      </p:sp>
      <p:sp>
        <p:nvSpPr>
          <p:cNvPr id="3" name="Text Placeholder 2"/>
          <p:cNvSpPr>
            <a:spLocks noGrp="1"/>
          </p:cNvSpPr>
          <p:nvPr>
            <p:ph type="body" idx="1"/>
          </p:nvPr>
        </p:nvSpPr>
        <p:spPr>
          <a:xfrm>
            <a:off x="722313" y="1718218"/>
            <a:ext cx="7772400" cy="1125140"/>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5"/>
          <p:cNvSpPr>
            <a:spLocks noGrp="1"/>
          </p:cNvSpPr>
          <p:nvPr>
            <p:ph type="ftr" sz="quarter" idx="3"/>
          </p:nvPr>
        </p:nvSpPr>
        <p:spPr>
          <a:xfrm>
            <a:off x="1780934" y="4728648"/>
            <a:ext cx="64825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75180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sz="half" idx="1"/>
          </p:nvPr>
        </p:nvSpPr>
        <p:spPr>
          <a:xfrm>
            <a:off x="457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3"/>
          </p:nvPr>
        </p:nvSpPr>
        <p:spPr>
          <a:xfrm>
            <a:off x="1780934" y="4728648"/>
            <a:ext cx="6409159"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187228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8"/>
            <a:ext cx="4040188"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0"/>
          </p:nvPr>
        </p:nvSpPr>
        <p:spPr>
          <a:xfrm>
            <a:off x="1780930" y="4728648"/>
            <a:ext cx="63978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377962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Footer Placeholder 5"/>
          <p:cNvSpPr>
            <a:spLocks noGrp="1"/>
          </p:cNvSpPr>
          <p:nvPr>
            <p:ph type="ftr" sz="quarter" idx="3"/>
          </p:nvPr>
        </p:nvSpPr>
        <p:spPr>
          <a:xfrm>
            <a:off x="1780934" y="4728648"/>
            <a:ext cx="6516403"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92708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3"/>
          </p:nvPr>
        </p:nvSpPr>
        <p:spPr>
          <a:xfrm>
            <a:off x="1780934" y="4728648"/>
            <a:ext cx="65841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187101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i="0">
                <a:latin typeface="Rockwell"/>
                <a:cs typeface="Rockwell"/>
              </a:defRPr>
            </a:lvl1pPr>
          </a:lstStyle>
          <a:p>
            <a:r>
              <a:rPr lang="en-US"/>
              <a:t>Click to edit Master title style</a:t>
            </a:r>
          </a:p>
        </p:txBody>
      </p:sp>
      <p:sp>
        <p:nvSpPr>
          <p:cNvPr id="3" name="Content Placeholder 2"/>
          <p:cNvSpPr>
            <a:spLocks noGrp="1"/>
          </p:cNvSpPr>
          <p:nvPr>
            <p:ph idx="1"/>
          </p:nvPr>
        </p:nvSpPr>
        <p:spPr>
          <a:xfrm>
            <a:off x="3575050" y="204790"/>
            <a:ext cx="5111750" cy="4222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7"/>
            <a:ext cx="3008313" cy="33513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6010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770715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4453"/>
            <a:ext cx="5486400" cy="425054"/>
          </a:xfrm>
        </p:spPr>
        <p:txBody>
          <a:bodyPr anchor="b"/>
          <a:lstStyle>
            <a:lvl1pPr algn="l">
              <a:defRPr sz="2000" b="1" i="0">
                <a:latin typeface="Rockwell"/>
                <a:cs typeface="Rockwell"/>
              </a:defRPr>
            </a:lvl1pPr>
          </a:lstStyle>
          <a:p>
            <a:r>
              <a:rPr lang="en-US"/>
              <a:t>Click to edit Master title style</a:t>
            </a:r>
          </a:p>
        </p:txBody>
      </p:sp>
      <p:sp>
        <p:nvSpPr>
          <p:cNvPr id="3" name="Picture Placeholder 2"/>
          <p:cNvSpPr>
            <a:spLocks noGrp="1"/>
          </p:cNvSpPr>
          <p:nvPr>
            <p:ph type="pic" idx="1"/>
          </p:nvPr>
        </p:nvSpPr>
        <p:spPr>
          <a:xfrm>
            <a:off x="1792288" y="338354"/>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3849509"/>
            <a:ext cx="5486400" cy="5319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4712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30752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164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0" y="4593687"/>
            <a:ext cx="9144000" cy="54981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100" dirty="0"/>
          </a:p>
        </p:txBody>
      </p:sp>
    </p:spTree>
    <p:extLst>
      <p:ext uri="{BB962C8B-B14F-4D97-AF65-F5344CB8AC3E}">
        <p14:creationId xmlns:p14="http://schemas.microsoft.com/office/powerpoint/2010/main" val="11725637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457200" rtl="0" eaLnBrk="1" latinLnBrk="0" hangingPunct="1">
        <a:spcBef>
          <a:spcPct val="0"/>
        </a:spcBef>
        <a:buNone/>
        <a:defRPr sz="4200" b="1" i="0" kern="1200">
          <a:solidFill>
            <a:schemeClr val="accent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164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0" y="4593687"/>
            <a:ext cx="9144000" cy="54981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100" dirty="0">
              <a:solidFill>
                <a:prstClr val="white"/>
              </a:solidFill>
              <a:latin typeface="Franklin Gothic Book"/>
            </a:endParaRPr>
          </a:p>
        </p:txBody>
      </p:sp>
      <p:pic>
        <p:nvPicPr>
          <p:cNvPr id="16" name="Picture 15" descr="PSLH.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37688" y="4593687"/>
            <a:ext cx="606312" cy="549815"/>
          </a:xfrm>
          <a:prstGeom prst="rect">
            <a:avLst/>
          </a:prstGeom>
        </p:spPr>
      </p:pic>
      <p:pic>
        <p:nvPicPr>
          <p:cNvPr id="9" name="Picture 8" descr="PSLH.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37688" y="4593687"/>
            <a:ext cx="606312" cy="549815"/>
          </a:xfrm>
          <a:prstGeom prst="rect">
            <a:avLst/>
          </a:prstGeom>
        </p:spPr>
      </p:pic>
      <p:pic>
        <p:nvPicPr>
          <p:cNvPr id="10" name="Picture 9" descr="PSUrev_sht285.ai"/>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457200" y="4549270"/>
            <a:ext cx="1087967" cy="594230"/>
          </a:xfrm>
          <a:prstGeom prst="rect">
            <a:avLst/>
          </a:prstGeom>
        </p:spPr>
      </p:pic>
      <p:sp>
        <p:nvSpPr>
          <p:cNvPr id="6" name="Footer Placeholder 5"/>
          <p:cNvSpPr>
            <a:spLocks noGrp="1"/>
          </p:cNvSpPr>
          <p:nvPr>
            <p:ph type="ftr" sz="quarter" idx="3"/>
          </p:nvPr>
        </p:nvSpPr>
        <p:spPr>
          <a:xfrm>
            <a:off x="1576310" y="4728648"/>
            <a:ext cx="6352715"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1725637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dt="0"/>
  <p:txStyles>
    <p:titleStyle>
      <a:lvl1pPr algn="l" defTabSz="457200" rtl="0" eaLnBrk="1" latinLnBrk="0" hangingPunct="1">
        <a:spcBef>
          <a:spcPct val="0"/>
        </a:spcBef>
        <a:buNone/>
        <a:defRPr sz="4200" b="1" i="0" kern="1200">
          <a:solidFill>
            <a:schemeClr val="accent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4.emf"/><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454" y="409433"/>
            <a:ext cx="8141870" cy="1514901"/>
          </a:xfrm>
        </p:spPr>
        <p:txBody>
          <a:bodyPr>
            <a:noAutofit/>
          </a:bodyPr>
          <a:lstStyle/>
          <a:p>
            <a:pPr>
              <a:lnSpc>
                <a:spcPct val="100000"/>
              </a:lnSpc>
            </a:pPr>
            <a:br>
              <a:rPr lang="en-US" sz="4000" dirty="0"/>
            </a:br>
            <a:r>
              <a:rPr lang="en-US" sz="4000" dirty="0"/>
              <a:t>Welcome to Penn State’s </a:t>
            </a:r>
            <a:br>
              <a:rPr lang="en-US" sz="4000" dirty="0"/>
            </a:br>
            <a:r>
              <a:rPr lang="en-US" sz="4000" dirty="0"/>
              <a:t>2019 New Faculty Orientation</a:t>
            </a:r>
            <a:br>
              <a:rPr lang="en-US" sz="4000" dirty="0"/>
            </a:br>
            <a:endParaRPr lang="en-US" sz="4000" dirty="0"/>
          </a:p>
        </p:txBody>
      </p:sp>
      <p:sp>
        <p:nvSpPr>
          <p:cNvPr id="3" name="Subtitle 2"/>
          <p:cNvSpPr>
            <a:spLocks noGrp="1"/>
          </p:cNvSpPr>
          <p:nvPr>
            <p:ph type="subTitle" idx="1"/>
          </p:nvPr>
        </p:nvSpPr>
        <p:spPr>
          <a:xfrm>
            <a:off x="0" y="1924334"/>
            <a:ext cx="9143999" cy="1780246"/>
          </a:xfrm>
        </p:spPr>
        <p:txBody>
          <a:bodyPr>
            <a:noAutofit/>
          </a:bodyPr>
          <a:lstStyle/>
          <a:p>
            <a:pPr algn="ctr">
              <a:spcBef>
                <a:spcPts val="0"/>
              </a:spcBef>
            </a:pPr>
            <a:endParaRPr lang="en-US" sz="1800" dirty="0"/>
          </a:p>
          <a:p>
            <a:pPr algn="ctr">
              <a:spcBef>
                <a:spcPts val="0"/>
              </a:spcBef>
            </a:pPr>
            <a:r>
              <a:rPr lang="en-US" sz="2400" dirty="0"/>
              <a:t>Dr. Kathleen Bieschke</a:t>
            </a:r>
          </a:p>
          <a:p>
            <a:pPr algn="ctr">
              <a:spcBef>
                <a:spcPts val="0"/>
              </a:spcBef>
            </a:pPr>
            <a:r>
              <a:rPr lang="en-US" sz="2400" dirty="0"/>
              <a:t>Vice Provost for Faculty Affairs</a:t>
            </a:r>
          </a:p>
          <a:p>
            <a:pPr algn="ctr">
              <a:spcBef>
                <a:spcPts val="0"/>
              </a:spcBef>
            </a:pPr>
            <a:r>
              <a:rPr lang="en-US" sz="2400" dirty="0"/>
              <a:t>Tuesday, August 20, 2019</a:t>
            </a:r>
            <a:br>
              <a:rPr lang="en-US" sz="2000" dirty="0"/>
            </a:br>
            <a:br>
              <a:rPr lang="en-US" sz="1800" b="1" dirty="0"/>
            </a:br>
            <a:endParaRPr lang="en-US" sz="1800" b="1" dirty="0"/>
          </a:p>
        </p:txBody>
      </p:sp>
      <p:sp>
        <p:nvSpPr>
          <p:cNvPr id="5" name="Text Placeholder 3"/>
          <p:cNvSpPr>
            <a:spLocks noGrp="1"/>
          </p:cNvSpPr>
          <p:nvPr>
            <p:ph type="body" sz="quarter" idx="11"/>
          </p:nvPr>
        </p:nvSpPr>
        <p:spPr>
          <a:xfrm>
            <a:off x="2627085" y="4107543"/>
            <a:ext cx="5950858" cy="725714"/>
          </a:xfrm>
        </p:spPr>
        <p:txBody>
          <a:bodyPr>
            <a:normAutofit/>
          </a:bodyPr>
          <a:lstStyle/>
          <a:p>
            <a:r>
              <a:rPr lang="en-US" dirty="0"/>
              <a:t>Office of the Vice provost for faculty affairs</a:t>
            </a:r>
          </a:p>
        </p:txBody>
      </p:sp>
      <p:pic>
        <p:nvPicPr>
          <p:cNvPr id="6" name="Picture 5"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82" y="4036164"/>
            <a:ext cx="2170243" cy="684460"/>
          </a:xfrm>
          <a:prstGeom prst="rect">
            <a:avLst/>
          </a:prstGeom>
        </p:spPr>
      </p:pic>
    </p:spTree>
    <p:extLst>
      <p:ext uri="{BB962C8B-B14F-4D97-AF65-F5344CB8AC3E}">
        <p14:creationId xmlns:p14="http://schemas.microsoft.com/office/powerpoint/2010/main" val="63831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20557" y="239486"/>
            <a:ext cx="8723443" cy="1983631"/>
          </a:xfrm>
        </p:spPr>
        <p:txBody>
          <a:bodyPr>
            <a:noAutofit/>
          </a:bodyPr>
          <a:lstStyle/>
          <a:p>
            <a:r>
              <a:rPr lang="en-US" sz="4000" dirty="0"/>
              <a:t>Today’s Agenda</a:t>
            </a:r>
            <a:br>
              <a:rPr lang="en-US" sz="4000" dirty="0"/>
            </a:br>
            <a:br>
              <a:rPr lang="en-US" sz="4000" dirty="0"/>
            </a:br>
            <a:endParaRPr lang="en-US" sz="4000" dirty="0"/>
          </a:p>
        </p:txBody>
      </p:sp>
      <p:sp>
        <p:nvSpPr>
          <p:cNvPr id="8" name="Content Placeholder 5"/>
          <p:cNvSpPr>
            <a:spLocks noGrp="1"/>
          </p:cNvSpPr>
          <p:nvPr>
            <p:ph idx="1"/>
          </p:nvPr>
        </p:nvSpPr>
        <p:spPr>
          <a:xfrm>
            <a:off x="638828" y="1057619"/>
            <a:ext cx="4071196" cy="3428363"/>
          </a:xfrm>
        </p:spPr>
        <p:txBody>
          <a:bodyPr>
            <a:noAutofit/>
          </a:bodyPr>
          <a:lstStyle/>
          <a:p>
            <a:pPr marL="0" indent="0">
              <a:spcBef>
                <a:spcPts val="600"/>
              </a:spcBef>
              <a:buNone/>
            </a:pPr>
            <a:r>
              <a:rPr lang="en-US" sz="2400" b="1" dirty="0">
                <a:solidFill>
                  <a:schemeClr val="tx1"/>
                </a:solidFill>
              </a:rPr>
              <a:t>Key Topics Include:</a:t>
            </a:r>
          </a:p>
          <a:p>
            <a:pPr marL="685800" lvl="1" indent="-274320">
              <a:spcBef>
                <a:spcPts val="0"/>
              </a:spcBef>
              <a:buFont typeface="Arial" panose="020B0604020202020204" pitchFamily="34" charset="0"/>
              <a:buChar char="•"/>
            </a:pPr>
            <a:r>
              <a:rPr lang="en-US" sz="2400" dirty="0">
                <a:solidFill>
                  <a:schemeClr val="tx1"/>
                </a:solidFill>
              </a:rPr>
              <a:t>Conversation with Provost Jones</a:t>
            </a:r>
          </a:p>
          <a:p>
            <a:pPr marL="685800" lvl="1" indent="-274320">
              <a:spcBef>
                <a:spcPts val="0"/>
              </a:spcBef>
              <a:buFont typeface="Arial" panose="020B0604020202020204" pitchFamily="34" charset="0"/>
              <a:buChar char="•"/>
            </a:pPr>
            <a:r>
              <a:rPr lang="en-US" sz="2400" dirty="0">
                <a:solidFill>
                  <a:schemeClr val="tx1"/>
                </a:solidFill>
              </a:rPr>
              <a:t>Affirmative Action</a:t>
            </a:r>
          </a:p>
          <a:p>
            <a:pPr marL="685800" lvl="1" indent="-274320">
              <a:spcBef>
                <a:spcPts val="0"/>
              </a:spcBef>
              <a:buFont typeface="Arial" panose="020B0604020202020204" pitchFamily="34" charset="0"/>
              <a:buChar char="•"/>
            </a:pPr>
            <a:r>
              <a:rPr lang="en-US" sz="2400" dirty="0">
                <a:solidFill>
                  <a:schemeClr val="tx1"/>
                </a:solidFill>
              </a:rPr>
              <a:t>Educational Equity</a:t>
            </a:r>
          </a:p>
          <a:p>
            <a:pPr marL="685800" lvl="1" indent="-274320">
              <a:spcBef>
                <a:spcPts val="0"/>
              </a:spcBef>
              <a:buFont typeface="Arial" panose="020B0604020202020204" pitchFamily="34" charset="0"/>
              <a:buChar char="•"/>
            </a:pPr>
            <a:r>
              <a:rPr lang="en-US" sz="2400" dirty="0">
                <a:solidFill>
                  <a:schemeClr val="tx1"/>
                </a:solidFill>
              </a:rPr>
              <a:t>Library Resources</a:t>
            </a:r>
          </a:p>
          <a:p>
            <a:pPr marL="685800" lvl="1" indent="-274320">
              <a:spcBef>
                <a:spcPts val="0"/>
              </a:spcBef>
              <a:buFont typeface="Arial" panose="020B0604020202020204" pitchFamily="34" charset="0"/>
              <a:buChar char="•"/>
            </a:pPr>
            <a:r>
              <a:rPr lang="en-US" sz="2400" dirty="0">
                <a:solidFill>
                  <a:schemeClr val="tx1"/>
                </a:solidFill>
              </a:rPr>
              <a:t>Shared Governance</a:t>
            </a:r>
          </a:p>
          <a:p>
            <a:pPr marL="685800" lvl="1" indent="-274320">
              <a:spcBef>
                <a:spcPts val="0"/>
              </a:spcBef>
              <a:buFont typeface="Arial" panose="020B0604020202020204" pitchFamily="34" charset="0"/>
              <a:buChar char="•"/>
            </a:pPr>
            <a:r>
              <a:rPr lang="en-US" sz="2400" dirty="0">
                <a:solidFill>
                  <a:schemeClr val="tx1"/>
                </a:solidFill>
              </a:rPr>
              <a:t>Mentoring</a:t>
            </a:r>
          </a:p>
          <a:p>
            <a:pPr marL="685800" lvl="1" indent="-274320">
              <a:spcBef>
                <a:spcPts val="0"/>
              </a:spcBef>
              <a:buFont typeface="Arial" panose="020B0604020202020204" pitchFamily="34" charset="0"/>
              <a:buChar char="•"/>
            </a:pPr>
            <a:r>
              <a:rPr lang="en-US" sz="2400" dirty="0">
                <a:solidFill>
                  <a:schemeClr val="tx1"/>
                </a:solidFill>
              </a:rPr>
              <a:t>IT</a:t>
            </a:r>
          </a:p>
          <a:p>
            <a:pPr marL="685800" lvl="1" indent="-274320">
              <a:spcBef>
                <a:spcPts val="0"/>
              </a:spcBef>
              <a:buFont typeface="Arial" panose="020B0604020202020204" pitchFamily="34" charset="0"/>
              <a:buChar char="•"/>
            </a:pPr>
            <a:endParaRPr lang="en-US" sz="2400" dirty="0">
              <a:solidFill>
                <a:schemeClr val="tx1"/>
              </a:solidFill>
            </a:endParaRPr>
          </a:p>
          <a:p>
            <a:pPr>
              <a:spcBef>
                <a:spcPts val="0"/>
              </a:spcBef>
            </a:pPr>
            <a:endParaRPr lang="en-US" sz="2000" dirty="0">
              <a:solidFill>
                <a:schemeClr val="tx1"/>
              </a:solidFill>
            </a:endParaRPr>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THE </a:t>
            </a:r>
            <a:r>
              <a:rPr lang="en-US" sz="1100" dirty="0">
                <a:solidFill>
                  <a:prstClr val="black">
                    <a:tint val="75000"/>
                  </a:prstClr>
                </a:solidFill>
                <a:latin typeface="Franklin Gothic Book"/>
              </a:rPr>
              <a:t>VICE </a:t>
            </a:r>
            <a:r>
              <a:rPr lang="en-US" sz="1100" kern="1200" dirty="0">
                <a:solidFill>
                  <a:prstClr val="black">
                    <a:tint val="75000"/>
                  </a:prstClr>
                </a:solidFill>
                <a:latin typeface="Franklin Gothic Book"/>
              </a:rPr>
              <a:t>PROVOST FOR FACULTY AFFAIRS</a:t>
            </a:r>
          </a:p>
        </p:txBody>
      </p:sp>
      <p:sp>
        <p:nvSpPr>
          <p:cNvPr id="13" name="Content Placeholder 5"/>
          <p:cNvSpPr txBox="1">
            <a:spLocks/>
          </p:cNvSpPr>
          <p:nvPr/>
        </p:nvSpPr>
        <p:spPr>
          <a:xfrm>
            <a:off x="4834539" y="694063"/>
            <a:ext cx="3990284" cy="379191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0" lvl="1" indent="-274320">
              <a:spcBef>
                <a:spcPts val="0"/>
              </a:spcBef>
              <a:buFont typeface="Arial" panose="020B0604020202020204" pitchFamily="34" charset="0"/>
              <a:buChar char="•"/>
            </a:pPr>
            <a:endParaRPr lang="en-US" sz="2400" dirty="0">
              <a:solidFill>
                <a:schemeClr val="tx1"/>
              </a:solidFill>
            </a:endParaRPr>
          </a:p>
          <a:p>
            <a:pPr marL="685800" lvl="1" indent="-274320">
              <a:spcBef>
                <a:spcPts val="0"/>
              </a:spcBef>
              <a:buFont typeface="Arial" panose="020B0604020202020204" pitchFamily="34" charset="0"/>
              <a:buChar char="•"/>
            </a:pPr>
            <a:r>
              <a:rPr lang="en-US" sz="2400" dirty="0">
                <a:solidFill>
                  <a:schemeClr val="tx1"/>
                </a:solidFill>
              </a:rPr>
              <a:t>Academic Freedom</a:t>
            </a:r>
          </a:p>
          <a:p>
            <a:pPr marL="685800" lvl="1" indent="-274320">
              <a:spcBef>
                <a:spcPts val="0"/>
              </a:spcBef>
              <a:buFont typeface="Arial" panose="020B0604020202020204" pitchFamily="34" charset="0"/>
              <a:buChar char="•"/>
            </a:pPr>
            <a:r>
              <a:rPr lang="en-US" sz="2400" dirty="0">
                <a:solidFill>
                  <a:schemeClr val="tx1"/>
                </a:solidFill>
              </a:rPr>
              <a:t>Student Affairs</a:t>
            </a:r>
          </a:p>
          <a:p>
            <a:pPr marL="685800" lvl="1" indent="-274320">
              <a:spcBef>
                <a:spcPts val="0"/>
              </a:spcBef>
              <a:buFont typeface="Arial" panose="020B0604020202020204" pitchFamily="34" charset="0"/>
              <a:buChar char="•"/>
            </a:pPr>
            <a:r>
              <a:rPr lang="en-US" sz="2400" dirty="0">
                <a:solidFill>
                  <a:schemeClr val="tx1"/>
                </a:solidFill>
              </a:rPr>
              <a:t>Research and Development</a:t>
            </a:r>
          </a:p>
          <a:p>
            <a:pPr marL="685800" lvl="1" indent="-274320">
              <a:spcBef>
                <a:spcPts val="0"/>
              </a:spcBef>
              <a:buFont typeface="Arial" panose="020B0604020202020204" pitchFamily="34" charset="0"/>
              <a:buChar char="•"/>
            </a:pPr>
            <a:r>
              <a:rPr lang="en-US" sz="2400" dirty="0">
                <a:solidFill>
                  <a:schemeClr val="tx1"/>
                </a:solidFill>
              </a:rPr>
              <a:t>Teaching and Learning</a:t>
            </a:r>
          </a:p>
          <a:p>
            <a:pPr marL="685800" lvl="1" indent="-274320">
              <a:spcBef>
                <a:spcPts val="0"/>
              </a:spcBef>
              <a:buFont typeface="Arial" panose="020B0604020202020204" pitchFamily="34" charset="0"/>
              <a:buChar char="•"/>
            </a:pPr>
            <a:r>
              <a:rPr lang="en-US" sz="2400" dirty="0">
                <a:solidFill>
                  <a:schemeClr val="tx1"/>
                </a:solidFill>
              </a:rPr>
              <a:t>Advising</a:t>
            </a:r>
          </a:p>
          <a:p>
            <a:pPr marL="685800" lvl="1" indent="-274320">
              <a:spcBef>
                <a:spcPts val="0"/>
              </a:spcBef>
              <a:buFont typeface="Arial" panose="020B0604020202020204" pitchFamily="34" charset="0"/>
              <a:buChar char="•"/>
            </a:pPr>
            <a:r>
              <a:rPr lang="en-US" sz="2400" dirty="0">
                <a:solidFill>
                  <a:schemeClr val="tx1"/>
                </a:solidFill>
              </a:rPr>
              <a:t>Promotion and Tenure</a:t>
            </a:r>
          </a:p>
          <a:p>
            <a:pPr marL="685800" lvl="1" indent="-274320">
              <a:spcBef>
                <a:spcPts val="0"/>
              </a:spcBef>
              <a:buFont typeface="Arial" panose="020B0604020202020204" pitchFamily="34" charset="0"/>
              <a:buChar char="•"/>
            </a:pPr>
            <a:r>
              <a:rPr lang="en-US" sz="2400" dirty="0">
                <a:solidFill>
                  <a:schemeClr val="tx1"/>
                </a:solidFill>
              </a:rPr>
              <a:t>Conversation with President Barron</a:t>
            </a:r>
          </a:p>
          <a:p>
            <a:pPr marL="685800" lvl="1" indent="-274320">
              <a:spcBef>
                <a:spcPts val="0"/>
              </a:spcBef>
              <a:buFont typeface="Arial" panose="020B0604020202020204" pitchFamily="34" charset="0"/>
              <a:buChar char="•"/>
            </a:pPr>
            <a:endParaRPr lang="en-US" sz="2400" dirty="0">
              <a:solidFill>
                <a:schemeClr val="tx1"/>
              </a:solidFill>
            </a:endParaRPr>
          </a:p>
          <a:p>
            <a:pPr marL="685800" lvl="1" indent="-274320">
              <a:spcBef>
                <a:spcPts val="0"/>
              </a:spcBef>
              <a:buFont typeface="Arial" panose="020B0604020202020204" pitchFamily="34" charset="0"/>
              <a:buChar char="•"/>
            </a:pPr>
            <a:endParaRPr lang="en-US" sz="2400" dirty="0">
              <a:solidFill>
                <a:schemeClr val="tx1"/>
              </a:solidFill>
            </a:endParaRPr>
          </a:p>
          <a:p>
            <a:pPr>
              <a:spcBef>
                <a:spcPts val="0"/>
              </a:spcBef>
            </a:pPr>
            <a:endParaRPr lang="en-US" sz="2000" dirty="0">
              <a:solidFill>
                <a:schemeClr val="tx1"/>
              </a:solidFill>
            </a:endParaRPr>
          </a:p>
        </p:txBody>
      </p:sp>
    </p:spTree>
    <p:extLst>
      <p:ext uri="{BB962C8B-B14F-4D97-AF65-F5344CB8AC3E}">
        <p14:creationId xmlns:p14="http://schemas.microsoft.com/office/powerpoint/2010/main" val="62647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20557" y="239486"/>
            <a:ext cx="8723443" cy="1983631"/>
          </a:xfrm>
        </p:spPr>
        <p:txBody>
          <a:bodyPr>
            <a:noAutofit/>
          </a:bodyPr>
          <a:lstStyle/>
          <a:p>
            <a:r>
              <a:rPr lang="en-US" sz="4000" dirty="0"/>
              <a:t>Faculty Facts </a:t>
            </a:r>
            <a:r>
              <a:rPr lang="mr-IN" sz="4000" dirty="0"/>
              <a:t>–</a:t>
            </a:r>
            <a:r>
              <a:rPr lang="en-US" sz="4000" dirty="0"/>
              <a:t> Who We Are</a:t>
            </a:r>
            <a:br>
              <a:rPr lang="en-US" sz="4000" dirty="0"/>
            </a:br>
            <a:br>
              <a:rPr lang="en-US" sz="4000" dirty="0"/>
            </a:br>
            <a:endParaRPr lang="en-US" sz="4000" dirty="0"/>
          </a:p>
        </p:txBody>
      </p:sp>
      <p:sp>
        <p:nvSpPr>
          <p:cNvPr id="8" name="Content Placeholder 5"/>
          <p:cNvSpPr>
            <a:spLocks noGrp="1"/>
          </p:cNvSpPr>
          <p:nvPr>
            <p:ph idx="1"/>
          </p:nvPr>
        </p:nvSpPr>
        <p:spPr>
          <a:xfrm>
            <a:off x="638827" y="1175657"/>
            <a:ext cx="4874869" cy="3310325"/>
          </a:xfrm>
        </p:spPr>
        <p:txBody>
          <a:bodyPr>
            <a:noAutofit/>
          </a:bodyPr>
          <a:lstStyle/>
          <a:p>
            <a:pPr marL="0" indent="0">
              <a:spcBef>
                <a:spcPts val="600"/>
              </a:spcBef>
              <a:buNone/>
            </a:pPr>
            <a:r>
              <a:rPr lang="en-US" sz="2400" b="1" dirty="0">
                <a:solidFill>
                  <a:schemeClr val="tx1"/>
                </a:solidFill>
              </a:rPr>
              <a:t>Fall 2018</a:t>
            </a:r>
          </a:p>
          <a:p>
            <a:pPr marL="685800" lvl="1" indent="-274320">
              <a:spcBef>
                <a:spcPts val="0"/>
              </a:spcBef>
              <a:buFont typeface="Arial" panose="020B0604020202020204" pitchFamily="34" charset="0"/>
              <a:buChar char="•"/>
            </a:pPr>
            <a:r>
              <a:rPr lang="en-US" sz="2400" dirty="0">
                <a:solidFill>
                  <a:schemeClr val="tx1"/>
                </a:solidFill>
              </a:rPr>
              <a:t>Full-Time Faculty: 7,076</a:t>
            </a:r>
          </a:p>
          <a:p>
            <a:pPr marL="685800" lvl="1" indent="-274320">
              <a:spcBef>
                <a:spcPts val="0"/>
              </a:spcBef>
              <a:buFont typeface="Arial" panose="020B0604020202020204" pitchFamily="34" charset="0"/>
              <a:buChar char="•"/>
            </a:pPr>
            <a:r>
              <a:rPr lang="en-US" sz="2400" dirty="0">
                <a:solidFill>
                  <a:schemeClr val="tx1"/>
                </a:solidFill>
              </a:rPr>
              <a:t>Part-Time Faculty: 1,889</a:t>
            </a:r>
          </a:p>
          <a:p>
            <a:pPr marL="685800" lvl="1" indent="-274320">
              <a:spcBef>
                <a:spcPts val="0"/>
              </a:spcBef>
              <a:buFont typeface="Arial" panose="020B0604020202020204" pitchFamily="34" charset="0"/>
              <a:buChar char="•"/>
            </a:pPr>
            <a:r>
              <a:rPr lang="en-US" sz="2400" dirty="0">
                <a:solidFill>
                  <a:schemeClr val="tx1"/>
                </a:solidFill>
              </a:rPr>
              <a:t>Total Faculty: 8,965</a:t>
            </a:r>
          </a:p>
          <a:p>
            <a:pPr marL="685800" lvl="1" indent="-274320">
              <a:spcBef>
                <a:spcPts val="0"/>
              </a:spcBef>
              <a:buFont typeface="Arial" panose="020B0604020202020204" pitchFamily="34" charset="0"/>
              <a:buChar char="•"/>
            </a:pPr>
            <a:endParaRPr lang="en-US" sz="2400" dirty="0">
              <a:solidFill>
                <a:schemeClr val="tx1"/>
              </a:solidFill>
            </a:endParaRPr>
          </a:p>
          <a:p>
            <a:pPr marL="685800" lvl="1" indent="-274320">
              <a:spcBef>
                <a:spcPts val="0"/>
              </a:spcBef>
              <a:buFont typeface="Arial" panose="020B0604020202020204" pitchFamily="34" charset="0"/>
              <a:buChar char="•"/>
            </a:pPr>
            <a:endParaRPr lang="en-US" sz="2400" dirty="0">
              <a:solidFill>
                <a:schemeClr val="tx1"/>
              </a:solidFill>
            </a:endParaRPr>
          </a:p>
          <a:p>
            <a:pPr marL="411480" lvl="1" indent="0">
              <a:spcBef>
                <a:spcPts val="0"/>
              </a:spcBef>
              <a:buNone/>
            </a:pPr>
            <a:endParaRPr lang="en-US" sz="1600" dirty="0">
              <a:solidFill>
                <a:schemeClr val="tx1"/>
              </a:solidFill>
            </a:endParaRPr>
          </a:p>
          <a:p>
            <a:pPr marL="411480" lvl="1" indent="0">
              <a:spcBef>
                <a:spcPts val="0"/>
              </a:spcBef>
              <a:buNone/>
            </a:pPr>
            <a:r>
              <a:rPr lang="en-US" sz="1200" dirty="0">
                <a:solidFill>
                  <a:schemeClr val="tx1"/>
                </a:solidFill>
              </a:rPr>
              <a:t>Sources: University Budget </a:t>
            </a:r>
          </a:p>
          <a:p>
            <a:pPr marL="411480" lvl="1" indent="0">
              <a:spcBef>
                <a:spcPts val="0"/>
              </a:spcBef>
              <a:buNone/>
            </a:pPr>
            <a:r>
              <a:rPr lang="en-US" sz="1200" dirty="0">
                <a:solidFill>
                  <a:schemeClr val="tx1"/>
                </a:solidFill>
              </a:rPr>
              <a:t>Office / Penn State Factbook</a:t>
            </a:r>
          </a:p>
          <a:p>
            <a:pPr>
              <a:spcBef>
                <a:spcPts val="0"/>
              </a:spcBef>
            </a:pPr>
            <a:endParaRPr lang="en-US" sz="2000" dirty="0">
              <a:solidFill>
                <a:schemeClr val="tx1"/>
              </a:solidFill>
            </a:endParaRPr>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THE </a:t>
            </a:r>
            <a:r>
              <a:rPr lang="en-US" sz="1100" dirty="0">
                <a:solidFill>
                  <a:prstClr val="black">
                    <a:tint val="75000"/>
                  </a:prstClr>
                </a:solidFill>
                <a:latin typeface="Franklin Gothic Book"/>
              </a:rPr>
              <a:t>VICE </a:t>
            </a:r>
            <a:r>
              <a:rPr lang="en-US" sz="1100" kern="1200" dirty="0">
                <a:solidFill>
                  <a:prstClr val="black">
                    <a:tint val="75000"/>
                  </a:prstClr>
                </a:solidFill>
                <a:latin typeface="Franklin Gothic Book"/>
              </a:rPr>
              <a:t>PROVOST FOR FACULTY AFFAIRS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315" y="2838817"/>
            <a:ext cx="2294901" cy="163054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0065" y="1175657"/>
            <a:ext cx="2356513" cy="156119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0065" y="2819707"/>
            <a:ext cx="2356513" cy="164965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5900" y="1159402"/>
            <a:ext cx="1587688" cy="1577445"/>
          </a:xfrm>
          <a:prstGeom prst="rect">
            <a:avLst/>
          </a:prstGeom>
        </p:spPr>
      </p:pic>
    </p:spTree>
    <p:extLst>
      <p:ext uri="{BB962C8B-B14F-4D97-AF65-F5344CB8AC3E}">
        <p14:creationId xmlns:p14="http://schemas.microsoft.com/office/powerpoint/2010/main" val="610111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20557" y="239486"/>
            <a:ext cx="8723443" cy="1983631"/>
          </a:xfrm>
        </p:spPr>
        <p:txBody>
          <a:bodyPr>
            <a:noAutofit/>
          </a:bodyPr>
          <a:lstStyle/>
          <a:p>
            <a:r>
              <a:rPr lang="en-US" sz="4000" dirty="0"/>
              <a:t>Faculty Facts </a:t>
            </a:r>
            <a:r>
              <a:rPr lang="mr-IN" sz="4000" dirty="0"/>
              <a:t>–</a:t>
            </a:r>
            <a:r>
              <a:rPr lang="en-US" sz="4000" dirty="0"/>
              <a:t> By Rank</a:t>
            </a:r>
            <a:br>
              <a:rPr lang="en-US" sz="4000" dirty="0"/>
            </a:b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THE </a:t>
            </a:r>
            <a:r>
              <a:rPr lang="en-US" sz="1100" dirty="0">
                <a:solidFill>
                  <a:prstClr val="black">
                    <a:tint val="75000"/>
                  </a:prstClr>
                </a:solidFill>
                <a:latin typeface="Franklin Gothic Book"/>
              </a:rPr>
              <a:t>VICE </a:t>
            </a:r>
            <a:r>
              <a:rPr lang="en-US" sz="1100" kern="1200" dirty="0">
                <a:solidFill>
                  <a:prstClr val="black">
                    <a:tint val="75000"/>
                  </a:prstClr>
                </a:solidFill>
                <a:latin typeface="Franklin Gothic Book"/>
              </a:rPr>
              <a:t>PROVOST FOR FACULTY AFFAIRS</a:t>
            </a:r>
          </a:p>
        </p:txBody>
      </p:sp>
      <p:sp>
        <p:nvSpPr>
          <p:cNvPr id="4" name="Content Placeholder 3"/>
          <p:cNvSpPr>
            <a:spLocks noGrp="1"/>
          </p:cNvSpPr>
          <p:nvPr>
            <p:ph idx="1"/>
          </p:nvPr>
        </p:nvSpPr>
        <p:spPr>
          <a:xfrm>
            <a:off x="-20476" y="4110955"/>
            <a:ext cx="2477069" cy="389988"/>
          </a:xfrm>
        </p:spPr>
        <p:txBody>
          <a:bodyPr>
            <a:normAutofit fontScale="77500" lnSpcReduction="20000"/>
          </a:bodyPr>
          <a:lstStyle/>
          <a:p>
            <a:pPr marL="411480" lvl="1" indent="0">
              <a:spcBef>
                <a:spcPts val="0"/>
              </a:spcBef>
              <a:buNone/>
            </a:pPr>
            <a:r>
              <a:rPr lang="en-US" sz="1600" dirty="0">
                <a:solidFill>
                  <a:schemeClr val="tx1"/>
                </a:solidFill>
              </a:rPr>
              <a:t>Sources: University Budget Office / Penn State Factbook</a:t>
            </a:r>
          </a:p>
          <a:p>
            <a:endParaRPr lang="en-US" dirty="0"/>
          </a:p>
        </p:txBody>
      </p:sp>
      <p:pic>
        <p:nvPicPr>
          <p:cNvPr id="5" name="Picture 4" descr="A close up of a logo&#10;&#10;Description automatically generated">
            <a:extLst>
              <a:ext uri="{FF2B5EF4-FFF2-40B4-BE49-F238E27FC236}">
                <a16:creationId xmlns:a16="http://schemas.microsoft.com/office/drawing/2014/main" id="{D9AD097E-F499-485E-9ECA-2527B73AFB90}"/>
              </a:ext>
            </a:extLst>
          </p:cNvPr>
          <p:cNvPicPr>
            <a:picLocks noChangeAspect="1"/>
          </p:cNvPicPr>
          <p:nvPr/>
        </p:nvPicPr>
        <p:blipFill>
          <a:blip r:embed="rId4"/>
          <a:stretch>
            <a:fillRect/>
          </a:stretch>
        </p:blipFill>
        <p:spPr>
          <a:xfrm>
            <a:off x="1000125" y="1182996"/>
            <a:ext cx="7143750" cy="2857500"/>
          </a:xfrm>
          <a:prstGeom prst="rect">
            <a:avLst/>
          </a:prstGeom>
        </p:spPr>
      </p:pic>
    </p:spTree>
    <p:extLst>
      <p:ext uri="{BB962C8B-B14F-4D97-AF65-F5344CB8AC3E}">
        <p14:creationId xmlns:p14="http://schemas.microsoft.com/office/powerpoint/2010/main" val="2000351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20557" y="239486"/>
            <a:ext cx="8723443" cy="1983631"/>
          </a:xfrm>
        </p:spPr>
        <p:txBody>
          <a:bodyPr>
            <a:noAutofit/>
          </a:bodyPr>
          <a:lstStyle/>
          <a:p>
            <a:r>
              <a:rPr lang="en-US" sz="4000" dirty="0"/>
              <a:t>Faculty Facts </a:t>
            </a:r>
            <a:r>
              <a:rPr lang="mr-IN" sz="4000" dirty="0"/>
              <a:t>–</a:t>
            </a:r>
            <a:r>
              <a:rPr lang="en-US" sz="4000" dirty="0"/>
              <a:t> By Tenure Status</a:t>
            </a:r>
            <a:br>
              <a:rPr lang="en-US" sz="4000" dirty="0"/>
            </a:b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THE </a:t>
            </a:r>
            <a:r>
              <a:rPr lang="en-US" sz="1100" dirty="0">
                <a:solidFill>
                  <a:prstClr val="black">
                    <a:tint val="75000"/>
                  </a:prstClr>
                </a:solidFill>
                <a:latin typeface="Franklin Gothic Book"/>
              </a:rPr>
              <a:t>VICE </a:t>
            </a:r>
            <a:r>
              <a:rPr lang="en-US" sz="1100" kern="1200" dirty="0">
                <a:solidFill>
                  <a:prstClr val="black">
                    <a:tint val="75000"/>
                  </a:prstClr>
                </a:solidFill>
                <a:latin typeface="Franklin Gothic Book"/>
              </a:rPr>
              <a:t>PROVOST FOR FACULTY AFFAIRS</a:t>
            </a:r>
          </a:p>
        </p:txBody>
      </p:sp>
      <p:sp>
        <p:nvSpPr>
          <p:cNvPr id="4" name="Content Placeholder 3"/>
          <p:cNvSpPr>
            <a:spLocks noGrp="1"/>
          </p:cNvSpPr>
          <p:nvPr>
            <p:ph idx="1"/>
          </p:nvPr>
        </p:nvSpPr>
        <p:spPr>
          <a:xfrm>
            <a:off x="-20476" y="4110955"/>
            <a:ext cx="2477069" cy="389988"/>
          </a:xfrm>
        </p:spPr>
        <p:txBody>
          <a:bodyPr>
            <a:normAutofit fontScale="77500" lnSpcReduction="20000"/>
          </a:bodyPr>
          <a:lstStyle/>
          <a:p>
            <a:pPr marL="411480" lvl="1" indent="0">
              <a:spcBef>
                <a:spcPts val="0"/>
              </a:spcBef>
              <a:buNone/>
            </a:pPr>
            <a:r>
              <a:rPr lang="en-US" sz="1600" dirty="0">
                <a:solidFill>
                  <a:schemeClr val="tx1"/>
                </a:solidFill>
              </a:rPr>
              <a:t>Sources: University Budget Office / Penn State Factbook</a:t>
            </a:r>
          </a:p>
          <a:p>
            <a:endParaRPr lang="en-US" dirty="0"/>
          </a:p>
        </p:txBody>
      </p:sp>
      <p:pic>
        <p:nvPicPr>
          <p:cNvPr id="3" name="Picture 2">
            <a:extLst>
              <a:ext uri="{FF2B5EF4-FFF2-40B4-BE49-F238E27FC236}">
                <a16:creationId xmlns:a16="http://schemas.microsoft.com/office/drawing/2014/main" id="{71780DD8-8B7C-46C1-9408-E3BC4DD0B4B3}"/>
              </a:ext>
            </a:extLst>
          </p:cNvPr>
          <p:cNvPicPr>
            <a:picLocks noChangeAspect="1"/>
          </p:cNvPicPr>
          <p:nvPr/>
        </p:nvPicPr>
        <p:blipFill>
          <a:blip r:embed="rId4"/>
          <a:stretch>
            <a:fillRect/>
          </a:stretch>
        </p:blipFill>
        <p:spPr>
          <a:xfrm>
            <a:off x="869857" y="1253455"/>
            <a:ext cx="7143750" cy="2857500"/>
          </a:xfrm>
          <a:prstGeom prst="rect">
            <a:avLst/>
          </a:prstGeom>
        </p:spPr>
      </p:pic>
    </p:spTree>
    <p:extLst>
      <p:ext uri="{BB962C8B-B14F-4D97-AF65-F5344CB8AC3E}">
        <p14:creationId xmlns:p14="http://schemas.microsoft.com/office/powerpoint/2010/main" val="832326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3" name="Title 2"/>
          <p:cNvSpPr>
            <a:spLocks noGrp="1"/>
          </p:cNvSpPr>
          <p:nvPr>
            <p:ph type="title"/>
          </p:nvPr>
        </p:nvSpPr>
        <p:spPr>
          <a:xfrm>
            <a:off x="457200" y="227263"/>
            <a:ext cx="8432800" cy="835966"/>
          </a:xfrm>
        </p:spPr>
        <p:txBody>
          <a:bodyPr>
            <a:normAutofit fontScale="90000"/>
          </a:bodyPr>
          <a:lstStyle/>
          <a:p>
            <a:r>
              <a:rPr lang="en-US" sz="4000" dirty="0"/>
              <a:t>Full-Time Focus on Faculty Affairs</a:t>
            </a:r>
          </a:p>
        </p:txBody>
      </p:sp>
      <p:pic>
        <p:nvPicPr>
          <p:cNvPr id="6" name="Picture 5"/>
          <p:cNvPicPr>
            <a:picLocks noChangeAspect="1"/>
          </p:cNvPicPr>
          <p:nvPr/>
        </p:nvPicPr>
        <p:blipFill>
          <a:blip r:embed="rId4"/>
          <a:stretch>
            <a:fillRect/>
          </a:stretch>
        </p:blipFill>
        <p:spPr>
          <a:xfrm>
            <a:off x="420557" y="1265958"/>
            <a:ext cx="2023367" cy="923544"/>
          </a:xfrm>
          <a:prstGeom prst="rect">
            <a:avLst/>
          </a:prstGeom>
        </p:spPr>
      </p:pic>
      <p:sp>
        <p:nvSpPr>
          <p:cNvPr id="8" name="Rectangle 7"/>
          <p:cNvSpPr/>
          <p:nvPr/>
        </p:nvSpPr>
        <p:spPr>
          <a:xfrm>
            <a:off x="682387" y="2180252"/>
            <a:ext cx="1446663" cy="1754326"/>
          </a:xfrm>
          <a:prstGeom prst="rect">
            <a:avLst/>
          </a:prstGeom>
        </p:spPr>
        <p:txBody>
          <a:bodyPr wrap="square">
            <a:spAutoFit/>
          </a:bodyPr>
          <a:lstStyle/>
          <a:p>
            <a:pPr algn="ctr"/>
            <a:r>
              <a:rPr lang="en-US" b="1" dirty="0"/>
              <a:t>Office of the Vice Provost for Faculty Affairs</a:t>
            </a:r>
          </a:p>
          <a:p>
            <a:pPr algn="ctr"/>
            <a:endParaRPr lang="en-US" b="1" dirty="0"/>
          </a:p>
          <a:p>
            <a:pPr algn="ctr"/>
            <a:r>
              <a:rPr lang="en-US" b="1" dirty="0"/>
              <a:t>vpfa.psu.edu</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7794" y="1063229"/>
            <a:ext cx="5429200" cy="3375904"/>
          </a:xfrm>
          <a:prstGeom prst="rect">
            <a:avLst/>
          </a:prstGeom>
        </p:spPr>
      </p:pic>
    </p:spTree>
    <p:extLst>
      <p:ext uri="{BB962C8B-B14F-4D97-AF65-F5344CB8AC3E}">
        <p14:creationId xmlns:p14="http://schemas.microsoft.com/office/powerpoint/2010/main" val="315894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3" name="Title 2"/>
          <p:cNvSpPr>
            <a:spLocks noGrp="1"/>
          </p:cNvSpPr>
          <p:nvPr>
            <p:ph type="title"/>
          </p:nvPr>
        </p:nvSpPr>
        <p:spPr>
          <a:xfrm>
            <a:off x="431362" y="224743"/>
            <a:ext cx="8432800" cy="835966"/>
          </a:xfrm>
        </p:spPr>
        <p:txBody>
          <a:bodyPr>
            <a:normAutofit/>
          </a:bodyPr>
          <a:lstStyle/>
          <a:p>
            <a:r>
              <a:rPr lang="en-US" sz="4000" dirty="0"/>
              <a:t>A Closer Look</a:t>
            </a:r>
          </a:p>
        </p:txBody>
      </p:sp>
      <p:pic>
        <p:nvPicPr>
          <p:cNvPr id="6" name="Picture 5"/>
          <p:cNvPicPr>
            <a:picLocks noChangeAspect="1"/>
          </p:cNvPicPr>
          <p:nvPr/>
        </p:nvPicPr>
        <p:blipFill>
          <a:blip r:embed="rId4"/>
          <a:stretch>
            <a:fillRect/>
          </a:stretch>
        </p:blipFill>
        <p:spPr>
          <a:xfrm>
            <a:off x="420557" y="1265958"/>
            <a:ext cx="2023367" cy="923544"/>
          </a:xfrm>
          <a:prstGeom prst="rect">
            <a:avLst/>
          </a:prstGeom>
        </p:spPr>
      </p:pic>
      <p:sp>
        <p:nvSpPr>
          <p:cNvPr id="8" name="Rectangle 7"/>
          <p:cNvSpPr/>
          <p:nvPr/>
        </p:nvSpPr>
        <p:spPr>
          <a:xfrm>
            <a:off x="588715" y="2180252"/>
            <a:ext cx="1795031" cy="2031325"/>
          </a:xfrm>
          <a:prstGeom prst="rect">
            <a:avLst/>
          </a:prstGeom>
        </p:spPr>
        <p:txBody>
          <a:bodyPr wrap="square">
            <a:spAutoFit/>
          </a:bodyPr>
          <a:lstStyle/>
          <a:p>
            <a:pPr algn="ctr"/>
            <a:r>
              <a:rPr lang="en-US" b="1" dirty="0"/>
              <a:t>Office of the Vice Provost for Faculty Affairs</a:t>
            </a:r>
          </a:p>
          <a:p>
            <a:pPr algn="ctr"/>
            <a:endParaRPr lang="en-US" b="1" dirty="0"/>
          </a:p>
          <a:p>
            <a:pPr algn="ctr"/>
            <a:r>
              <a:rPr lang="en-US" b="1" dirty="0"/>
              <a:t>vpfa.psu.edu</a:t>
            </a:r>
          </a:p>
          <a:p>
            <a:pPr algn="ctr"/>
            <a:endParaRPr lang="en-US" b="1" dirty="0"/>
          </a:p>
          <a:p>
            <a:pPr algn="ctr"/>
            <a:r>
              <a:rPr lang="en-US" b="1" i="1" dirty="0"/>
              <a:t>policy.psu.edu</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1133" y="1374128"/>
            <a:ext cx="2061213" cy="293301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8386" y="1374129"/>
            <a:ext cx="1910337" cy="294697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4764" y="1374128"/>
            <a:ext cx="1825770" cy="2933011"/>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86444" y="1003974"/>
            <a:ext cx="5954090" cy="318719"/>
          </a:xfrm>
          <a:prstGeom prst="rect">
            <a:avLst/>
          </a:prstGeom>
        </p:spPr>
      </p:pic>
    </p:spTree>
    <p:extLst>
      <p:ext uri="{BB962C8B-B14F-4D97-AF65-F5344CB8AC3E}">
        <p14:creationId xmlns:p14="http://schemas.microsoft.com/office/powerpoint/2010/main" val="1952987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3" name="Title 2"/>
          <p:cNvSpPr>
            <a:spLocks noGrp="1"/>
          </p:cNvSpPr>
          <p:nvPr>
            <p:ph type="title"/>
          </p:nvPr>
        </p:nvSpPr>
        <p:spPr>
          <a:xfrm>
            <a:off x="457200" y="112143"/>
            <a:ext cx="8432800" cy="1007632"/>
          </a:xfrm>
        </p:spPr>
        <p:txBody>
          <a:bodyPr>
            <a:normAutofit/>
          </a:bodyPr>
          <a:lstStyle/>
          <a:p>
            <a:r>
              <a:rPr lang="en-US" sz="4000" dirty="0"/>
              <a:t>Let’s Get Started!</a:t>
            </a:r>
          </a:p>
        </p:txBody>
      </p:sp>
      <p:sp>
        <p:nvSpPr>
          <p:cNvPr id="6" name="Content Placeholder 5"/>
          <p:cNvSpPr>
            <a:spLocks noGrp="1"/>
          </p:cNvSpPr>
          <p:nvPr>
            <p:ph idx="1"/>
          </p:nvPr>
        </p:nvSpPr>
        <p:spPr>
          <a:xfrm>
            <a:off x="638827" y="1242204"/>
            <a:ext cx="6370812" cy="1842190"/>
          </a:xfrm>
        </p:spPr>
        <p:txBody>
          <a:bodyPr>
            <a:noAutofit/>
          </a:bodyPr>
          <a:lstStyle/>
          <a:p>
            <a:pPr marL="0" indent="0">
              <a:spcBef>
                <a:spcPts val="600"/>
              </a:spcBef>
              <a:buNone/>
            </a:pPr>
            <a:r>
              <a:rPr lang="en-US" sz="2400" b="1" dirty="0">
                <a:solidFill>
                  <a:schemeClr val="tx1"/>
                </a:solidFill>
              </a:rPr>
              <a:t>“Housekeeping” Notes:</a:t>
            </a:r>
          </a:p>
          <a:p>
            <a:pPr marL="685800" lvl="1" indent="-274320">
              <a:spcBef>
                <a:spcPts val="0"/>
              </a:spcBef>
              <a:buFont typeface="Arial" panose="020B0604020202020204" pitchFamily="34" charset="0"/>
              <a:buChar char="•"/>
            </a:pPr>
            <a:r>
              <a:rPr lang="en-US" sz="2400" dirty="0">
                <a:solidFill>
                  <a:schemeClr val="tx1"/>
                </a:solidFill>
              </a:rPr>
              <a:t>Scheduled breaks</a:t>
            </a:r>
          </a:p>
          <a:p>
            <a:pPr marL="685800" lvl="1" indent="-274320">
              <a:spcBef>
                <a:spcPts val="0"/>
              </a:spcBef>
              <a:buFont typeface="Arial" panose="020B0604020202020204" pitchFamily="34" charset="0"/>
              <a:buChar char="•"/>
            </a:pPr>
            <a:r>
              <a:rPr lang="en-US" sz="2400" dirty="0">
                <a:solidFill>
                  <a:schemeClr val="tx1"/>
                </a:solidFill>
              </a:rPr>
              <a:t>Questions and comments</a:t>
            </a:r>
          </a:p>
          <a:p>
            <a:pPr marL="685800" lvl="1" indent="-274320">
              <a:spcBef>
                <a:spcPts val="0"/>
              </a:spcBef>
              <a:buFont typeface="Arial" panose="020B0604020202020204" pitchFamily="34" charset="0"/>
              <a:buChar char="•"/>
            </a:pPr>
            <a:r>
              <a:rPr lang="en-US" sz="2400" dirty="0">
                <a:solidFill>
                  <a:schemeClr val="tx1"/>
                </a:solidFill>
              </a:rPr>
              <a:t>Lunch and Networking Time</a:t>
            </a:r>
          </a:p>
          <a:p>
            <a:pPr>
              <a:spcBef>
                <a:spcPts val="0"/>
              </a:spcBef>
            </a:pPr>
            <a:endParaRPr lang="en-US" sz="2000" dirty="0">
              <a:solidFill>
                <a:schemeClr val="tx1"/>
              </a:solidFill>
            </a:endParaRPr>
          </a:p>
        </p:txBody>
      </p:sp>
      <p:sp>
        <p:nvSpPr>
          <p:cNvPr id="9" name="Content Placeholder 5"/>
          <p:cNvSpPr txBox="1">
            <a:spLocks/>
          </p:cNvSpPr>
          <p:nvPr/>
        </p:nvSpPr>
        <p:spPr>
          <a:xfrm>
            <a:off x="638827" y="2964346"/>
            <a:ext cx="6359436" cy="12823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sz="2400" b="1" dirty="0">
                <a:solidFill>
                  <a:schemeClr val="tx1"/>
                </a:solidFill>
              </a:rPr>
              <a:t>Our First Speaker: </a:t>
            </a:r>
            <a:r>
              <a:rPr lang="en-US" sz="2400" dirty="0">
                <a:solidFill>
                  <a:schemeClr val="tx1"/>
                </a:solidFill>
              </a:rPr>
              <a:t>Dr. Nick Jones, Penn State Executive Vice President and Provost</a:t>
            </a:r>
            <a:endParaRPr lang="en-US" sz="2000" dirty="0">
              <a:solidFill>
                <a:schemeClr val="tx1"/>
              </a:solidFill>
            </a:endParaRPr>
          </a:p>
        </p:txBody>
      </p:sp>
      <p:pic>
        <p:nvPicPr>
          <p:cNvPr id="2" name="Picture 1"/>
          <p:cNvPicPr>
            <a:picLocks noChangeAspect="1"/>
          </p:cNvPicPr>
          <p:nvPr/>
        </p:nvPicPr>
        <p:blipFill>
          <a:blip r:embed="rId4"/>
          <a:stretch>
            <a:fillRect/>
          </a:stretch>
        </p:blipFill>
        <p:spPr>
          <a:xfrm>
            <a:off x="5671033" y="1067372"/>
            <a:ext cx="3218967" cy="1469263"/>
          </a:xfrm>
          <a:prstGeom prst="rect">
            <a:avLst/>
          </a:prstGeom>
        </p:spPr>
      </p:pic>
      <p:sp>
        <p:nvSpPr>
          <p:cNvPr id="4" name="Rectangle 3"/>
          <p:cNvSpPr/>
          <p:nvPr/>
        </p:nvSpPr>
        <p:spPr>
          <a:xfrm>
            <a:off x="6349042" y="2387084"/>
            <a:ext cx="2260119" cy="369332"/>
          </a:xfrm>
          <a:prstGeom prst="rect">
            <a:avLst/>
          </a:prstGeom>
        </p:spPr>
        <p:txBody>
          <a:bodyPr wrap="square">
            <a:spAutoFit/>
          </a:bodyPr>
          <a:lstStyle/>
          <a:p>
            <a:pPr algn="ctr"/>
            <a:r>
              <a:rPr lang="en-US" b="1" dirty="0"/>
              <a:t>vpfa.psu.edu</a:t>
            </a:r>
          </a:p>
        </p:txBody>
      </p:sp>
    </p:spTree>
    <p:extLst>
      <p:ext uri="{BB962C8B-B14F-4D97-AF65-F5344CB8AC3E}">
        <p14:creationId xmlns:p14="http://schemas.microsoft.com/office/powerpoint/2010/main" val="3879353436"/>
      </p:ext>
    </p:extLst>
  </p:cSld>
  <p:clrMapOvr>
    <a:masterClrMapping/>
  </p:clrMapOvr>
</p:sld>
</file>

<file path=ppt/theme/theme1.xml><?xml version="1.0" encoding="utf-8"?>
<a:theme xmlns:a="http://schemas.openxmlformats.org/drawingml/2006/main" name="PSLH master">
  <a:themeElements>
    <a:clrScheme name="PSLH 2">
      <a:dk1>
        <a:sysClr val="windowText" lastClr="000000"/>
      </a:dk1>
      <a:lt1>
        <a:sysClr val="window" lastClr="FFFFFF"/>
      </a:lt1>
      <a:dk2>
        <a:srgbClr val="242852"/>
      </a:dk2>
      <a:lt2>
        <a:srgbClr val="C4E0FF"/>
      </a:lt2>
      <a:accent1>
        <a:srgbClr val="629DD1"/>
      </a:accent1>
      <a:accent2>
        <a:srgbClr val="0461C8"/>
      </a:accent2>
      <a:accent3>
        <a:srgbClr val="AAB5D0"/>
      </a:accent3>
      <a:accent4>
        <a:srgbClr val="1D2C5A"/>
      </a:accent4>
      <a:accent5>
        <a:srgbClr val="76CBD5"/>
      </a:accent5>
      <a:accent6>
        <a:srgbClr val="7F95DE"/>
      </a:accent6>
      <a:hlink>
        <a:srgbClr val="20ACC3"/>
      </a:hlink>
      <a:folHlink>
        <a:srgbClr val="A962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SLH master">
  <a:themeElements>
    <a:clrScheme name="PSLH 2">
      <a:dk1>
        <a:sysClr val="windowText" lastClr="000000"/>
      </a:dk1>
      <a:lt1>
        <a:sysClr val="window" lastClr="FFFFFF"/>
      </a:lt1>
      <a:dk2>
        <a:srgbClr val="242852"/>
      </a:dk2>
      <a:lt2>
        <a:srgbClr val="C4E0FF"/>
      </a:lt2>
      <a:accent1>
        <a:srgbClr val="629DD1"/>
      </a:accent1>
      <a:accent2>
        <a:srgbClr val="0461C8"/>
      </a:accent2>
      <a:accent3>
        <a:srgbClr val="AAB5D0"/>
      </a:accent3>
      <a:accent4>
        <a:srgbClr val="1D2C5A"/>
      </a:accent4>
      <a:accent5>
        <a:srgbClr val="76CBD5"/>
      </a:accent5>
      <a:accent6>
        <a:srgbClr val="7F95DE"/>
      </a:accent6>
      <a:hlink>
        <a:srgbClr val="20ACC3"/>
      </a:hlink>
      <a:folHlink>
        <a:srgbClr val="A962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D655222FAC69478FDB4DB9A1082BF0" ma:contentTypeVersion="17" ma:contentTypeDescription="Create a new document." ma:contentTypeScope="" ma:versionID="99db1f442b43bc3adf59010e07bb8140">
  <xsd:schema xmlns:xsd="http://www.w3.org/2001/XMLSchema" xmlns:xs="http://www.w3.org/2001/XMLSchema" xmlns:p="http://schemas.microsoft.com/office/2006/metadata/properties" xmlns:ns2="5596cf31-caaa-46ba-a55f-3befb4344fdf" xmlns:ns3="dba65f00-9443-482a-bf30-bb5af139a501" targetNamespace="http://schemas.microsoft.com/office/2006/metadata/properties" ma:root="true" ma:fieldsID="a911e49cffe0f173fcf356a408ece3b3" ns2:_="" ns3:_="">
    <xsd:import namespace="5596cf31-caaa-46ba-a55f-3befb4344fdf"/>
    <xsd:import namespace="dba65f00-9443-482a-bf30-bb5af139a501"/>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6cf31-caaa-46ba-a55f-3befb4344fdf"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a65f00-9443-482a-bf30-bb5af139a501"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 xmlns="5596cf31-caaa-46ba-a55f-3befb4344fdf" xsi:nil="true"/>
    <MigrationWizIdPermissions xmlns="5596cf31-caaa-46ba-a55f-3befb4344fdf" xsi:nil="true"/>
    <MigrationWizIdPermissionLevels xmlns="5596cf31-caaa-46ba-a55f-3befb4344fdf" xsi:nil="true"/>
    <MigrationWizIdDocumentLibraryPermissions xmlns="5596cf31-caaa-46ba-a55f-3befb4344fdf" xsi:nil="true"/>
    <MigrationWizIdSecurityGroups xmlns="5596cf31-caaa-46ba-a55f-3befb4344fdf" xsi:nil="true"/>
  </documentManagement>
</p:properties>
</file>

<file path=customXml/itemProps1.xml><?xml version="1.0" encoding="utf-8"?>
<ds:datastoreItem xmlns:ds="http://schemas.openxmlformats.org/officeDocument/2006/customXml" ds:itemID="{D6CA7AF1-E9B1-45EB-9479-405EF0ACFE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96cf31-caaa-46ba-a55f-3befb4344fdf"/>
    <ds:schemaRef ds:uri="dba65f00-9443-482a-bf30-bb5af139a5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A1DF8A-53DD-432A-9C5C-03000D2D75EB}">
  <ds:schemaRefs>
    <ds:schemaRef ds:uri="http://schemas.microsoft.com/sharepoint/v3/contenttype/forms"/>
  </ds:schemaRefs>
</ds:datastoreItem>
</file>

<file path=customXml/itemProps3.xml><?xml version="1.0" encoding="utf-8"?>
<ds:datastoreItem xmlns:ds="http://schemas.openxmlformats.org/officeDocument/2006/customXml" ds:itemID="{B19B0950-672A-440B-9AE3-623B17C076D0}">
  <ds:schemaRefs>
    <ds:schemaRef ds:uri="dba65f00-9443-482a-bf30-bb5af139a501"/>
    <ds:schemaRef ds:uri="http://purl.org/dc/dcmityp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5596cf31-caaa-46ba-a55f-3befb4344fd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9691</TotalTime>
  <Words>779</Words>
  <Application>Microsoft Office PowerPoint</Application>
  <PresentationFormat>On-screen Show (16:9)</PresentationFormat>
  <Paragraphs>176</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Franklin Gothic Book</vt:lpstr>
      <vt:lpstr>Rockwell</vt:lpstr>
      <vt:lpstr>PSLH master</vt:lpstr>
      <vt:lpstr>2_PSLH master</vt:lpstr>
      <vt:lpstr> Welcome to Penn State’s  2019 New Faculty Orientation </vt:lpstr>
      <vt:lpstr>Today’s Agenda  </vt:lpstr>
      <vt:lpstr>Faculty Facts – Who We Are  </vt:lpstr>
      <vt:lpstr>Faculty Facts – By Rank  </vt:lpstr>
      <vt:lpstr>Faculty Facts – By Tenure Status  </vt:lpstr>
      <vt:lpstr>Full-Time Focus on Faculty Affairs</vt:lpstr>
      <vt:lpstr>A Closer Look</vt:lpstr>
      <vt:lpstr>Let’s Get Started!</vt:lpstr>
    </vt:vector>
  </TitlesOfParts>
  <Manager/>
  <Company>Penn State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New Faculty Orientation - Bieschke</dc:title>
  <dc:subject/>
  <dc:creator>kxb11@psu.edu</dc:creator>
  <cp:keywords>Faculty Affairs</cp:keywords>
  <dc:description/>
  <cp:lastModifiedBy>Blumenthal, Wendy J</cp:lastModifiedBy>
  <cp:revision>763</cp:revision>
  <cp:lastPrinted>2015-01-14T16:17:38Z</cp:lastPrinted>
  <dcterms:created xsi:type="dcterms:W3CDTF">2014-01-15T19:58:58Z</dcterms:created>
  <dcterms:modified xsi:type="dcterms:W3CDTF">2019-08-19T12:41:57Z</dcterms:modified>
  <cp:category>Faculty Affairs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0x0101001CD655222FAC69478FDB4DB9A1082BF0</vt:lpwstr>
  </property>
</Properties>
</file>